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8E_68463E3C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4"/>
  </p:sldMasterIdLst>
  <p:notesMasterIdLst>
    <p:notesMasterId r:id="rId18"/>
  </p:notesMasterIdLst>
  <p:sldIdLst>
    <p:sldId id="257" r:id="rId5"/>
    <p:sldId id="4089" r:id="rId6"/>
    <p:sldId id="4226" r:id="rId7"/>
    <p:sldId id="3327" r:id="rId8"/>
    <p:sldId id="3321" r:id="rId9"/>
    <p:sldId id="4235" r:id="rId10"/>
    <p:sldId id="4230" r:id="rId11"/>
    <p:sldId id="4229" r:id="rId12"/>
    <p:sldId id="4236" r:id="rId13"/>
    <p:sldId id="4231" r:id="rId14"/>
    <p:sldId id="4238" r:id="rId15"/>
    <p:sldId id="4239" r:id="rId16"/>
    <p:sldId id="419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5831878-17BE-AD38-3842-67E9C8AE68D9}" name="Austra Auzina" initials="AA" userId="Austra Auzina" providerId="None"/>
  <p188:author id="{7E3F938F-611B-A28E-446B-A714C56343A8}" name="Dana Prižavoite" initials="DP" userId="Dana Prižavoite" providerId="None"/>
  <p188:author id="{17A6F9CB-FE42-DDBD-B782-1FD78044B96C}" name="Signe Zakka" initials="SZ" userId="S::signez@varam.gov.lv::7670123e-cbab-4ead-b5d7-4bcc7004d8b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Prižavoite" initials="DP" lastIdx="4" clrIdx="0">
    <p:extLst>
      <p:ext uri="{19B8F6BF-5375-455C-9EA6-DF929625EA0E}">
        <p15:presenceInfo xmlns:p15="http://schemas.microsoft.com/office/powerpoint/2012/main" userId="S::Dana.Prizavoite@varam.gov.lv::41a62365-fcf4-4ada-b74f-ab7008958229" providerId="AD"/>
      </p:ext>
    </p:extLst>
  </p:cmAuthor>
  <p:cmAuthor id="2" name="Signe Zakka" initials="SZ" lastIdx="1" clrIdx="1">
    <p:extLst>
      <p:ext uri="{19B8F6BF-5375-455C-9EA6-DF929625EA0E}">
        <p15:presenceInfo xmlns:p15="http://schemas.microsoft.com/office/powerpoint/2012/main" userId="Signe Zakka" providerId="None"/>
      </p:ext>
    </p:extLst>
  </p:cmAuthor>
  <p:cmAuthor id="3" name="Kristīne Dūdiņa" initials="KD" lastIdx="1" clrIdx="2">
    <p:extLst>
      <p:ext uri="{19B8F6BF-5375-455C-9EA6-DF929625EA0E}">
        <p15:presenceInfo xmlns:p15="http://schemas.microsoft.com/office/powerpoint/2012/main" userId="S::Kristine.Dudina@varam.gov.lv::2f4be9ba-820f-426b-b7d2-ea129644da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CCCC00"/>
    <a:srgbClr val="CCECFF"/>
    <a:srgbClr val="33CCCC"/>
    <a:srgbClr val="669900"/>
    <a:srgbClr val="008080"/>
    <a:srgbClr val="00CC99"/>
    <a:srgbClr val="CCCCFF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6BA218-21AB-47FA-8AA8-878708A8F6B4}" v="560" dt="2023-10-24T07:58:43.025"/>
    <p1510:client id="{227F96D0-22E8-4D65-8278-9F12B0B97077}" v="22" dt="2023-10-23T13:52:31.643"/>
    <p1510:client id="{544E08DB-A6A8-4E00-ED92-A511AF44C23E}" v="91" dt="2023-10-23T15:21:18.678"/>
    <p1510:client id="{6300C2E1-00B5-429E-97FB-B90D12FF42AF}" v="1" vWet="5" dt="2023-10-24T07:03:18.520"/>
    <p1510:client id="{DA08411F-5637-7980-B19B-237CDD8482A8}" v="97" dt="2023-10-24T07:41:37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modernComment_108E_68463E3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04DEC15-80FB-4454-8D15-E7D84A311F51}" authorId="{7E3F938F-611B-A28E-446B-A714C56343A8}" status="resolved" created="2023-10-24T07:01:42.340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749433916" sldId="4238"/>
      <ac:spMk id="2" creationId="{698814A0-B140-4689-88C5-726C6F2C2C50}"/>
    </ac:deMkLst>
    <p188:txBody>
      <a:bodyPr/>
      <a:lstStyle/>
      <a:p>
        <a:r>
          <a:rPr lang="lv-LV"/>
          <a:t>Tekstus lūdzu rāmīšos, un te atkal jauns fonta veids, lūdzu novienādot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A10D5-CFD7-4BF4-A46A-1AC705E3DCA4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lv-LV"/>
        </a:p>
      </dgm:t>
    </dgm:pt>
    <dgm:pt modelId="{929A7486-B36A-4841-B71C-810BCC471FBE}">
      <dgm:prSet phldrT="[Text]" custT="1"/>
      <dgm:spPr>
        <a:solidFill>
          <a:srgbClr val="83A660"/>
        </a:solidFill>
      </dgm:spPr>
      <dgm:t>
        <a:bodyPr/>
        <a:lstStyle/>
        <a:p>
          <a:r>
            <a:rPr lang="en-GB" sz="180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Dalīti vāktajiem atkritumiem tiek rasts </a:t>
          </a:r>
          <a:r>
            <a:rPr lang="en-GB" sz="1800" b="1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turpmāks pielietojums  </a:t>
          </a:r>
          <a:r>
            <a:rPr lang="lv-LV" sz="180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(jāsaņem vismaz 1 punkts)</a:t>
          </a:r>
        </a:p>
      </dgm:t>
    </dgm:pt>
    <dgm:pt modelId="{089C46ED-D9CC-4102-B49D-711FEBF7070B}" type="parTrans" cxnId="{89164A43-9B5A-43E9-A6E0-49434A90FA17}">
      <dgm:prSet/>
      <dgm:spPr/>
      <dgm:t>
        <a:bodyPr/>
        <a:lstStyle/>
        <a:p>
          <a:endParaRPr lang="lv-LV" sz="16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46199081-D15F-4DDD-969C-FA5B8B2CAC80}" type="sibTrans" cxnId="{89164A43-9B5A-43E9-A6E0-49434A90FA17}">
      <dgm:prSet/>
      <dgm:spPr/>
      <dgm:t>
        <a:bodyPr/>
        <a:lstStyle/>
        <a:p>
          <a:endParaRPr lang="lv-LV" sz="16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A190A2FC-A40A-495F-9CF3-D501EE287F11}">
      <dgm:prSet phldrT="[Text]" custT="1"/>
      <dgm:spPr>
        <a:solidFill>
          <a:srgbClr val="E0911C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1800" kern="1200">
              <a:solidFill>
                <a:prstClr val="black"/>
              </a:solidFill>
              <a:latin typeface="Poppins" panose="00000500000000000000" pitchFamily="2" charset="-70"/>
              <a:ea typeface="+mn-ea"/>
              <a:cs typeface="Poppins" panose="00000500000000000000" pitchFamily="2" charset="-70"/>
            </a:rPr>
            <a:t>Sabiedrības </a:t>
          </a:r>
          <a:r>
            <a:rPr lang="lv-LV" sz="1800" b="1" kern="1200">
              <a:solidFill>
                <a:prstClr val="black"/>
              </a:solidFill>
              <a:latin typeface="Poppins" panose="00000500000000000000" pitchFamily="2" charset="-70"/>
              <a:ea typeface="+mn-ea"/>
              <a:cs typeface="Poppins" panose="00000500000000000000" pitchFamily="2" charset="-70"/>
            </a:rPr>
            <a:t>izglītošana</a:t>
          </a:r>
          <a:r>
            <a:rPr lang="lv-LV" sz="1800" kern="1200">
              <a:solidFill>
                <a:prstClr val="black"/>
              </a:solidFill>
              <a:latin typeface="Poppins" panose="00000500000000000000" pitchFamily="2" charset="-70"/>
              <a:ea typeface="+mn-ea"/>
              <a:cs typeface="Poppins" panose="00000500000000000000" pitchFamily="2" charset="-70"/>
            </a:rPr>
            <a:t> un vides apziņas celšana</a:t>
          </a:r>
        </a:p>
        <a:p>
          <a:pPr>
            <a:spcAft>
              <a:spcPts val="0"/>
            </a:spcAft>
          </a:pPr>
          <a:r>
            <a:rPr lang="lv-LV" sz="1800" kern="1200">
              <a:solidFill>
                <a:prstClr val="black"/>
              </a:solidFill>
              <a:latin typeface="Poppins" panose="00000500000000000000" pitchFamily="2" charset="-70"/>
              <a:ea typeface="+mn-ea"/>
              <a:cs typeface="Poppins" panose="00000500000000000000" pitchFamily="2" charset="-70"/>
            </a:rPr>
            <a:t>(jāsaņem vismaz 1 punkts)</a:t>
          </a:r>
        </a:p>
      </dgm:t>
    </dgm:pt>
    <dgm:pt modelId="{57046009-FF2A-43E7-83BA-87C689314395}" type="parTrans" cxnId="{302AC508-0F50-4D7F-8564-58275DDBB146}">
      <dgm:prSet/>
      <dgm:spPr/>
      <dgm:t>
        <a:bodyPr/>
        <a:lstStyle/>
        <a:p>
          <a:endParaRPr lang="lv-LV" sz="16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1545204B-09F2-40BB-B71F-8332B696C64F}" type="sibTrans" cxnId="{302AC508-0F50-4D7F-8564-58275DDBB146}">
      <dgm:prSet/>
      <dgm:spPr/>
      <dgm:t>
        <a:bodyPr/>
        <a:lstStyle/>
        <a:p>
          <a:endParaRPr lang="lv-LV" sz="16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AC54644B-6EB2-456A-A7AB-525BEF1977DA}">
      <dgm:prSet phldrT="[Text]" custT="1"/>
      <dgm:spPr/>
      <dgm:t>
        <a:bodyPr/>
        <a:lstStyle/>
        <a:p>
          <a:endParaRPr lang="lv-LV" sz="16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2E10EE92-847F-44EA-B9D5-5C8B7E75C3FA}" type="parTrans" cxnId="{E229268E-2BD9-452E-A66C-071365B72A88}">
      <dgm:prSet/>
      <dgm:spPr/>
      <dgm:t>
        <a:bodyPr/>
        <a:lstStyle/>
        <a:p>
          <a:endParaRPr lang="lv-LV" sz="16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55756201-C8AA-4A42-A3D5-81CAC8F3A63C}" type="sibTrans" cxnId="{E229268E-2BD9-452E-A66C-071365B72A88}">
      <dgm:prSet/>
      <dgm:spPr/>
      <dgm:t>
        <a:bodyPr/>
        <a:lstStyle/>
        <a:p>
          <a:endParaRPr lang="lv-LV" sz="16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181495AA-4266-4E2B-B840-C4ACF6AAEDD9}">
      <dgm:prSet phldrT="[Text]" custT="1"/>
      <dgm:spPr>
        <a:solidFill>
          <a:srgbClr val="A09E40">
            <a:alpha val="89804"/>
          </a:srgbClr>
        </a:solidFill>
      </dgm:spPr>
      <dgm:t>
        <a:bodyPr/>
        <a:lstStyle/>
        <a:p>
          <a:pPr defTabSz="720000">
            <a:spcAft>
              <a:spcPts val="300"/>
            </a:spcAft>
          </a:pPr>
          <a:endParaRPr lang="lv-LV" sz="1900" noProof="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D9840E17-CA47-4E9C-9B80-FCE4B706332B}" type="parTrans" cxnId="{1BF0F849-0B4D-47C2-9324-E5212C81F1A3}">
      <dgm:prSet/>
      <dgm:spPr/>
      <dgm:t>
        <a:bodyPr/>
        <a:lstStyle/>
        <a:p>
          <a:endParaRPr lang="lv-LV" sz="1600">
            <a:solidFill>
              <a:schemeClr val="tx1"/>
            </a:solidFill>
          </a:endParaRPr>
        </a:p>
      </dgm:t>
    </dgm:pt>
    <dgm:pt modelId="{FB09EAFA-A9CA-4535-A0EB-F8C309A092E5}" type="sibTrans" cxnId="{1BF0F849-0B4D-47C2-9324-E5212C81F1A3}">
      <dgm:prSet/>
      <dgm:spPr/>
      <dgm:t>
        <a:bodyPr/>
        <a:lstStyle/>
        <a:p>
          <a:endParaRPr lang="lv-LV" sz="1600">
            <a:solidFill>
              <a:schemeClr val="tx1"/>
            </a:solidFill>
          </a:endParaRPr>
        </a:p>
      </dgm:t>
    </dgm:pt>
    <dgm:pt modelId="{49224A1E-DD53-4CD7-B752-25F4B7F59E8E}" type="pres">
      <dgm:prSet presAssocID="{C72A10D5-CFD7-4BF4-A46A-1AC705E3DCA4}" presName="Name0" presStyleCnt="0">
        <dgm:presLayoutVars>
          <dgm:dir/>
          <dgm:animLvl val="lvl"/>
          <dgm:resizeHandles val="exact"/>
        </dgm:presLayoutVars>
      </dgm:prSet>
      <dgm:spPr/>
    </dgm:pt>
    <dgm:pt modelId="{DBE50FC6-FDD7-49F5-B59B-5478A97E9174}" type="pres">
      <dgm:prSet presAssocID="{929A7486-B36A-4841-B71C-810BCC471FBE}" presName="linNode" presStyleCnt="0"/>
      <dgm:spPr/>
    </dgm:pt>
    <dgm:pt modelId="{924C3D1B-A2EC-4439-A319-250D12A22843}" type="pres">
      <dgm:prSet presAssocID="{929A7486-B36A-4841-B71C-810BCC471FBE}" presName="parentText" presStyleLbl="node1" presStyleIdx="0" presStyleCnt="2" custScaleX="58287" custScaleY="88572" custLinFactNeighborX="-12575" custLinFactNeighborY="458">
        <dgm:presLayoutVars>
          <dgm:chMax val="1"/>
          <dgm:bulletEnabled val="1"/>
        </dgm:presLayoutVars>
      </dgm:prSet>
      <dgm:spPr/>
    </dgm:pt>
    <dgm:pt modelId="{901F1FAA-0CBA-41F8-BA61-82DDEADE7A12}" type="pres">
      <dgm:prSet presAssocID="{929A7486-B36A-4841-B71C-810BCC471FBE}" presName="descendantText" presStyleLbl="alignAccFollowNode1" presStyleIdx="0" presStyleCnt="2" custScaleX="126819" custScaleY="99262">
        <dgm:presLayoutVars>
          <dgm:bulletEnabled val="1"/>
        </dgm:presLayoutVars>
      </dgm:prSet>
      <dgm:spPr>
        <a:prstGeom prst="roundRect">
          <a:avLst/>
        </a:prstGeom>
      </dgm:spPr>
    </dgm:pt>
    <dgm:pt modelId="{B6C58EE9-C2ED-4B0E-8A63-97A3D46FE1E6}" type="pres">
      <dgm:prSet presAssocID="{46199081-D15F-4DDD-969C-FA5B8B2CAC80}" presName="sp" presStyleCnt="0"/>
      <dgm:spPr/>
    </dgm:pt>
    <dgm:pt modelId="{F387EEF3-267C-4486-A318-F64917B49BB0}" type="pres">
      <dgm:prSet presAssocID="{A190A2FC-A40A-495F-9CF3-D501EE287F11}" presName="linNode" presStyleCnt="0"/>
      <dgm:spPr/>
    </dgm:pt>
    <dgm:pt modelId="{39BC9096-4824-4133-96DA-E4BF9E49E54B}" type="pres">
      <dgm:prSet presAssocID="{A190A2FC-A40A-495F-9CF3-D501EE287F11}" presName="parentText" presStyleLbl="node1" presStyleIdx="1" presStyleCnt="2" custScaleX="161746" custLinFactNeighborX="-12728" custLinFactNeighborY="-1373">
        <dgm:presLayoutVars>
          <dgm:chMax val="1"/>
          <dgm:bulletEnabled val="1"/>
        </dgm:presLayoutVars>
      </dgm:prSet>
      <dgm:spPr/>
    </dgm:pt>
    <dgm:pt modelId="{36F418A0-EB2B-4D5F-96CE-3322B428BAC1}" type="pres">
      <dgm:prSet presAssocID="{A190A2FC-A40A-495F-9CF3-D501EE287F11}" presName="descendantText" presStyleLbl="alignAccFollowNode1" presStyleIdx="1" presStyleCnt="2" custScaleX="366804" custScaleY="107942" custLinFactNeighborX="1896" custLinFactNeighborY="-153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302AC508-0F50-4D7F-8564-58275DDBB146}" srcId="{C72A10D5-CFD7-4BF4-A46A-1AC705E3DCA4}" destId="{A190A2FC-A40A-495F-9CF3-D501EE287F11}" srcOrd="1" destOrd="0" parTransId="{57046009-FF2A-43E7-83BA-87C689314395}" sibTransId="{1545204B-09F2-40BB-B71F-8332B696C64F}"/>
    <dgm:cxn modelId="{7207E023-0C27-47F0-AC25-54F07B2A5C3C}" type="presOf" srcId="{C72A10D5-CFD7-4BF4-A46A-1AC705E3DCA4}" destId="{49224A1E-DD53-4CD7-B752-25F4B7F59E8E}" srcOrd="0" destOrd="0" presId="urn:microsoft.com/office/officeart/2005/8/layout/vList5"/>
    <dgm:cxn modelId="{89164A43-9B5A-43E9-A6E0-49434A90FA17}" srcId="{C72A10D5-CFD7-4BF4-A46A-1AC705E3DCA4}" destId="{929A7486-B36A-4841-B71C-810BCC471FBE}" srcOrd="0" destOrd="0" parTransId="{089C46ED-D9CC-4102-B49D-711FEBF7070B}" sibTransId="{46199081-D15F-4DDD-969C-FA5B8B2CAC80}"/>
    <dgm:cxn modelId="{1BF0F849-0B4D-47C2-9324-E5212C81F1A3}" srcId="{929A7486-B36A-4841-B71C-810BCC471FBE}" destId="{181495AA-4266-4E2B-B840-C4ACF6AAEDD9}" srcOrd="0" destOrd="0" parTransId="{D9840E17-CA47-4E9C-9B80-FCE4B706332B}" sibTransId="{FB09EAFA-A9CA-4535-A0EB-F8C309A092E5}"/>
    <dgm:cxn modelId="{F625C481-E0BD-4988-A9BE-0797FD5F43DB}" type="presOf" srcId="{AC54644B-6EB2-456A-A7AB-525BEF1977DA}" destId="{36F418A0-EB2B-4D5F-96CE-3322B428BAC1}" srcOrd="0" destOrd="0" presId="urn:microsoft.com/office/officeart/2005/8/layout/vList5"/>
    <dgm:cxn modelId="{BFD76888-D6E4-4C94-BEB9-B4A143E60AE9}" type="presOf" srcId="{181495AA-4266-4E2B-B840-C4ACF6AAEDD9}" destId="{901F1FAA-0CBA-41F8-BA61-82DDEADE7A12}" srcOrd="0" destOrd="0" presId="urn:microsoft.com/office/officeart/2005/8/layout/vList5"/>
    <dgm:cxn modelId="{4631618B-099D-4DFB-AA0D-D88B0B114DAB}" type="presOf" srcId="{929A7486-B36A-4841-B71C-810BCC471FBE}" destId="{924C3D1B-A2EC-4439-A319-250D12A22843}" srcOrd="0" destOrd="0" presId="urn:microsoft.com/office/officeart/2005/8/layout/vList5"/>
    <dgm:cxn modelId="{E229268E-2BD9-452E-A66C-071365B72A88}" srcId="{A190A2FC-A40A-495F-9CF3-D501EE287F11}" destId="{AC54644B-6EB2-456A-A7AB-525BEF1977DA}" srcOrd="0" destOrd="0" parTransId="{2E10EE92-847F-44EA-B9D5-5C8B7E75C3FA}" sibTransId="{55756201-C8AA-4A42-A3D5-81CAC8F3A63C}"/>
    <dgm:cxn modelId="{444AE4E2-C91B-4E61-8791-4C22A4389D64}" type="presOf" srcId="{A190A2FC-A40A-495F-9CF3-D501EE287F11}" destId="{39BC9096-4824-4133-96DA-E4BF9E49E54B}" srcOrd="0" destOrd="0" presId="urn:microsoft.com/office/officeart/2005/8/layout/vList5"/>
    <dgm:cxn modelId="{5123A21F-4B6C-43FD-8805-F99048B4A357}" type="presParOf" srcId="{49224A1E-DD53-4CD7-B752-25F4B7F59E8E}" destId="{DBE50FC6-FDD7-49F5-B59B-5478A97E9174}" srcOrd="0" destOrd="0" presId="urn:microsoft.com/office/officeart/2005/8/layout/vList5"/>
    <dgm:cxn modelId="{21623EA9-02E9-4F41-8EDD-0A9EEFD6963F}" type="presParOf" srcId="{DBE50FC6-FDD7-49F5-B59B-5478A97E9174}" destId="{924C3D1B-A2EC-4439-A319-250D12A22843}" srcOrd="0" destOrd="0" presId="urn:microsoft.com/office/officeart/2005/8/layout/vList5"/>
    <dgm:cxn modelId="{A460DF5B-C358-4451-B724-6580DE8955A9}" type="presParOf" srcId="{DBE50FC6-FDD7-49F5-B59B-5478A97E9174}" destId="{901F1FAA-0CBA-41F8-BA61-82DDEADE7A12}" srcOrd="1" destOrd="0" presId="urn:microsoft.com/office/officeart/2005/8/layout/vList5"/>
    <dgm:cxn modelId="{5BD2A03F-DBCE-4FC9-AF1E-4413A56FCC23}" type="presParOf" srcId="{49224A1E-DD53-4CD7-B752-25F4B7F59E8E}" destId="{B6C58EE9-C2ED-4B0E-8A63-97A3D46FE1E6}" srcOrd="1" destOrd="0" presId="urn:microsoft.com/office/officeart/2005/8/layout/vList5"/>
    <dgm:cxn modelId="{AA6DE1B7-1DD2-4AD5-A18D-50222E8AD4B0}" type="presParOf" srcId="{49224A1E-DD53-4CD7-B752-25F4B7F59E8E}" destId="{F387EEF3-267C-4486-A318-F64917B49BB0}" srcOrd="2" destOrd="0" presId="urn:microsoft.com/office/officeart/2005/8/layout/vList5"/>
    <dgm:cxn modelId="{FC029C0A-66EF-4F20-8D69-C5D7EBBAC229}" type="presParOf" srcId="{F387EEF3-267C-4486-A318-F64917B49BB0}" destId="{39BC9096-4824-4133-96DA-E4BF9E49E54B}" srcOrd="0" destOrd="0" presId="urn:microsoft.com/office/officeart/2005/8/layout/vList5"/>
    <dgm:cxn modelId="{1369DBA1-7544-4BDE-91A7-4F4B35CA7213}" type="presParOf" srcId="{F387EEF3-267C-4486-A318-F64917B49BB0}" destId="{36F418A0-EB2B-4D5F-96CE-3322B428BA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2A10D5-CFD7-4BF4-A46A-1AC705E3DCA4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lv-LV"/>
        </a:p>
      </dgm:t>
    </dgm:pt>
    <dgm:pt modelId="{929A7486-B36A-4841-B71C-810BCC471FBE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lv-LV" sz="18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Vairāku atkritumu veidu dalītās vākšanas </a:t>
          </a:r>
          <a:r>
            <a:rPr lang="lv-LV" sz="1800" b="1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pakalpojuma pieejamība </a:t>
          </a:r>
          <a:r>
            <a:rPr lang="lv-LV" sz="18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(papildu punkti)</a:t>
          </a:r>
        </a:p>
      </dgm:t>
    </dgm:pt>
    <dgm:pt modelId="{089C46ED-D9CC-4102-B49D-711FEBF7070B}" type="parTrans" cxnId="{89164A43-9B5A-43E9-A6E0-49434A90FA17}">
      <dgm:prSet/>
      <dgm:spPr/>
      <dgm:t>
        <a:bodyPr/>
        <a:lstStyle/>
        <a:p>
          <a:endParaRPr lang="lv-LV" sz="18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46199081-D15F-4DDD-969C-FA5B8B2CAC80}" type="sibTrans" cxnId="{89164A43-9B5A-43E9-A6E0-49434A90FA17}">
      <dgm:prSet/>
      <dgm:spPr/>
      <dgm:t>
        <a:bodyPr/>
        <a:lstStyle/>
        <a:p>
          <a:endParaRPr lang="lv-LV" sz="18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A190A2FC-A40A-495F-9CF3-D501EE287F11}">
      <dgm:prSet phldrT="[Text]" custT="1"/>
      <dgm:spPr>
        <a:solidFill>
          <a:srgbClr val="CC9900"/>
        </a:solidFill>
      </dgm:spPr>
      <dgm:t>
        <a:bodyPr/>
        <a:lstStyle/>
        <a:p>
          <a:r>
            <a:rPr lang="lv-LV" sz="18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Atkritumu dalītās vākšanas aprīkojuma </a:t>
          </a:r>
          <a:r>
            <a:rPr lang="lv-LV" sz="1800" b="1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jauda</a:t>
          </a:r>
          <a:r>
            <a:rPr lang="lv-LV" sz="18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 (papildu punkti)</a:t>
          </a:r>
        </a:p>
      </dgm:t>
    </dgm:pt>
    <dgm:pt modelId="{57046009-FF2A-43E7-83BA-87C689314395}" type="parTrans" cxnId="{302AC508-0F50-4D7F-8564-58275DDBB146}">
      <dgm:prSet/>
      <dgm:spPr/>
      <dgm:t>
        <a:bodyPr/>
        <a:lstStyle/>
        <a:p>
          <a:endParaRPr lang="lv-LV" sz="18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1545204B-09F2-40BB-B71F-8332B696C64F}" type="sibTrans" cxnId="{302AC508-0F50-4D7F-8564-58275DDBB146}">
      <dgm:prSet/>
      <dgm:spPr/>
      <dgm:t>
        <a:bodyPr/>
        <a:lstStyle/>
        <a:p>
          <a:endParaRPr lang="lv-LV" sz="18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AC54644B-6EB2-456A-A7AB-525BEF1977DA}">
      <dgm:prSet phldrT="[Text]" custT="1"/>
      <dgm:spPr>
        <a:solidFill>
          <a:srgbClr val="996633">
            <a:alpha val="89804"/>
          </a:srgbClr>
        </a:solidFill>
      </dgm:spPr>
      <dgm:t>
        <a:bodyPr/>
        <a:lstStyle/>
        <a:p>
          <a:endParaRPr lang="lv-LV" sz="18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2E10EE92-847F-44EA-B9D5-5C8B7E75C3FA}" type="parTrans" cxnId="{E229268E-2BD9-452E-A66C-071365B72A88}">
      <dgm:prSet/>
      <dgm:spPr/>
      <dgm:t>
        <a:bodyPr/>
        <a:lstStyle/>
        <a:p>
          <a:endParaRPr lang="lv-LV" sz="18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55756201-C8AA-4A42-A3D5-81CAC8F3A63C}" type="sibTrans" cxnId="{E229268E-2BD9-452E-A66C-071365B72A88}">
      <dgm:prSet/>
      <dgm:spPr/>
      <dgm:t>
        <a:bodyPr/>
        <a:lstStyle/>
        <a:p>
          <a:endParaRPr lang="lv-LV" sz="18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181495AA-4266-4E2B-B840-C4ACF6AAEDD9}">
      <dgm:prSet phldrT="[Text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pPr algn="just"/>
          <a:endParaRPr lang="lv-LV" sz="1700" noProof="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gm:t>
    </dgm:pt>
    <dgm:pt modelId="{D9840E17-CA47-4E9C-9B80-FCE4B706332B}" type="parTrans" cxnId="{1BF0F849-0B4D-47C2-9324-E5212C81F1A3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FB09EAFA-A9CA-4535-A0EB-F8C309A092E5}" type="sibTrans" cxnId="{1BF0F849-0B4D-47C2-9324-E5212C81F1A3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49224A1E-DD53-4CD7-B752-25F4B7F59E8E}" type="pres">
      <dgm:prSet presAssocID="{C72A10D5-CFD7-4BF4-A46A-1AC705E3DCA4}" presName="Name0" presStyleCnt="0">
        <dgm:presLayoutVars>
          <dgm:dir/>
          <dgm:animLvl val="lvl"/>
          <dgm:resizeHandles val="exact"/>
        </dgm:presLayoutVars>
      </dgm:prSet>
      <dgm:spPr/>
    </dgm:pt>
    <dgm:pt modelId="{DBE50FC6-FDD7-49F5-B59B-5478A97E9174}" type="pres">
      <dgm:prSet presAssocID="{929A7486-B36A-4841-B71C-810BCC471FBE}" presName="linNode" presStyleCnt="0"/>
      <dgm:spPr/>
    </dgm:pt>
    <dgm:pt modelId="{924C3D1B-A2EC-4439-A319-250D12A22843}" type="pres">
      <dgm:prSet presAssocID="{929A7486-B36A-4841-B71C-810BCC471FBE}" presName="parentText" presStyleLbl="node1" presStyleIdx="0" presStyleCnt="2" custScaleX="75541" custScaleY="89887" custLinFactNeighborX="-12575" custLinFactNeighborY="458">
        <dgm:presLayoutVars>
          <dgm:chMax val="1"/>
          <dgm:bulletEnabled val="1"/>
        </dgm:presLayoutVars>
      </dgm:prSet>
      <dgm:spPr/>
    </dgm:pt>
    <dgm:pt modelId="{901F1FAA-0CBA-41F8-BA61-82DDEADE7A12}" type="pres">
      <dgm:prSet presAssocID="{929A7486-B36A-4841-B71C-810BCC471FBE}" presName="descendantText" presStyleLbl="alignAccFollowNode1" presStyleIdx="0" presStyleCnt="2" custScaleX="154986" custScaleY="119118" custLinFactNeighborX="19270" custLinFactNeighborY="1445">
        <dgm:presLayoutVars>
          <dgm:bulletEnabled val="1"/>
        </dgm:presLayoutVars>
      </dgm:prSet>
      <dgm:spPr>
        <a:prstGeom prst="roundRect">
          <a:avLst/>
        </a:prstGeom>
      </dgm:spPr>
    </dgm:pt>
    <dgm:pt modelId="{B6C58EE9-C2ED-4B0E-8A63-97A3D46FE1E6}" type="pres">
      <dgm:prSet presAssocID="{46199081-D15F-4DDD-969C-FA5B8B2CAC80}" presName="sp" presStyleCnt="0"/>
      <dgm:spPr/>
    </dgm:pt>
    <dgm:pt modelId="{F387EEF3-267C-4486-A318-F64917B49BB0}" type="pres">
      <dgm:prSet presAssocID="{A190A2FC-A40A-495F-9CF3-D501EE287F11}" presName="linNode" presStyleCnt="0"/>
      <dgm:spPr/>
    </dgm:pt>
    <dgm:pt modelId="{39BC9096-4824-4133-96DA-E4BF9E49E54B}" type="pres">
      <dgm:prSet presAssocID="{A190A2FC-A40A-495F-9CF3-D501EE287F11}" presName="parentText" presStyleLbl="node1" presStyleIdx="1" presStyleCnt="2" custScaleX="188119" custScaleY="81133" custLinFactNeighborX="-508" custLinFactNeighborY="-92">
        <dgm:presLayoutVars>
          <dgm:chMax val="1"/>
          <dgm:bulletEnabled val="1"/>
        </dgm:presLayoutVars>
      </dgm:prSet>
      <dgm:spPr/>
    </dgm:pt>
    <dgm:pt modelId="{36F418A0-EB2B-4D5F-96CE-3322B428BAC1}" type="pres">
      <dgm:prSet presAssocID="{A190A2FC-A40A-495F-9CF3-D501EE287F11}" presName="descendantText" presStyleLbl="alignAccFollowNode1" presStyleIdx="1" presStyleCnt="2" custScaleX="410200" custScaleY="96304" custLinFactNeighborX="-1403" custLinFactNeighborY="249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302AC508-0F50-4D7F-8564-58275DDBB146}" srcId="{C72A10D5-CFD7-4BF4-A46A-1AC705E3DCA4}" destId="{A190A2FC-A40A-495F-9CF3-D501EE287F11}" srcOrd="1" destOrd="0" parTransId="{57046009-FF2A-43E7-83BA-87C689314395}" sibTransId="{1545204B-09F2-40BB-B71F-8332B696C64F}"/>
    <dgm:cxn modelId="{7207E023-0C27-47F0-AC25-54F07B2A5C3C}" type="presOf" srcId="{C72A10D5-CFD7-4BF4-A46A-1AC705E3DCA4}" destId="{49224A1E-DD53-4CD7-B752-25F4B7F59E8E}" srcOrd="0" destOrd="0" presId="urn:microsoft.com/office/officeart/2005/8/layout/vList5"/>
    <dgm:cxn modelId="{89164A43-9B5A-43E9-A6E0-49434A90FA17}" srcId="{C72A10D5-CFD7-4BF4-A46A-1AC705E3DCA4}" destId="{929A7486-B36A-4841-B71C-810BCC471FBE}" srcOrd="0" destOrd="0" parTransId="{089C46ED-D9CC-4102-B49D-711FEBF7070B}" sibTransId="{46199081-D15F-4DDD-969C-FA5B8B2CAC80}"/>
    <dgm:cxn modelId="{1BF0F849-0B4D-47C2-9324-E5212C81F1A3}" srcId="{929A7486-B36A-4841-B71C-810BCC471FBE}" destId="{181495AA-4266-4E2B-B840-C4ACF6AAEDD9}" srcOrd="0" destOrd="0" parTransId="{D9840E17-CA47-4E9C-9B80-FCE4B706332B}" sibTransId="{FB09EAFA-A9CA-4535-A0EB-F8C309A092E5}"/>
    <dgm:cxn modelId="{F625C481-E0BD-4988-A9BE-0797FD5F43DB}" type="presOf" srcId="{AC54644B-6EB2-456A-A7AB-525BEF1977DA}" destId="{36F418A0-EB2B-4D5F-96CE-3322B428BAC1}" srcOrd="0" destOrd="0" presId="urn:microsoft.com/office/officeart/2005/8/layout/vList5"/>
    <dgm:cxn modelId="{BFD76888-D6E4-4C94-BEB9-B4A143E60AE9}" type="presOf" srcId="{181495AA-4266-4E2B-B840-C4ACF6AAEDD9}" destId="{901F1FAA-0CBA-41F8-BA61-82DDEADE7A12}" srcOrd="0" destOrd="0" presId="urn:microsoft.com/office/officeart/2005/8/layout/vList5"/>
    <dgm:cxn modelId="{4631618B-099D-4DFB-AA0D-D88B0B114DAB}" type="presOf" srcId="{929A7486-B36A-4841-B71C-810BCC471FBE}" destId="{924C3D1B-A2EC-4439-A319-250D12A22843}" srcOrd="0" destOrd="0" presId="urn:microsoft.com/office/officeart/2005/8/layout/vList5"/>
    <dgm:cxn modelId="{E229268E-2BD9-452E-A66C-071365B72A88}" srcId="{A190A2FC-A40A-495F-9CF3-D501EE287F11}" destId="{AC54644B-6EB2-456A-A7AB-525BEF1977DA}" srcOrd="0" destOrd="0" parTransId="{2E10EE92-847F-44EA-B9D5-5C8B7E75C3FA}" sibTransId="{55756201-C8AA-4A42-A3D5-81CAC8F3A63C}"/>
    <dgm:cxn modelId="{444AE4E2-C91B-4E61-8791-4C22A4389D64}" type="presOf" srcId="{A190A2FC-A40A-495F-9CF3-D501EE287F11}" destId="{39BC9096-4824-4133-96DA-E4BF9E49E54B}" srcOrd="0" destOrd="0" presId="urn:microsoft.com/office/officeart/2005/8/layout/vList5"/>
    <dgm:cxn modelId="{5123A21F-4B6C-43FD-8805-F99048B4A357}" type="presParOf" srcId="{49224A1E-DD53-4CD7-B752-25F4B7F59E8E}" destId="{DBE50FC6-FDD7-49F5-B59B-5478A97E9174}" srcOrd="0" destOrd="0" presId="urn:microsoft.com/office/officeart/2005/8/layout/vList5"/>
    <dgm:cxn modelId="{21623EA9-02E9-4F41-8EDD-0A9EEFD6963F}" type="presParOf" srcId="{DBE50FC6-FDD7-49F5-B59B-5478A97E9174}" destId="{924C3D1B-A2EC-4439-A319-250D12A22843}" srcOrd="0" destOrd="0" presId="urn:microsoft.com/office/officeart/2005/8/layout/vList5"/>
    <dgm:cxn modelId="{A460DF5B-C358-4451-B724-6580DE8955A9}" type="presParOf" srcId="{DBE50FC6-FDD7-49F5-B59B-5478A97E9174}" destId="{901F1FAA-0CBA-41F8-BA61-82DDEADE7A12}" srcOrd="1" destOrd="0" presId="urn:microsoft.com/office/officeart/2005/8/layout/vList5"/>
    <dgm:cxn modelId="{5BD2A03F-DBCE-4FC9-AF1E-4413A56FCC23}" type="presParOf" srcId="{49224A1E-DD53-4CD7-B752-25F4B7F59E8E}" destId="{B6C58EE9-C2ED-4B0E-8A63-97A3D46FE1E6}" srcOrd="1" destOrd="0" presId="urn:microsoft.com/office/officeart/2005/8/layout/vList5"/>
    <dgm:cxn modelId="{AA6DE1B7-1DD2-4AD5-A18D-50222E8AD4B0}" type="presParOf" srcId="{49224A1E-DD53-4CD7-B752-25F4B7F59E8E}" destId="{F387EEF3-267C-4486-A318-F64917B49BB0}" srcOrd="2" destOrd="0" presId="urn:microsoft.com/office/officeart/2005/8/layout/vList5"/>
    <dgm:cxn modelId="{FC029C0A-66EF-4F20-8D69-C5D7EBBAC229}" type="presParOf" srcId="{F387EEF3-267C-4486-A318-F64917B49BB0}" destId="{39BC9096-4824-4133-96DA-E4BF9E49E54B}" srcOrd="0" destOrd="0" presId="urn:microsoft.com/office/officeart/2005/8/layout/vList5"/>
    <dgm:cxn modelId="{1369DBA1-7544-4BDE-91A7-4F4B35CA7213}" type="presParOf" srcId="{F387EEF3-267C-4486-A318-F64917B49BB0}" destId="{36F418A0-EB2B-4D5F-96CE-3322B428BA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F1FAA-0CBA-41F8-BA61-82DDEADE7A12}">
      <dsp:nvSpPr>
        <dsp:cNvPr id="0" name=""/>
        <dsp:cNvSpPr/>
      </dsp:nvSpPr>
      <dsp:spPr>
        <a:xfrm rot="5400000">
          <a:off x="5438314" y="-3078415"/>
          <a:ext cx="2219433" cy="8632366"/>
        </a:xfrm>
        <a:prstGeom prst="roundRect">
          <a:avLst/>
        </a:prstGeom>
        <a:solidFill>
          <a:srgbClr val="A09E40">
            <a:alpha val="89804"/>
          </a:srgb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200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endParaRPr lang="lv-LV" sz="1900" kern="1200" noProof="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sp:txBody>
      <dsp:txXfrm rot="-5400000">
        <a:off x="2340192" y="236395"/>
        <a:ext cx="8415678" cy="2002745"/>
      </dsp:txXfrm>
    </dsp:sp>
    <dsp:sp modelId="{924C3D1B-A2EC-4439-A319-250D12A22843}">
      <dsp:nvSpPr>
        <dsp:cNvPr id="0" name=""/>
        <dsp:cNvSpPr/>
      </dsp:nvSpPr>
      <dsp:spPr>
        <a:xfrm>
          <a:off x="0" y="12811"/>
          <a:ext cx="2231720" cy="2475514"/>
        </a:xfrm>
        <a:prstGeom prst="roundRect">
          <a:avLst/>
        </a:prstGeom>
        <a:solidFill>
          <a:srgbClr val="83A6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Dalīti vāktajiem atkritumiem tiek rasts </a:t>
          </a:r>
          <a:r>
            <a:rPr lang="en-GB" sz="1800" b="1" kern="120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turpmāks pielietojums  </a:t>
          </a:r>
          <a:r>
            <a:rPr lang="lv-LV" sz="1800" kern="120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(jāsaņem vismaz 1 punkts)</a:t>
          </a:r>
        </a:p>
      </dsp:txBody>
      <dsp:txXfrm>
        <a:off x="108944" y="121755"/>
        <a:ext cx="2013832" cy="2257626"/>
      </dsp:txXfrm>
    </dsp:sp>
    <dsp:sp modelId="{36F418A0-EB2B-4D5F-96CE-3322B428BAC1}">
      <dsp:nvSpPr>
        <dsp:cNvPr id="0" name=""/>
        <dsp:cNvSpPr/>
      </dsp:nvSpPr>
      <dsp:spPr>
        <a:xfrm rot="5400000">
          <a:off x="5308042" y="-375976"/>
          <a:ext cx="2413512" cy="8708815"/>
        </a:xfrm>
        <a:prstGeom prst="roundRect">
          <a:avLst/>
        </a:prstGeom>
        <a:solidFill>
          <a:schemeClr val="accent4">
            <a:tint val="40000"/>
            <a:alpha val="90000"/>
            <a:hueOff val="2107888"/>
            <a:satOff val="98460"/>
            <a:lumOff val="490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2107888"/>
              <a:satOff val="98460"/>
              <a:lumOff val="49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600" kern="12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sp:txBody>
      <dsp:txXfrm rot="-5400000">
        <a:off x="2278209" y="2889493"/>
        <a:ext cx="8473179" cy="2177876"/>
      </dsp:txXfrm>
    </dsp:sp>
    <dsp:sp modelId="{39BC9096-4824-4133-96DA-E4BF9E49E54B}">
      <dsp:nvSpPr>
        <dsp:cNvPr id="0" name=""/>
        <dsp:cNvSpPr/>
      </dsp:nvSpPr>
      <dsp:spPr>
        <a:xfrm>
          <a:off x="0" y="2576897"/>
          <a:ext cx="2160135" cy="2794917"/>
        </a:xfrm>
        <a:prstGeom prst="roundRect">
          <a:avLst/>
        </a:prstGeom>
        <a:solidFill>
          <a:srgbClr val="E0911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800" kern="1200">
              <a:solidFill>
                <a:prstClr val="black"/>
              </a:solidFill>
              <a:latin typeface="Poppins" panose="00000500000000000000" pitchFamily="2" charset="-70"/>
              <a:ea typeface="+mn-ea"/>
              <a:cs typeface="Poppins" panose="00000500000000000000" pitchFamily="2" charset="-70"/>
            </a:rPr>
            <a:t>Sabiedrības </a:t>
          </a:r>
          <a:r>
            <a:rPr lang="lv-LV" sz="1800" b="1" kern="1200">
              <a:solidFill>
                <a:prstClr val="black"/>
              </a:solidFill>
              <a:latin typeface="Poppins" panose="00000500000000000000" pitchFamily="2" charset="-70"/>
              <a:ea typeface="+mn-ea"/>
              <a:cs typeface="Poppins" panose="00000500000000000000" pitchFamily="2" charset="-70"/>
            </a:rPr>
            <a:t>izglītošana</a:t>
          </a:r>
          <a:r>
            <a:rPr lang="lv-LV" sz="1800" kern="1200">
              <a:solidFill>
                <a:prstClr val="black"/>
              </a:solidFill>
              <a:latin typeface="Poppins" panose="00000500000000000000" pitchFamily="2" charset="-70"/>
              <a:ea typeface="+mn-ea"/>
              <a:cs typeface="Poppins" panose="00000500000000000000" pitchFamily="2" charset="-70"/>
            </a:rPr>
            <a:t> un vides apziņas celšana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800" kern="1200">
              <a:solidFill>
                <a:prstClr val="black"/>
              </a:solidFill>
              <a:latin typeface="Poppins" panose="00000500000000000000" pitchFamily="2" charset="-70"/>
              <a:ea typeface="+mn-ea"/>
              <a:cs typeface="Poppins" panose="00000500000000000000" pitchFamily="2" charset="-70"/>
            </a:rPr>
            <a:t>(jāsaņem vismaz 1 punkts)</a:t>
          </a:r>
        </a:p>
      </dsp:txBody>
      <dsp:txXfrm>
        <a:off x="105449" y="2682346"/>
        <a:ext cx="1949237" cy="2584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F1FAA-0CBA-41F8-BA61-82DDEADE7A12}">
      <dsp:nvSpPr>
        <dsp:cNvPr id="0" name=""/>
        <dsp:cNvSpPr/>
      </dsp:nvSpPr>
      <dsp:spPr>
        <a:xfrm rot="5400000">
          <a:off x="5445999" y="-3004120"/>
          <a:ext cx="2692347" cy="8769663"/>
        </a:xfrm>
        <a:prstGeom prst="roundRect">
          <a:avLst/>
        </a:prstGeom>
        <a:solidFill>
          <a:schemeClr val="accent2">
            <a:lumMod val="75000"/>
            <a:alpha val="9000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700" kern="1200" noProof="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sp:txBody>
      <dsp:txXfrm rot="-5400000">
        <a:off x="2538771" y="165968"/>
        <a:ext cx="8506803" cy="2429487"/>
      </dsp:txXfrm>
    </dsp:sp>
    <dsp:sp modelId="{924C3D1B-A2EC-4439-A319-250D12A22843}">
      <dsp:nvSpPr>
        <dsp:cNvPr id="0" name=""/>
        <dsp:cNvSpPr/>
      </dsp:nvSpPr>
      <dsp:spPr>
        <a:xfrm>
          <a:off x="0" y="91204"/>
          <a:ext cx="2404339" cy="253957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Vairāku atkritumu veidu dalītās vākšanas </a:t>
          </a:r>
          <a:r>
            <a:rPr lang="lv-LV" sz="1800" b="1" kern="12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pakalpojuma pieejamība </a:t>
          </a:r>
          <a:r>
            <a:rPr lang="lv-LV" sz="1800" kern="12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(papildu punkti)</a:t>
          </a:r>
        </a:p>
      </dsp:txBody>
      <dsp:txXfrm>
        <a:off x="117370" y="208574"/>
        <a:ext cx="2169599" cy="2304832"/>
      </dsp:txXfrm>
    </dsp:sp>
    <dsp:sp modelId="{36F418A0-EB2B-4D5F-96CE-3322B428BAC1}">
      <dsp:nvSpPr>
        <dsp:cNvPr id="0" name=""/>
        <dsp:cNvSpPr/>
      </dsp:nvSpPr>
      <dsp:spPr>
        <a:xfrm rot="5400000">
          <a:off x="5628820" y="-454291"/>
          <a:ext cx="2176697" cy="8883064"/>
        </a:xfrm>
        <a:prstGeom prst="roundRect">
          <a:avLst/>
        </a:prstGeom>
        <a:solidFill>
          <a:srgbClr val="996633">
            <a:alpha val="89804"/>
          </a:srgbClr>
        </a:solidFill>
        <a:ln w="19050" cap="rnd" cmpd="sng" algn="ctr">
          <a:solidFill>
            <a:schemeClr val="accent3">
              <a:tint val="40000"/>
              <a:alpha val="90000"/>
              <a:hueOff val="-1235258"/>
              <a:satOff val="-87124"/>
              <a:lumOff val="-4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800" kern="1200">
            <a:solidFill>
              <a:schemeClr val="tx1"/>
            </a:solidFill>
            <a:latin typeface="Poppins" panose="00000500000000000000" pitchFamily="2" charset="-70"/>
            <a:cs typeface="Poppins" panose="00000500000000000000" pitchFamily="2" charset="-70"/>
          </a:endParaRPr>
        </a:p>
      </dsp:txBody>
      <dsp:txXfrm rot="-5400000">
        <a:off x="2381895" y="3005150"/>
        <a:ext cx="8670548" cy="1964181"/>
      </dsp:txXfrm>
    </dsp:sp>
    <dsp:sp modelId="{39BC9096-4824-4133-96DA-E4BF9E49E54B}">
      <dsp:nvSpPr>
        <dsp:cNvPr id="0" name=""/>
        <dsp:cNvSpPr/>
      </dsp:nvSpPr>
      <dsp:spPr>
        <a:xfrm>
          <a:off x="0" y="2832890"/>
          <a:ext cx="2291513" cy="2292246"/>
        </a:xfrm>
        <a:prstGeom prst="roundRect">
          <a:avLst/>
        </a:prstGeom>
        <a:solidFill>
          <a:srgbClr val="CC99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Atkritumu dalītās vākšanas aprīkojuma </a:t>
          </a:r>
          <a:r>
            <a:rPr lang="lv-LV" sz="1800" b="1" kern="12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jauda</a:t>
          </a:r>
          <a:r>
            <a:rPr lang="lv-LV" sz="1800" kern="1200" noProof="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rPr>
            <a:t> (papildu punkti)</a:t>
          </a:r>
        </a:p>
      </dsp:txBody>
      <dsp:txXfrm>
        <a:off x="111862" y="2944752"/>
        <a:ext cx="2067789" cy="2068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1DFB9-8DE7-4B2E-8F96-ED58224546C1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F4A6E-9B63-4844-B895-C6E22321AF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459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9212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1.1. </a:t>
            </a:r>
            <a:r>
              <a:rPr lang="lv-LV"/>
              <a:t>Projekta mērķis atbilst MK noteikumos noteiktajam mērķim, definētie uzraudzības rādītāji nodrošina un apliecina mērķa sasniegšanu,  uzraudzības rādītāji ir precīzi definēti, pamatoti un izmērāmi</a:t>
            </a:r>
            <a:r>
              <a:rPr lang="en-GB"/>
              <a:t>;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1.3.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Projekta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iesniegumā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plānotie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sagaidāmie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rezultāti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skaidri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definēti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izriet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plānoto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darbību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aprakstiem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plānotās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projekta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darbības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1.4.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Projekta iesniedzējs atbilst MK noteikumos par SAM īstenošanu noteiktajiem </a:t>
            </a:r>
            <a:r>
              <a:rPr lang="lv-LV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minimis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atbalsta nosacījumiem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2.1.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Projektā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paredzēts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iegādāties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izvietot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konteinerus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atkritumu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dalītajai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vākšanai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2.2.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Projektā plānoto darbību atbilstība pašvaldības saistošo noteikumu par atkritumu apsaimniekošanu nosacījumiem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2.4.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Projektā paredzēts, ka vismaz 60% dalīti vākto sadzīves atkritumu tiek rasts turpmāks pielietojums un  to pārstrādes produkti un materiāli tiks atgriezti saimnieciskā apritē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kritērijus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Nr.2.5.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Projektā paredzēts, ka tiek nodrošināta dalīti vācamo sadzīves bīstamo atkritumu, videi kaitīgo preču atkritumu vai bīstamo atkritumu pilnīga nodalīšana no sadzīves atkritumu plūsmas un vismaz 30% tiek nodrošināts tālāks pielietojums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2.7.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Projektā ir paredzētas darbības, kas veicina horizontālā principa ”Vienlīdzība, iekļaušana, </a:t>
            </a:r>
            <a:r>
              <a:rPr lang="lv-LV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nediskriminācija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lv-LV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pamattiesību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ievērošana” īstenošanu. </a:t>
            </a:r>
            <a:endParaRPr lang="en-GB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>
              <a:effectLst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607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3.1.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Projektā paredzēts, ka dalīti vāktajiem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atkritumiem rasts turpmāks pielietojums: SA 60-70%; SBA, VKP -30-40%; k</a:t>
            </a:r>
            <a:r>
              <a:rPr lang="lv-LV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ritērijā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jāsaņem vismaz 1 punkts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3.2.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Privāto izmaksu apjoms  sabiedrības izglītošanas un vides apziņas celšanas plāna īstenošanai projekta pēcuzraudzības periodā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(5-10 un vairāk %);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kritērijā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jāsa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ņ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vismaz 1 punkts; 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3.3.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Projekta ietvaros tiks nodrošināta vairāku atkritumu veidu dalītās vākšanas pakalpojuma pieejamība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3.4.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Projekta ietvaros iegādātā  atkritumu dalītās vākšanas aprīkojuma jauda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3.5.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Projektā paredzētais konteineros dalīti savācamo atkritumu veids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3.6. HP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Klimatdrošināšanas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kritērijs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lv-LV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Atkritumu dalītās vākšanas aprīkojuma (konteineri) marķējums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7783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933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0410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25425" y="815975"/>
            <a:ext cx="7169150" cy="4032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62751" y="5106023"/>
            <a:ext cx="6097327" cy="48379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800"/>
          </a:p>
        </p:txBody>
      </p:sp>
    </p:spTree>
    <p:extLst>
      <p:ext uri="{BB962C8B-B14F-4D97-AF65-F5344CB8AC3E}">
        <p14:creationId xmlns:p14="http://schemas.microsoft.com/office/powerpoint/2010/main" val="2950174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9355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1373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SBA – sadzīves </a:t>
            </a:r>
            <a:r>
              <a:rPr lang="en-GB" err="1"/>
              <a:t>bīstamie</a:t>
            </a:r>
            <a:r>
              <a:rPr lang="en-GB"/>
              <a:t> atkritumi, VKP – videi kaitīgu preces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40533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025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9963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F4A6E-9B63-4844-B895-C6E22321AFBB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124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787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88074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448309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03432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835690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324556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1018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1378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5B43B18C-CADF-B13C-5561-5B6EB860AA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94" y="0"/>
            <a:ext cx="317669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0844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10078CB8-9F04-1306-34C1-BCE3FB9C63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13"/>
          <a:stretch/>
        </p:blipFill>
        <p:spPr bwMode="auto">
          <a:xfrm>
            <a:off x="0" y="1"/>
            <a:ext cx="1305171" cy="12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634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D80E83-0A7A-6E5A-CB4E-D952A4669C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94" y="0"/>
            <a:ext cx="317669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9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2631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8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297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954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681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848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949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69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689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8C85E9-59C0-44D1-B30B-A1D96BFB6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595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  <p:sldLayoutId id="2147483757" r:id="rId19"/>
    <p:sldLayoutId id="2147483717" r:id="rId2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microsoft.com/office/2018/10/relationships/comments" Target="../comments/modernComment_108E_68463E3C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ustra.auzina@varam.gov.l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eur03.safelinks.protection.outlook.com/?url=http%3A%2F%2Fwww.varam.gov.lv%2F&amp;data=04%7C01%7Cine%40sanistal.lv%7Ca388b7c6b41e4a112b1708d9b8980fe9%7C0d2d5a1523d149a7bf4b2b2d95a2ef66%7C0%7C0%7C637743785521292721%7CUnknown%7CTWFpbGZsb3d8eyJWIjoiMC4wLjAwMDAiLCJQIjoiV2luMzIiLCJBTiI6Ik1haWwiLCJXVCI6Mn0%3D%7C3000&amp;sdata=TZBECrUi35%2BGyFhKGmM8lAed3RpWU5f2XGDMHKCSqsg%3D&amp;reserved=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3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9.svg"/><Relationship Id="rId10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24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10.png"/><Relationship Id="rId9" Type="http://schemas.openxmlformats.org/officeDocument/2006/relationships/image" Target="../media/image2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2CEC22-EAC0-4564-9D28-74346E853791}"/>
              </a:ext>
            </a:extLst>
          </p:cNvPr>
          <p:cNvSpPr txBox="1"/>
          <p:nvPr/>
        </p:nvSpPr>
        <p:spPr>
          <a:xfrm>
            <a:off x="358099" y="2887682"/>
            <a:ext cx="9032927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altLang="en-US">
                <a:latin typeface="Poppins"/>
                <a:cs typeface="Verdana"/>
              </a:rPr>
              <a:t>Eiropas Savienības</a:t>
            </a:r>
            <a:r>
              <a:rPr lang="en-US" altLang="en-US">
                <a:latin typeface="Poppins"/>
                <a:cs typeface="Verdana"/>
              </a:rPr>
              <a:t> </a:t>
            </a:r>
            <a:r>
              <a:rPr lang="lv-LV" altLang="en-US">
                <a:latin typeface="Poppins"/>
                <a:cs typeface="Verdana"/>
              </a:rPr>
              <a:t>kohēzijas politikas</a:t>
            </a:r>
          </a:p>
          <a:p>
            <a:pPr algn="ctr"/>
            <a:r>
              <a:rPr lang="lv-LV" altLang="en-US">
                <a:latin typeface="Poppins"/>
                <a:cs typeface="Verdana"/>
              </a:rPr>
              <a:t>programmas 2021.–2027. gadam</a:t>
            </a:r>
          </a:p>
          <a:p>
            <a:pPr algn="ctr"/>
            <a:endParaRPr lang="lv-LV" altLang="en-US" sz="2000" b="1">
              <a:latin typeface="Poppins"/>
              <a:cs typeface="Verdana"/>
            </a:endParaRPr>
          </a:p>
          <a:p>
            <a:pPr algn="ctr">
              <a:spcAft>
                <a:spcPts val="600"/>
              </a:spcAft>
            </a:pPr>
            <a:r>
              <a:rPr lang="lv-LV" altLang="en-US" sz="3000" b="1">
                <a:latin typeface="Poppins"/>
                <a:cs typeface="Verdana"/>
              </a:rPr>
              <a:t>2.2.2.</a:t>
            </a:r>
            <a:r>
              <a:rPr lang="en-GB" altLang="en-US" sz="3000" b="1">
                <a:latin typeface="Poppins"/>
                <a:cs typeface="Verdana"/>
              </a:rPr>
              <a:t>2</a:t>
            </a:r>
            <a:r>
              <a:rPr lang="lv-LV" altLang="en-US" sz="3000" b="1">
                <a:latin typeface="Poppins"/>
                <a:cs typeface="Verdana"/>
              </a:rPr>
              <a:t>. pasākums “Atkritumu </a:t>
            </a:r>
            <a:r>
              <a:rPr lang="en-GB" altLang="en-US" sz="3000" b="1">
                <a:latin typeface="Poppins"/>
                <a:cs typeface="Verdana"/>
              </a:rPr>
              <a:t>dalītā vākšana</a:t>
            </a:r>
            <a:r>
              <a:rPr lang="lv-LV" altLang="en-US" sz="3000" b="1">
                <a:latin typeface="Poppins"/>
                <a:cs typeface="Verdana"/>
              </a:rPr>
              <a:t>” </a:t>
            </a:r>
          </a:p>
          <a:p>
            <a:pPr algn="ctr"/>
            <a:r>
              <a:rPr lang="lv-LV" altLang="en-US" sz="3000" b="1">
                <a:latin typeface="Poppins"/>
                <a:cs typeface="Verdana"/>
              </a:rPr>
              <a:t>projektu iesniegumu pirmā atlases kārta</a:t>
            </a:r>
          </a:p>
          <a:p>
            <a:pPr algn="ctr"/>
            <a:endParaRPr lang="lv-LV" altLang="en-US" sz="2000" b="1">
              <a:latin typeface="Poppins"/>
              <a:cs typeface="Verdana"/>
            </a:endParaRPr>
          </a:p>
          <a:p>
            <a:pPr algn="ctr"/>
            <a:r>
              <a:rPr lang="lv-LV" altLang="en-US" sz="1400">
                <a:latin typeface="Poppins"/>
                <a:cs typeface="Verdana"/>
              </a:rPr>
              <a:t>Politikas mērķa “Zaļāka Eiropa” Uzraudzības komitejas apakškomitejas sēde </a:t>
            </a:r>
          </a:p>
          <a:p>
            <a:pPr algn="ctr"/>
            <a:r>
              <a:rPr lang="lv-LV" altLang="en-US" sz="1400">
                <a:latin typeface="Poppins"/>
                <a:cs typeface="Verdana"/>
              </a:rPr>
              <a:t>2023. gada </a:t>
            </a:r>
            <a:r>
              <a:rPr lang="en-GB" altLang="en-US" sz="1400">
                <a:latin typeface="Poppins"/>
                <a:cs typeface="Verdana"/>
              </a:rPr>
              <a:t>26</a:t>
            </a:r>
            <a:r>
              <a:rPr lang="lv-LV" altLang="en-US" sz="1400">
                <a:latin typeface="Poppins"/>
                <a:cs typeface="Verdana"/>
              </a:rPr>
              <a:t>. </a:t>
            </a:r>
            <a:r>
              <a:rPr lang="en-GB" altLang="en-US" sz="1400">
                <a:latin typeface="Poppins"/>
                <a:cs typeface="Verdana"/>
              </a:rPr>
              <a:t>okto</a:t>
            </a:r>
            <a:r>
              <a:rPr lang="lv-LV" altLang="en-US" sz="1400">
                <a:latin typeface="Poppins"/>
                <a:cs typeface="Verdana"/>
              </a:rPr>
              <a:t>brī</a:t>
            </a:r>
          </a:p>
        </p:txBody>
      </p:sp>
    </p:spTree>
    <p:extLst>
      <p:ext uri="{BB962C8B-B14F-4D97-AF65-F5344CB8AC3E}">
        <p14:creationId xmlns:p14="http://schemas.microsoft.com/office/powerpoint/2010/main" val="422679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AB98CD-2E11-BB8D-4556-BA18DD4E53AB}"/>
              </a:ext>
            </a:extLst>
          </p:cNvPr>
          <p:cNvSpPr txBox="1"/>
          <p:nvPr/>
        </p:nvSpPr>
        <p:spPr>
          <a:xfrm>
            <a:off x="1424473" y="268739"/>
            <a:ext cx="795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altLang="en-US" sz="3000" b="1">
                <a:latin typeface="Poppins"/>
                <a:cs typeface="Verdana"/>
              </a:rPr>
              <a:t>Projektu sarindošanas kārtība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1A844D-F89E-F8E3-D717-7CD6739CE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73" y="822737"/>
            <a:ext cx="6309826" cy="35242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2C02B6F-4CC0-5173-12CD-1DE8B1F92D51}"/>
              </a:ext>
            </a:extLst>
          </p:cNvPr>
          <p:cNvSpPr/>
          <p:nvPr/>
        </p:nvSpPr>
        <p:spPr>
          <a:xfrm>
            <a:off x="1695450" y="619126"/>
            <a:ext cx="10058399" cy="5829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lv-LV" sz="2000" b="1">
              <a:solidFill>
                <a:schemeClr val="tx1"/>
              </a:solidFill>
              <a:latin typeface="Poppins" panose="00000500000000000000" pitchFamily="2" charset="-70"/>
              <a:ea typeface="Times New Roman" panose="02020603050405020304" pitchFamily="18" charset="0"/>
              <a:cs typeface="Poppins" panose="00000500000000000000" pitchFamily="2" charset="-70"/>
            </a:endParaRPr>
          </a:p>
          <a:p>
            <a:pPr algn="just"/>
            <a:endParaRPr lang="lv-LV" sz="2000" b="1">
              <a:solidFill>
                <a:schemeClr val="tx1"/>
              </a:solidFill>
              <a:latin typeface="Poppins"/>
              <a:ea typeface="Times New Roman" panose="02020603050405020304" pitchFamily="18" charset="0"/>
              <a:cs typeface="Poppins"/>
            </a:endParaRPr>
          </a:p>
          <a:p>
            <a:pPr algn="just"/>
            <a:r>
              <a:rPr lang="lv-LV" sz="2000" b="1">
                <a:solidFill>
                  <a:schemeClr val="tx1"/>
                </a:solidFill>
                <a:latin typeface="Poppins" panose="00000500000000000000" pitchFamily="2" charset="-70"/>
                <a:ea typeface="Times New Roman" panose="02020603050405020304" pitchFamily="18" charset="0"/>
                <a:cs typeface="Poppins" panose="00000500000000000000" pitchFamily="2" charset="-70"/>
              </a:rPr>
              <a:t>Minimālais punktu skaits - 3 punkti</a:t>
            </a:r>
          </a:p>
          <a:p>
            <a:pPr algn="just"/>
            <a:endParaRPr lang="lv-LV" sz="1050" b="1">
              <a:solidFill>
                <a:schemeClr val="tx1"/>
              </a:solidFill>
              <a:latin typeface="Poppins"/>
              <a:ea typeface="Times New Roman" panose="02020603050405020304" pitchFamily="18" charset="0"/>
              <a:cs typeface="Poppins"/>
            </a:endParaRPr>
          </a:p>
          <a:p>
            <a:pPr algn="just"/>
            <a:r>
              <a:rPr lang="lv-LV" sz="2000" b="1">
                <a:solidFill>
                  <a:schemeClr val="tx1"/>
                </a:solidFill>
                <a:latin typeface="Poppins"/>
                <a:ea typeface="Times New Roman" panose="02020603050405020304" pitchFamily="18" charset="0"/>
                <a:cs typeface="Poppins"/>
              </a:rPr>
              <a:t>Maksimālais punktu skaits - 29 punkti</a:t>
            </a:r>
          </a:p>
          <a:p>
            <a:pPr algn="just"/>
            <a:endParaRPr lang="lv-LV" sz="2000">
              <a:solidFill>
                <a:schemeClr val="tx1"/>
              </a:solidFill>
              <a:latin typeface="Poppins" panose="00000500000000000000" pitchFamily="2" charset="-70"/>
              <a:ea typeface="Times New Roman" panose="02020603050405020304" pitchFamily="18" charset="0"/>
              <a:cs typeface="Poppins" panose="00000500000000000000" pitchFamily="2" charset="-70"/>
            </a:endParaRPr>
          </a:p>
          <a:p>
            <a:pPr algn="just"/>
            <a:r>
              <a:rPr lang="lv-LV" sz="2000">
                <a:solidFill>
                  <a:schemeClr val="tx1"/>
                </a:solidFill>
                <a:latin typeface="Poppins" panose="00000500000000000000" pitchFamily="2" charset="-70"/>
                <a:ea typeface="Times New Roman" panose="02020603050405020304" pitchFamily="18" charset="0"/>
                <a:cs typeface="Poppins" panose="00000500000000000000" pitchFamily="2" charset="-70"/>
              </a:rPr>
              <a:t>Vienādu punktu gadījumā prioritāro secību veido projekti, kam lielāks punktu skaits šādos kritērijos, </a:t>
            </a:r>
            <a:r>
              <a:rPr lang="lv-LV" sz="2000" b="1">
                <a:solidFill>
                  <a:schemeClr val="tx1"/>
                </a:solidFill>
                <a:latin typeface="Poppins" panose="00000500000000000000" pitchFamily="2" charset="-70"/>
                <a:ea typeface="Times New Roman" panose="02020603050405020304" pitchFamily="18" charset="0"/>
                <a:cs typeface="Poppins" panose="00000500000000000000" pitchFamily="2" charset="-70"/>
              </a:rPr>
              <a:t>ievērojot šādu secību</a:t>
            </a:r>
            <a:r>
              <a:rPr lang="lv-LV" sz="2000">
                <a:solidFill>
                  <a:schemeClr val="tx1"/>
                </a:solidFill>
                <a:latin typeface="Poppins" panose="00000500000000000000" pitchFamily="2" charset="-70"/>
                <a:ea typeface="Times New Roman" panose="02020603050405020304" pitchFamily="18" charset="0"/>
                <a:cs typeface="Poppins" panose="00000500000000000000" pitchFamily="2" charset="-70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000">
                <a:solidFill>
                  <a:schemeClr val="tx1"/>
                </a:solidFill>
                <a:latin typeface="Poppins" panose="00000500000000000000" pitchFamily="2" charset="-70"/>
                <a:ea typeface="Times New Roman" panose="02020603050405020304" pitchFamily="18" charset="0"/>
                <a:cs typeface="Poppins" panose="00000500000000000000" pitchFamily="2" charset="-70"/>
              </a:rPr>
              <a:t>kritērijs 3.1 - par lielāko procentuālo apjomu apritē atgrieztu pārstrādes izejvielu vai materiālu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000">
                <a:solidFill>
                  <a:schemeClr val="tx1"/>
                </a:solidFill>
                <a:latin typeface="Poppins" panose="00000500000000000000" pitchFamily="2" charset="-70"/>
                <a:ea typeface="Times New Roman" panose="02020603050405020304" pitchFamily="18" charset="0"/>
                <a:cs typeface="Poppins" panose="00000500000000000000" pitchFamily="2" charset="-70"/>
              </a:rPr>
              <a:t>kritērijs 3.2 - par sabiedrības izglītošanas pasākumiem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000">
                <a:solidFill>
                  <a:schemeClr val="tx1"/>
                </a:solidFill>
                <a:latin typeface="Poppins" panose="00000500000000000000" pitchFamily="2" charset="-70"/>
                <a:ea typeface="Times New Roman" panose="02020603050405020304" pitchFamily="18" charset="0"/>
                <a:cs typeface="Poppins" panose="00000500000000000000" pitchFamily="2" charset="-70"/>
              </a:rPr>
              <a:t>kritērijs 3.3 - par atkritumu  plūsmu skaitu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000">
                <a:solidFill>
                  <a:schemeClr val="tx1"/>
                </a:solidFill>
                <a:latin typeface="Poppins" panose="00000500000000000000" pitchFamily="2" charset="-70"/>
                <a:ea typeface="Times New Roman" panose="02020603050405020304" pitchFamily="18" charset="0"/>
                <a:cs typeface="Poppins" panose="00000500000000000000" pitchFamily="2" charset="-70"/>
              </a:rPr>
              <a:t>kritērijs 3.4 - par aprīkojuma jaudām (kravnesību)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000">
                <a:solidFill>
                  <a:schemeClr val="tx1"/>
                </a:solidFill>
                <a:latin typeface="Poppins"/>
                <a:ea typeface="Times New Roman" panose="02020603050405020304" pitchFamily="18" charset="0"/>
                <a:cs typeface="Poppins"/>
              </a:rPr>
              <a:t>kritērijs 3.5 - par savācamo atkritumu veidu</a:t>
            </a:r>
            <a:endParaRPr lang="lv-LV" sz="2000">
              <a:solidFill>
                <a:schemeClr val="tx1"/>
              </a:solidFill>
              <a:latin typeface="Poppins" panose="00000500000000000000" pitchFamily="2" charset="-70"/>
              <a:ea typeface="Times New Roman" panose="02020603050405020304" pitchFamily="18" charset="0"/>
              <a:cs typeface="Poppins" panose="00000500000000000000" pitchFamily="2" charset="-7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lv-LV" sz="2000">
                <a:solidFill>
                  <a:schemeClr val="tx1"/>
                </a:solidFill>
                <a:latin typeface="Poppins"/>
                <a:ea typeface="Times New Roman" panose="02020603050405020304" pitchFamily="18" charset="0"/>
                <a:cs typeface="Poppins"/>
              </a:rPr>
              <a:t>kritērijs 3.6 - par HP "Klimatdrošināšana" (konteineru marķējums)</a:t>
            </a:r>
            <a:endParaRPr lang="lv-LV" sz="2000">
              <a:solidFill>
                <a:schemeClr val="tx1"/>
              </a:solidFill>
              <a:latin typeface="Poppins" panose="00000500000000000000" pitchFamily="2" charset="-70"/>
              <a:ea typeface="Times New Roman" panose="02020603050405020304" pitchFamily="18" charset="0"/>
              <a:cs typeface="Poppins" panose="00000500000000000000" pitchFamily="2" charset="-7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2E01D4-9D2A-5651-7FF9-8BDDB2586B9C}"/>
              </a:ext>
            </a:extLst>
          </p:cNvPr>
          <p:cNvGrpSpPr/>
          <p:nvPr/>
        </p:nvGrpSpPr>
        <p:grpSpPr>
          <a:xfrm>
            <a:off x="222079" y="2719431"/>
            <a:ext cx="1544919" cy="1419137"/>
            <a:chOff x="1985090" y="2973168"/>
            <a:chExt cx="1778836" cy="168074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CC4C65C-95B9-931F-85B7-F4AE042D93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5090" y="2973168"/>
              <a:ext cx="1778836" cy="1680749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Lato Light" panose="020F0502020204030203" pitchFamily="34" charset="0"/>
              </a:endParaRPr>
            </a:p>
          </p:txBody>
        </p:sp>
        <p:pic>
          <p:nvPicPr>
            <p:cNvPr id="12" name="Graphic 11" descr="Sort outline">
              <a:extLst>
                <a:ext uri="{FF2B5EF4-FFF2-40B4-BE49-F238E27FC236}">
                  <a16:creationId xmlns:a16="http://schemas.microsoft.com/office/drawing/2014/main" id="{0EE6794E-1F6A-E8F8-E02C-ADD192243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417308" y="3356342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661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98814A0-B140-4689-88C5-726C6F2C2C50}"/>
              </a:ext>
            </a:extLst>
          </p:cNvPr>
          <p:cNvSpPr/>
          <p:nvPr/>
        </p:nvSpPr>
        <p:spPr>
          <a:xfrm rot="10800000" flipH="1" flipV="1">
            <a:off x="542925" y="1382224"/>
            <a:ext cx="10308923" cy="2949968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just"/>
            <a:r>
              <a:rPr lang="lv-LV" b="1">
                <a:solidFill>
                  <a:srgbClr val="000000"/>
                </a:solidFill>
                <a:latin typeface="Poppins"/>
                <a:cs typeface="Poppins"/>
              </a:rPr>
              <a:t>Vienotie kritēriji:</a:t>
            </a:r>
          </a:p>
          <a:p>
            <a:pPr marL="285750" indent="-285750" algn="just">
              <a:buFont typeface="Poppins" panose="00000500000000000000" pitchFamily="2" charset="-70"/>
              <a:buChar char="–"/>
            </a:pP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Kritērijā Nr. 1.2 precizēts pasākuma pirmās kārtas uzraudzības rādītāju sasniegšanas laiks: </a:t>
            </a:r>
          </a:p>
          <a:p>
            <a:pPr marL="1169670" indent="-452120" algn="just">
              <a:buFont typeface="Arial" panose="020B0604020202020204" pitchFamily="34" charset="0"/>
              <a:buChar char="•"/>
            </a:pP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iznākuma rādītājs (atbalstīti vismaz 4 uzņēmumi) jāsasniedz līdz </a:t>
            </a:r>
            <a:r>
              <a:rPr lang="lv-LV" b="1">
                <a:solidFill>
                  <a:srgbClr val="000000"/>
                </a:solidFill>
                <a:latin typeface="Poppins"/>
                <a:cs typeface="Poppins"/>
              </a:rPr>
              <a:t>2025.gada 31.decembrim</a:t>
            </a: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; </a:t>
            </a:r>
            <a:endParaRPr lang="lv-LV">
              <a:solidFill>
                <a:srgbClr val="000000"/>
              </a:solidFill>
              <a:latin typeface="Poppins" panose="00000500000000000000" pitchFamily="2" charset="-70"/>
              <a:cs typeface="Poppins" panose="00000500000000000000" pitchFamily="2" charset="-70"/>
            </a:endParaRPr>
          </a:p>
          <a:p>
            <a:pPr marL="1169670" indent="-452120" algn="just">
              <a:buFont typeface="Arial" panose="020B0604020202020204" pitchFamily="34" charset="0"/>
              <a:buChar char="•"/>
            </a:pPr>
            <a:r>
              <a:rPr lang="lv-LV" b="1">
                <a:solidFill>
                  <a:srgbClr val="000000"/>
                </a:solidFill>
                <a:latin typeface="Poppins"/>
                <a:cs typeface="Poppins"/>
              </a:rPr>
              <a:t>starpposma</a:t>
            </a: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 iznākuma rādītājs 2024. gada 31. decembris – atbalstīti vismaz 3 uzņēmumi </a:t>
            </a:r>
            <a:endParaRPr lang="lv-LV">
              <a:solidFill>
                <a:srgbClr val="000000"/>
              </a:solidFill>
              <a:latin typeface="Poppins" panose="00000500000000000000" pitchFamily="2" charset="-70"/>
              <a:cs typeface="Poppins" panose="00000500000000000000" pitchFamily="2" charset="-70"/>
            </a:endParaRPr>
          </a:p>
          <a:p>
            <a:pPr marL="285750" indent="-285750" algn="just">
              <a:buFont typeface="Poppins" panose="00000500000000000000" pitchFamily="2" charset="-70"/>
              <a:buChar char="–"/>
            </a:pP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Kritērijā Nr. 1.3 precizēts  kritēriju piemērošanas metodikas teksts</a:t>
            </a:r>
          </a:p>
          <a:p>
            <a:pPr marL="285750" lvl="0" indent="-285750" algn="just">
              <a:buFont typeface="Poppins" panose="00000500000000000000" pitchFamily="2" charset="-70"/>
              <a:buChar char="–"/>
            </a:pP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Kritērijs Nr. 1.4 jauns kritērijs Nr. 1.4 – par projekta atbilstību </a:t>
            </a:r>
            <a:r>
              <a:rPr lang="lv-LV" i="1">
                <a:solidFill>
                  <a:srgbClr val="000000"/>
                </a:solidFill>
                <a:latin typeface="Poppins"/>
                <a:cs typeface="Poppins"/>
              </a:rPr>
              <a:t>de minimis </a:t>
            </a: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nosacījumiem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D5603A-74ED-4F26-AE8B-6CF1382B34EA}"/>
              </a:ext>
            </a:extLst>
          </p:cNvPr>
          <p:cNvSpPr/>
          <p:nvPr/>
        </p:nvSpPr>
        <p:spPr>
          <a:xfrm>
            <a:off x="542925" y="4458914"/>
            <a:ext cx="10361049" cy="2130347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GB" b="1">
              <a:solidFill>
                <a:schemeClr val="tx1"/>
              </a:solidFill>
            </a:endParaRPr>
          </a:p>
          <a:p>
            <a:r>
              <a:rPr lang="lv-LV" b="1">
                <a:solidFill>
                  <a:schemeClr val="tx1"/>
                </a:solidFill>
                <a:latin typeface="Poppins"/>
                <a:cs typeface="Poppins"/>
              </a:rPr>
              <a:t>Specifiskie atbilstības kritēriji: </a:t>
            </a:r>
          </a:p>
          <a:p>
            <a:pPr marL="285750" indent="-285750" algn="just">
              <a:buFont typeface="Poppins" panose="00000500000000000000" pitchFamily="2" charset="-70"/>
              <a:buChar char="–"/>
            </a:pP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Kritērijs Nr. 2.1 -  precizēts  kritēriju piemērošanas metodikas teksts</a:t>
            </a:r>
          </a:p>
          <a:p>
            <a:pPr marL="285750" indent="-285750" algn="just">
              <a:buFont typeface="Poppins" panose="00000500000000000000" pitchFamily="2" charset="-70"/>
              <a:buChar char="–"/>
            </a:pP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Kritērijs Nr. 2.2 - precizēts  kritēriju piemērošanas metodikas teksts</a:t>
            </a:r>
          </a:p>
          <a:p>
            <a:pPr marL="285750" indent="-285750" algn="just">
              <a:buFont typeface="Poppins" panose="00000500000000000000" pitchFamily="2" charset="-70"/>
              <a:buChar char="–"/>
            </a:pP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Kritērijs Nr. 2.4 - precizēts  kritēriju piemērošanas metodikas teksts</a:t>
            </a:r>
          </a:p>
          <a:p>
            <a:pPr marL="285750" indent="-285750" algn="just">
              <a:buFont typeface="Poppins" panose="00000500000000000000" pitchFamily="2" charset="-70"/>
              <a:buChar char="–"/>
            </a:pP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Kritērijs Nr. 2.5 - precizēts  kritēriju piemērošanas metodikas teksts</a:t>
            </a:r>
          </a:p>
          <a:p>
            <a:pPr marL="285750" indent="-285750" algn="just">
              <a:buFont typeface="Poppins" panose="00000500000000000000" pitchFamily="2" charset="-70"/>
              <a:buChar char="–"/>
            </a:pPr>
            <a:r>
              <a:rPr lang="lv-LV">
                <a:solidFill>
                  <a:srgbClr val="000000"/>
                </a:solidFill>
                <a:latin typeface="Poppins"/>
                <a:cs typeface="Poppins"/>
              </a:rPr>
              <a:t>Kritērijs Nr. 2.7 - precizēta kritērija redakcija </a:t>
            </a:r>
            <a:endParaRPr lang="en-GB">
              <a:solidFill>
                <a:srgbClr val="000000"/>
              </a:solidFill>
              <a:latin typeface="Poppins"/>
              <a:cs typeface="Poppins"/>
            </a:endParaRPr>
          </a:p>
          <a:p>
            <a:pPr marL="342900" indent="-342900" algn="ctr">
              <a:buAutoNum type="arabicPeriod"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DF59A3-6668-45F1-8997-EF20D069BE53}"/>
              </a:ext>
            </a:extLst>
          </p:cNvPr>
          <p:cNvSpPr txBox="1"/>
          <p:nvPr/>
        </p:nvSpPr>
        <p:spPr>
          <a:xfrm>
            <a:off x="1424473" y="268739"/>
            <a:ext cx="795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altLang="en-US" sz="3000" b="1">
                <a:latin typeface="Poppins"/>
                <a:cs typeface="Verdana"/>
              </a:rPr>
              <a:t>Būtiskākās izmaiņas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38E329-010C-45F9-9D69-AFB265EB4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73" y="822737"/>
            <a:ext cx="6309826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33916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4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273A84-26E5-412F-9F15-360DF4C95FF3}"/>
              </a:ext>
            </a:extLst>
          </p:cNvPr>
          <p:cNvSpPr txBox="1"/>
          <p:nvPr/>
        </p:nvSpPr>
        <p:spPr>
          <a:xfrm>
            <a:off x="1424473" y="268739"/>
            <a:ext cx="795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altLang="en-US" sz="3000" b="1">
                <a:latin typeface="Poppins"/>
                <a:cs typeface="Verdana"/>
              </a:rPr>
              <a:t>Būtiskākās izmaiņas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949FD0-168B-46D2-B2D3-5D5A5F210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73" y="822737"/>
            <a:ext cx="6309826" cy="35242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B0BEB10-8DD4-43B7-8628-CBA0ED0B8507}"/>
              </a:ext>
            </a:extLst>
          </p:cNvPr>
          <p:cNvSpPr/>
          <p:nvPr/>
        </p:nvSpPr>
        <p:spPr>
          <a:xfrm>
            <a:off x="668594" y="1484671"/>
            <a:ext cx="10475656" cy="4468454"/>
          </a:xfrm>
          <a:prstGeom prst="roundRect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lv-LV" sz="2000" b="1" dirty="0">
                <a:solidFill>
                  <a:schemeClr val="tx1"/>
                </a:solidFill>
                <a:latin typeface="Poppins"/>
                <a:cs typeface="Poppins"/>
              </a:rPr>
              <a:t>Kvalitātes kritēriji:</a:t>
            </a:r>
          </a:p>
          <a:p>
            <a:pPr marL="342900" indent="-342900">
              <a:lnSpc>
                <a:spcPct val="150000"/>
              </a:lnSpc>
              <a:buFont typeface="Poppins" panose="00000500000000000000" pitchFamily="2" charset="-70"/>
              <a:buChar char="–"/>
            </a:pPr>
            <a:r>
              <a:rPr lang="lv-LV" sz="2000" dirty="0">
                <a:solidFill>
                  <a:schemeClr val="tx1"/>
                </a:solidFill>
                <a:latin typeface="Poppins"/>
                <a:cs typeface="Poppins"/>
              </a:rPr>
              <a:t>Kritērijs Nr.3.1 - precizēts  </a:t>
            </a:r>
            <a:r>
              <a:rPr lang="lv-LV" sz="2000" dirty="0">
                <a:solidFill>
                  <a:srgbClr val="000000"/>
                </a:solidFill>
                <a:latin typeface="Poppins"/>
                <a:cs typeface="Poppins"/>
              </a:rPr>
              <a:t>kritēriju piemērošanas metodikas teksts</a:t>
            </a:r>
          </a:p>
          <a:p>
            <a:pPr marL="342900" indent="-342900">
              <a:lnSpc>
                <a:spcPct val="150000"/>
              </a:lnSpc>
              <a:buFont typeface="Poppins" panose="00000500000000000000" pitchFamily="2" charset="-70"/>
              <a:buChar char="–"/>
            </a:pPr>
            <a:r>
              <a:rPr lang="lv-LV" sz="2000" dirty="0">
                <a:solidFill>
                  <a:srgbClr val="000000"/>
                </a:solidFill>
                <a:latin typeface="Poppins"/>
                <a:cs typeface="Poppins"/>
              </a:rPr>
              <a:t>Kritērijs Nr. 3.2 - grozīta apakšpunktu 3.2.2 un 3.2.3 redakcija</a:t>
            </a:r>
          </a:p>
          <a:p>
            <a:pPr marL="342900" indent="-342900">
              <a:lnSpc>
                <a:spcPct val="150000"/>
              </a:lnSpc>
              <a:buFont typeface="Poppins" panose="00000500000000000000" pitchFamily="2" charset="-70"/>
              <a:buChar char="–"/>
            </a:pPr>
            <a:r>
              <a:rPr lang="lv-LV" sz="2000" dirty="0">
                <a:solidFill>
                  <a:srgbClr val="000000"/>
                </a:solidFill>
                <a:latin typeface="Poppins"/>
                <a:cs typeface="Poppins"/>
              </a:rPr>
              <a:t>Kritērijs Nr.3.3 - tehniski precizējumi kritērija redakcijā, precizēts  kritēriju piemērošanas metodikas teksts</a:t>
            </a:r>
          </a:p>
          <a:p>
            <a:pPr marL="342900" indent="-342900">
              <a:lnSpc>
                <a:spcPct val="150000"/>
              </a:lnSpc>
              <a:buFont typeface="Poppins" panose="00000500000000000000" pitchFamily="2" charset="-70"/>
              <a:buChar char="–"/>
            </a:pPr>
            <a:r>
              <a:rPr lang="lv-LV" sz="2000" dirty="0">
                <a:solidFill>
                  <a:srgbClr val="000000"/>
                </a:solidFill>
                <a:latin typeface="Poppins"/>
                <a:cs typeface="Poppins"/>
              </a:rPr>
              <a:t>Kritērijs Nr.3.4 - tehniski precizējumi kritērija redakcijā, precizēts  kritēriju piemērošanas metodikas teksts</a:t>
            </a:r>
          </a:p>
          <a:p>
            <a:pPr marL="342900" indent="-342900">
              <a:lnSpc>
                <a:spcPct val="150000"/>
              </a:lnSpc>
              <a:buFont typeface="Poppins" panose="00000500000000000000" pitchFamily="2" charset="-70"/>
              <a:buChar char="–"/>
            </a:pPr>
            <a:r>
              <a:rPr lang="lv-LV" sz="2000" dirty="0">
                <a:solidFill>
                  <a:srgbClr val="000000"/>
                </a:solidFill>
                <a:latin typeface="Poppins"/>
                <a:cs typeface="Poppins"/>
              </a:rPr>
              <a:t>Kritērijs Nr.3.5 - precizēts kritēriju piemērošanas metodikas teksts</a:t>
            </a:r>
          </a:p>
          <a:p>
            <a:pPr marL="342900" indent="-342900">
              <a:lnSpc>
                <a:spcPct val="150000"/>
              </a:lnSpc>
              <a:buFont typeface="Poppins" panose="00000500000000000000" pitchFamily="2" charset="-70"/>
              <a:buChar char="–"/>
            </a:pPr>
            <a:r>
              <a:rPr lang="lv-LV" sz="2000" dirty="0">
                <a:solidFill>
                  <a:srgbClr val="000000"/>
                </a:solidFill>
                <a:latin typeface="Poppins"/>
                <a:cs typeface="Poppins"/>
              </a:rPr>
              <a:t>Kritērijs Nr.3.6 - precizēts kritēriju piemērošanas metodikas teksts</a:t>
            </a:r>
          </a:p>
          <a:p>
            <a:pPr marL="342900" indent="-342900"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pPr marL="342900" indent="-342900" algn="ctr"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pPr marL="342900" indent="-342900" algn="ctr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246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C88D4CE0-992F-A4F5-FF55-F430672A82DB}"/>
              </a:ext>
            </a:extLst>
          </p:cNvPr>
          <p:cNvGrpSpPr/>
          <p:nvPr/>
        </p:nvGrpSpPr>
        <p:grpSpPr>
          <a:xfrm>
            <a:off x="2001175" y="3429000"/>
            <a:ext cx="5882081" cy="2539157"/>
            <a:chOff x="1854739" y="3429000"/>
            <a:chExt cx="5882081" cy="2539157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B73369A9-AB1D-3C54-6C4C-E6966B5968F5}"/>
                </a:ext>
              </a:extLst>
            </p:cNvPr>
            <p:cNvSpPr txBox="1">
              <a:spLocks/>
            </p:cNvSpPr>
            <p:nvPr/>
          </p:nvSpPr>
          <p:spPr>
            <a:xfrm>
              <a:off x="1854739" y="3429000"/>
              <a:ext cx="5882081" cy="2539157"/>
            </a:xfrm>
            <a:prstGeom prst="rect">
              <a:avLst/>
            </a:prstGeom>
          </p:spPr>
          <p:txBody>
            <a:bodyPr vert="horz" wrap="square" lIns="45720" tIns="22860" rIns="45720" bIns="22860" rtlCol="0" anchor="t">
              <a:spAutoFit/>
            </a:bodyPr>
            <a:lstStyle>
              <a:defPPr>
                <a:defRPr lang="lv-LV"/>
              </a:defPPr>
              <a:lvl1pPr indent="0" algn="r" defTabSz="1087636">
                <a:lnSpc>
                  <a:spcPts val="1750"/>
                </a:lnSpc>
                <a:spcBef>
                  <a:spcPct val="20000"/>
                </a:spcBef>
                <a:buFont typeface="Arial"/>
                <a:buNone/>
                <a:defRPr sz="1400">
                  <a:solidFill>
                    <a:srgbClr val="002060"/>
                  </a:solidFill>
                  <a:latin typeface="Poppins" panose="00000500000000000000" pitchFamily="2" charset="-70"/>
                  <a:ea typeface="Lato Light" panose="020F0502020204030203" pitchFamily="34" charset="0"/>
                  <a:cs typeface="Poppins" panose="00000500000000000000" pitchFamily="2" charset="-70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lv-LV" sz="2000" b="1" dirty="0">
                  <a:solidFill>
                    <a:schemeClr val="tx1"/>
                  </a:solidFill>
                  <a:latin typeface="Poppins"/>
                  <a:ea typeface="+mn-ea"/>
                </a:rPr>
                <a:t>Signe Zakka</a:t>
              </a:r>
              <a:endParaRPr lang="lv-LV" altLang="lv-LV" sz="2000" b="1" dirty="0">
                <a:solidFill>
                  <a:schemeClr val="tx1"/>
                </a:solidFill>
                <a:latin typeface="Poppins"/>
                <a:ea typeface="+mn-ea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lv-LV" altLang="lv-LV" sz="1800" b="1" dirty="0">
                <a:solidFill>
                  <a:schemeClr val="tx1"/>
                </a:solidFill>
                <a:latin typeface="Poppins"/>
                <a:ea typeface="+mn-ea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lv-LV" altLang="lv-LV" sz="1800" dirty="0">
                  <a:solidFill>
                    <a:schemeClr val="tx1"/>
                  </a:solidFill>
                  <a:latin typeface="Poppins"/>
                  <a:ea typeface="+mn-ea"/>
                </a:rPr>
                <a:t>Investīciju politikas departamenta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lv-LV" altLang="lv-LV" sz="1800" dirty="0">
                  <a:solidFill>
                    <a:schemeClr val="tx1"/>
                  </a:solidFill>
                  <a:latin typeface="Poppins"/>
                  <a:ea typeface="+mn-ea"/>
                </a:rPr>
                <a:t>Vides investīciju nodaļas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lv-LV" sz="1800" dirty="0">
                  <a:solidFill>
                    <a:schemeClr val="tx1"/>
                  </a:solidFill>
                  <a:latin typeface="Poppins"/>
                  <a:ea typeface="+mn-ea"/>
                </a:rPr>
                <a:t>vecākā</a:t>
              </a:r>
              <a:r>
                <a:rPr lang="lv-LV" altLang="lv-LV" sz="1800" dirty="0">
                  <a:solidFill>
                    <a:schemeClr val="tx1"/>
                  </a:solidFill>
                  <a:latin typeface="Poppins"/>
                  <a:ea typeface="+mn-ea"/>
                </a:rPr>
                <a:t> eksperte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lv-LV" altLang="lv-LV" sz="1800" dirty="0">
                <a:solidFill>
                  <a:schemeClr val="tx1"/>
                </a:solidFill>
                <a:latin typeface="Poppins"/>
                <a:ea typeface="+mn-ea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lv-LV" altLang="lv-LV" dirty="0">
                  <a:solidFill>
                    <a:schemeClr val="tx1"/>
                  </a:solidFill>
                  <a:latin typeface="Poppins"/>
                  <a:ea typeface="+mn-ea"/>
                </a:rPr>
                <a:t>+371 </a:t>
              </a:r>
              <a:r>
                <a:rPr lang="en-GB" altLang="lv-LV" dirty="0">
                  <a:solidFill>
                    <a:schemeClr val="tx1"/>
                  </a:solidFill>
                  <a:latin typeface="Poppins"/>
                  <a:ea typeface="+mn-ea"/>
                </a:rPr>
                <a:t>25454858</a:t>
              </a:r>
              <a:endParaRPr lang="lv-LV" altLang="lv-LV" dirty="0">
                <a:solidFill>
                  <a:schemeClr val="tx1"/>
                </a:solidFill>
                <a:latin typeface="Poppins"/>
                <a:ea typeface="+mn-ea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lv-LV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signe.zakka</a:t>
              </a:r>
              <a:r>
                <a:rPr kumimoji="0" lang="lv-LV" altLang="lv-LV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@varam.gov.lv</a:t>
              </a: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www.varam.gov.lv</a:t>
              </a: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Freeform 965">
              <a:extLst>
                <a:ext uri="{FF2B5EF4-FFF2-40B4-BE49-F238E27FC236}">
                  <a16:creationId xmlns:a16="http://schemas.microsoft.com/office/drawing/2014/main" id="{A2606166-42EA-FC1B-02E6-E012F5D689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44319" y="5394687"/>
              <a:ext cx="212489" cy="218424"/>
            </a:xfrm>
            <a:custGeom>
              <a:avLst/>
              <a:gdLst>
                <a:gd name="T0" fmla="*/ 17075 w 291740"/>
                <a:gd name="T1" fmla="*/ 286593 h 291379"/>
                <a:gd name="T2" fmla="*/ 232873 w 291740"/>
                <a:gd name="T3" fmla="*/ 251134 h 291379"/>
                <a:gd name="T4" fmla="*/ 124610 w 291740"/>
                <a:gd name="T5" fmla="*/ 254058 h 291379"/>
                <a:gd name="T6" fmla="*/ 177123 w 291740"/>
                <a:gd name="T7" fmla="*/ 212314 h 291379"/>
                <a:gd name="T8" fmla="*/ 229931 w 291740"/>
                <a:gd name="T9" fmla="*/ 216776 h 291379"/>
                <a:gd name="T10" fmla="*/ 177123 w 291740"/>
                <a:gd name="T11" fmla="*/ 221610 h 291379"/>
                <a:gd name="T12" fmla="*/ 177123 w 291740"/>
                <a:gd name="T13" fmla="*/ 212314 h 291379"/>
                <a:gd name="T14" fmla="*/ 206442 w 291740"/>
                <a:gd name="T15" fmla="*/ 180089 h 291379"/>
                <a:gd name="T16" fmla="*/ 206442 w 291740"/>
                <a:gd name="T17" fmla="*/ 189385 h 291379"/>
                <a:gd name="T18" fmla="*/ 172724 w 291740"/>
                <a:gd name="T19" fmla="*/ 184551 h 291379"/>
                <a:gd name="T20" fmla="*/ 177123 w 291740"/>
                <a:gd name="T21" fmla="*/ 146253 h 291379"/>
                <a:gd name="T22" fmla="*/ 229931 w 291740"/>
                <a:gd name="T23" fmla="*/ 151086 h 291379"/>
                <a:gd name="T24" fmla="*/ 177123 w 291740"/>
                <a:gd name="T25" fmla="*/ 155549 h 291379"/>
                <a:gd name="T26" fmla="*/ 177123 w 291740"/>
                <a:gd name="T27" fmla="*/ 146253 h 291379"/>
                <a:gd name="T28" fmla="*/ 252854 w 291740"/>
                <a:gd name="T29" fmla="*/ 154629 h 291379"/>
                <a:gd name="T30" fmla="*/ 240865 w 291740"/>
                <a:gd name="T31" fmla="*/ 246383 h 291379"/>
                <a:gd name="T32" fmla="*/ 284824 w 291740"/>
                <a:gd name="T33" fmla="*/ 128674 h 291379"/>
                <a:gd name="T34" fmla="*/ 9081 w 291740"/>
                <a:gd name="T35" fmla="*/ 281841 h 291379"/>
                <a:gd name="T36" fmla="*/ 91550 w 291740"/>
                <a:gd name="T37" fmla="*/ 195570 h 291379"/>
                <a:gd name="T38" fmla="*/ 90097 w 291740"/>
                <a:gd name="T39" fmla="*/ 123555 h 291379"/>
                <a:gd name="T40" fmla="*/ 100269 w 291740"/>
                <a:gd name="T41" fmla="*/ 220427 h 291379"/>
                <a:gd name="T42" fmla="*/ 148587 w 291740"/>
                <a:gd name="T43" fmla="*/ 220427 h 291379"/>
                <a:gd name="T44" fmla="*/ 90097 w 291740"/>
                <a:gd name="T45" fmla="*/ 123555 h 291379"/>
                <a:gd name="T46" fmla="*/ 43596 w 291740"/>
                <a:gd name="T47" fmla="*/ 143662 h 291379"/>
                <a:gd name="T48" fmla="*/ 91550 w 291740"/>
                <a:gd name="T49" fmla="*/ 183873 h 291379"/>
                <a:gd name="T50" fmla="*/ 67573 w 291740"/>
                <a:gd name="T51" fmla="*/ 123555 h 291379"/>
                <a:gd name="T52" fmla="*/ 225164 w 291740"/>
                <a:gd name="T53" fmla="*/ 114029 h 291379"/>
                <a:gd name="T54" fmla="*/ 225164 w 291740"/>
                <a:gd name="T55" fmla="*/ 123325 h 291379"/>
                <a:gd name="T56" fmla="*/ 172724 w 291740"/>
                <a:gd name="T57" fmla="*/ 118863 h 291379"/>
                <a:gd name="T58" fmla="*/ 252854 w 291740"/>
                <a:gd name="T59" fmla="*/ 95773 h 291379"/>
                <a:gd name="T60" fmla="*/ 282281 w 291740"/>
                <a:gd name="T61" fmla="*/ 119534 h 291379"/>
                <a:gd name="T62" fmla="*/ 177123 w 291740"/>
                <a:gd name="T63" fmla="*/ 80194 h 291379"/>
                <a:gd name="T64" fmla="*/ 229931 w 291740"/>
                <a:gd name="T65" fmla="*/ 85027 h 291379"/>
                <a:gd name="T66" fmla="*/ 177123 w 291740"/>
                <a:gd name="T67" fmla="*/ 89490 h 291379"/>
                <a:gd name="T68" fmla="*/ 177123 w 291740"/>
                <a:gd name="T69" fmla="*/ 80194 h 291379"/>
                <a:gd name="T70" fmla="*/ 157307 w 291740"/>
                <a:gd name="T71" fmla="*/ 220427 h 291379"/>
                <a:gd name="T72" fmla="*/ 220157 w 291740"/>
                <a:gd name="T73" fmla="*/ 244921 h 291379"/>
                <a:gd name="T74" fmla="*/ 244135 w 291740"/>
                <a:gd name="T75" fmla="*/ 56660 h 291379"/>
                <a:gd name="T76" fmla="*/ 147134 w 291740"/>
                <a:gd name="T77" fmla="*/ 10234 h 291379"/>
                <a:gd name="T78" fmla="*/ 35604 w 291740"/>
                <a:gd name="T79" fmla="*/ 138910 h 291379"/>
                <a:gd name="T80" fmla="*/ 148587 w 291740"/>
                <a:gd name="T81" fmla="*/ 114417 h 291379"/>
                <a:gd name="T82" fmla="*/ 152948 w 291740"/>
                <a:gd name="T83" fmla="*/ 47887 h 291379"/>
                <a:gd name="T84" fmla="*/ 147134 w 291740"/>
                <a:gd name="T85" fmla="*/ 10234 h 291379"/>
                <a:gd name="T86" fmla="*/ 150041 w 291740"/>
                <a:gd name="T87" fmla="*/ 1098 h 291379"/>
                <a:gd name="T88" fmla="*/ 248858 w 291740"/>
                <a:gd name="T89" fmla="*/ 47887 h 291379"/>
                <a:gd name="T90" fmla="*/ 252854 w 291740"/>
                <a:gd name="T91" fmla="*/ 84077 h 291379"/>
                <a:gd name="T92" fmla="*/ 293906 w 291740"/>
                <a:gd name="T93" fmla="*/ 119534 h 291379"/>
                <a:gd name="T94" fmla="*/ 289547 w 291740"/>
                <a:gd name="T95" fmla="*/ 295732 h 291379"/>
                <a:gd name="T96" fmla="*/ 0 w 291740"/>
                <a:gd name="T97" fmla="*/ 291345 h 291379"/>
                <a:gd name="T98" fmla="*/ 1815 w 291740"/>
                <a:gd name="T99" fmla="*/ 115880 h 29137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91740" h="291379">
                  <a:moveTo>
                    <a:pt x="91236" y="222946"/>
                  </a:moveTo>
                  <a:lnTo>
                    <a:pt x="16949" y="282375"/>
                  </a:lnTo>
                  <a:lnTo>
                    <a:pt x="274791" y="282375"/>
                  </a:lnTo>
                  <a:lnTo>
                    <a:pt x="231156" y="247438"/>
                  </a:lnTo>
                  <a:cubicBezTo>
                    <a:pt x="227189" y="249239"/>
                    <a:pt x="222862" y="250319"/>
                    <a:pt x="218534" y="250319"/>
                  </a:cubicBezTo>
                  <a:lnTo>
                    <a:pt x="123691" y="250319"/>
                  </a:lnTo>
                  <a:cubicBezTo>
                    <a:pt x="107464" y="250319"/>
                    <a:pt x="93760" y="238434"/>
                    <a:pt x="91236" y="222946"/>
                  </a:cubicBezTo>
                  <a:close/>
                  <a:moveTo>
                    <a:pt x="175818" y="209189"/>
                  </a:moveTo>
                  <a:lnTo>
                    <a:pt x="223504" y="209189"/>
                  </a:lnTo>
                  <a:cubicBezTo>
                    <a:pt x="226052" y="209189"/>
                    <a:pt x="228236" y="211021"/>
                    <a:pt x="228236" y="213585"/>
                  </a:cubicBezTo>
                  <a:cubicBezTo>
                    <a:pt x="228236" y="216150"/>
                    <a:pt x="226052" y="218348"/>
                    <a:pt x="223504" y="218348"/>
                  </a:cubicBezTo>
                  <a:lnTo>
                    <a:pt x="175818" y="218348"/>
                  </a:lnTo>
                  <a:cubicBezTo>
                    <a:pt x="173634" y="218348"/>
                    <a:pt x="171450" y="216150"/>
                    <a:pt x="171450" y="213585"/>
                  </a:cubicBezTo>
                  <a:cubicBezTo>
                    <a:pt x="171450" y="211021"/>
                    <a:pt x="173634" y="209189"/>
                    <a:pt x="175818" y="209189"/>
                  </a:cubicBezTo>
                  <a:close/>
                  <a:moveTo>
                    <a:pt x="175723" y="177439"/>
                  </a:moveTo>
                  <a:lnTo>
                    <a:pt x="204921" y="177439"/>
                  </a:lnTo>
                  <a:cubicBezTo>
                    <a:pt x="207414" y="177439"/>
                    <a:pt x="209194" y="179271"/>
                    <a:pt x="209194" y="181835"/>
                  </a:cubicBezTo>
                  <a:cubicBezTo>
                    <a:pt x="209194" y="184399"/>
                    <a:pt x="207414" y="186598"/>
                    <a:pt x="204921" y="186598"/>
                  </a:cubicBezTo>
                  <a:lnTo>
                    <a:pt x="175723" y="186598"/>
                  </a:lnTo>
                  <a:cubicBezTo>
                    <a:pt x="173587" y="186598"/>
                    <a:pt x="171450" y="184399"/>
                    <a:pt x="171450" y="181835"/>
                  </a:cubicBezTo>
                  <a:cubicBezTo>
                    <a:pt x="171450" y="179271"/>
                    <a:pt x="173587" y="177439"/>
                    <a:pt x="175723" y="177439"/>
                  </a:cubicBezTo>
                  <a:close/>
                  <a:moveTo>
                    <a:pt x="175818" y="144101"/>
                  </a:moveTo>
                  <a:lnTo>
                    <a:pt x="223504" y="144101"/>
                  </a:lnTo>
                  <a:cubicBezTo>
                    <a:pt x="226052" y="144101"/>
                    <a:pt x="228236" y="146299"/>
                    <a:pt x="228236" y="148863"/>
                  </a:cubicBezTo>
                  <a:cubicBezTo>
                    <a:pt x="228236" y="151061"/>
                    <a:pt x="226052" y="153260"/>
                    <a:pt x="223504" y="153260"/>
                  </a:cubicBezTo>
                  <a:lnTo>
                    <a:pt x="175818" y="153260"/>
                  </a:lnTo>
                  <a:cubicBezTo>
                    <a:pt x="173634" y="153260"/>
                    <a:pt x="171450" y="151061"/>
                    <a:pt x="171450" y="148863"/>
                  </a:cubicBezTo>
                  <a:cubicBezTo>
                    <a:pt x="171450" y="146299"/>
                    <a:pt x="173634" y="144101"/>
                    <a:pt x="175818" y="144101"/>
                  </a:cubicBezTo>
                  <a:close/>
                  <a:moveTo>
                    <a:pt x="282724" y="126780"/>
                  </a:moveTo>
                  <a:lnTo>
                    <a:pt x="250990" y="152352"/>
                  </a:lnTo>
                  <a:lnTo>
                    <a:pt x="250990" y="217183"/>
                  </a:lnTo>
                  <a:cubicBezTo>
                    <a:pt x="250990" y="227628"/>
                    <a:pt x="246302" y="236633"/>
                    <a:pt x="239090" y="242756"/>
                  </a:cubicBezTo>
                  <a:lnTo>
                    <a:pt x="282724" y="277692"/>
                  </a:lnTo>
                  <a:lnTo>
                    <a:pt x="282724" y="126780"/>
                  </a:lnTo>
                  <a:close/>
                  <a:moveTo>
                    <a:pt x="9015" y="126780"/>
                  </a:moveTo>
                  <a:lnTo>
                    <a:pt x="9015" y="277692"/>
                  </a:lnTo>
                  <a:lnTo>
                    <a:pt x="90875" y="212141"/>
                  </a:lnTo>
                  <a:lnTo>
                    <a:pt x="90875" y="192691"/>
                  </a:lnTo>
                  <a:lnTo>
                    <a:pt x="9015" y="126780"/>
                  </a:lnTo>
                  <a:close/>
                  <a:moveTo>
                    <a:pt x="89433" y="121737"/>
                  </a:moveTo>
                  <a:cubicBezTo>
                    <a:pt x="95563" y="127500"/>
                    <a:pt x="99530" y="135784"/>
                    <a:pt x="99530" y="145509"/>
                  </a:cubicBezTo>
                  <a:lnTo>
                    <a:pt x="99530" y="217183"/>
                  </a:lnTo>
                  <a:cubicBezTo>
                    <a:pt x="99530" y="230870"/>
                    <a:pt x="110349" y="241315"/>
                    <a:pt x="123691" y="241315"/>
                  </a:cubicBezTo>
                  <a:cubicBezTo>
                    <a:pt x="136674" y="241315"/>
                    <a:pt x="147492" y="230870"/>
                    <a:pt x="147492" y="217183"/>
                  </a:cubicBezTo>
                  <a:lnTo>
                    <a:pt x="147492" y="121737"/>
                  </a:lnTo>
                  <a:lnTo>
                    <a:pt x="89433" y="121737"/>
                  </a:lnTo>
                  <a:close/>
                  <a:moveTo>
                    <a:pt x="67075" y="121737"/>
                  </a:moveTo>
                  <a:cubicBezTo>
                    <a:pt x="55174" y="121737"/>
                    <a:pt x="45438" y="129661"/>
                    <a:pt x="43274" y="141547"/>
                  </a:cubicBezTo>
                  <a:cubicBezTo>
                    <a:pt x="43274" y="141907"/>
                    <a:pt x="43274" y="142627"/>
                    <a:pt x="42913" y="142988"/>
                  </a:cubicBezTo>
                  <a:lnTo>
                    <a:pt x="90875" y="181166"/>
                  </a:lnTo>
                  <a:lnTo>
                    <a:pt x="90875" y="145509"/>
                  </a:lnTo>
                  <a:cubicBezTo>
                    <a:pt x="90875" y="132543"/>
                    <a:pt x="80057" y="121737"/>
                    <a:pt x="67075" y="121737"/>
                  </a:cubicBezTo>
                  <a:close/>
                  <a:moveTo>
                    <a:pt x="175818" y="112351"/>
                  </a:moveTo>
                  <a:lnTo>
                    <a:pt x="223504" y="112351"/>
                  </a:lnTo>
                  <a:cubicBezTo>
                    <a:pt x="226052" y="112351"/>
                    <a:pt x="228236" y="114549"/>
                    <a:pt x="228236" y="117113"/>
                  </a:cubicBezTo>
                  <a:cubicBezTo>
                    <a:pt x="228236" y="119678"/>
                    <a:pt x="226052" y="121510"/>
                    <a:pt x="223504" y="121510"/>
                  </a:cubicBezTo>
                  <a:lnTo>
                    <a:pt x="175818" y="121510"/>
                  </a:lnTo>
                  <a:cubicBezTo>
                    <a:pt x="173634" y="121510"/>
                    <a:pt x="171450" y="119678"/>
                    <a:pt x="171450" y="117113"/>
                  </a:cubicBezTo>
                  <a:cubicBezTo>
                    <a:pt x="171450" y="114549"/>
                    <a:pt x="173634" y="112351"/>
                    <a:pt x="175818" y="112351"/>
                  </a:cubicBezTo>
                  <a:close/>
                  <a:moveTo>
                    <a:pt x="250990" y="94364"/>
                  </a:moveTo>
                  <a:lnTo>
                    <a:pt x="250990" y="140827"/>
                  </a:lnTo>
                  <a:lnTo>
                    <a:pt x="280200" y="117775"/>
                  </a:lnTo>
                  <a:lnTo>
                    <a:pt x="250990" y="94364"/>
                  </a:lnTo>
                  <a:close/>
                  <a:moveTo>
                    <a:pt x="175818" y="79014"/>
                  </a:moveTo>
                  <a:lnTo>
                    <a:pt x="223504" y="79014"/>
                  </a:lnTo>
                  <a:cubicBezTo>
                    <a:pt x="226052" y="79014"/>
                    <a:pt x="228236" y="81212"/>
                    <a:pt x="228236" y="83776"/>
                  </a:cubicBezTo>
                  <a:cubicBezTo>
                    <a:pt x="228236" y="86341"/>
                    <a:pt x="226052" y="88173"/>
                    <a:pt x="223504" y="88173"/>
                  </a:cubicBezTo>
                  <a:lnTo>
                    <a:pt x="175818" y="88173"/>
                  </a:lnTo>
                  <a:cubicBezTo>
                    <a:pt x="173634" y="88173"/>
                    <a:pt x="171450" y="86341"/>
                    <a:pt x="171450" y="83776"/>
                  </a:cubicBezTo>
                  <a:cubicBezTo>
                    <a:pt x="171450" y="81212"/>
                    <a:pt x="173634" y="79014"/>
                    <a:pt x="175818" y="79014"/>
                  </a:cubicBezTo>
                  <a:close/>
                  <a:moveTo>
                    <a:pt x="156147" y="55826"/>
                  </a:moveTo>
                  <a:lnTo>
                    <a:pt x="156147" y="217183"/>
                  </a:lnTo>
                  <a:cubicBezTo>
                    <a:pt x="156147" y="226908"/>
                    <a:pt x="152180" y="235192"/>
                    <a:pt x="145689" y="241315"/>
                  </a:cubicBezTo>
                  <a:lnTo>
                    <a:pt x="218534" y="241315"/>
                  </a:lnTo>
                  <a:cubicBezTo>
                    <a:pt x="231517" y="241315"/>
                    <a:pt x="242335" y="230870"/>
                    <a:pt x="242335" y="217183"/>
                  </a:cubicBezTo>
                  <a:lnTo>
                    <a:pt x="242335" y="55826"/>
                  </a:lnTo>
                  <a:lnTo>
                    <a:pt x="156147" y="55826"/>
                  </a:lnTo>
                  <a:close/>
                  <a:moveTo>
                    <a:pt x="146050" y="10084"/>
                  </a:moveTo>
                  <a:lnTo>
                    <a:pt x="11540" y="117775"/>
                  </a:lnTo>
                  <a:lnTo>
                    <a:pt x="35340" y="136865"/>
                  </a:lnTo>
                  <a:cubicBezTo>
                    <a:pt x="39307" y="122818"/>
                    <a:pt x="51929" y="112733"/>
                    <a:pt x="67075" y="112733"/>
                  </a:cubicBezTo>
                  <a:lnTo>
                    <a:pt x="147492" y="112733"/>
                  </a:lnTo>
                  <a:lnTo>
                    <a:pt x="147492" y="51504"/>
                  </a:lnTo>
                  <a:cubicBezTo>
                    <a:pt x="147492" y="48983"/>
                    <a:pt x="149295" y="47182"/>
                    <a:pt x="151820" y="47182"/>
                  </a:cubicBezTo>
                  <a:lnTo>
                    <a:pt x="192209" y="47182"/>
                  </a:lnTo>
                  <a:lnTo>
                    <a:pt x="146050" y="10084"/>
                  </a:lnTo>
                  <a:close/>
                  <a:moveTo>
                    <a:pt x="143165" y="1080"/>
                  </a:moveTo>
                  <a:cubicBezTo>
                    <a:pt x="144607" y="-361"/>
                    <a:pt x="147132" y="-361"/>
                    <a:pt x="148935" y="1080"/>
                  </a:cubicBezTo>
                  <a:lnTo>
                    <a:pt x="206273" y="47182"/>
                  </a:lnTo>
                  <a:lnTo>
                    <a:pt x="247023" y="47182"/>
                  </a:lnTo>
                  <a:cubicBezTo>
                    <a:pt x="249187" y="47182"/>
                    <a:pt x="250990" y="48983"/>
                    <a:pt x="250990" y="51504"/>
                  </a:cubicBezTo>
                  <a:lnTo>
                    <a:pt x="250990" y="82839"/>
                  </a:lnTo>
                  <a:lnTo>
                    <a:pt x="289937" y="114174"/>
                  </a:lnTo>
                  <a:cubicBezTo>
                    <a:pt x="291018" y="114894"/>
                    <a:pt x="291740" y="116335"/>
                    <a:pt x="291740" y="117775"/>
                  </a:cubicBezTo>
                  <a:lnTo>
                    <a:pt x="291740" y="287057"/>
                  </a:lnTo>
                  <a:cubicBezTo>
                    <a:pt x="291740" y="289218"/>
                    <a:pt x="289937" y="291379"/>
                    <a:pt x="287412" y="291379"/>
                  </a:cubicBezTo>
                  <a:lnTo>
                    <a:pt x="4688" y="291379"/>
                  </a:lnTo>
                  <a:cubicBezTo>
                    <a:pt x="2163" y="291379"/>
                    <a:pt x="0" y="289218"/>
                    <a:pt x="0" y="287057"/>
                  </a:cubicBezTo>
                  <a:lnTo>
                    <a:pt x="0" y="117775"/>
                  </a:lnTo>
                  <a:cubicBezTo>
                    <a:pt x="0" y="116335"/>
                    <a:pt x="721" y="114894"/>
                    <a:pt x="1803" y="114174"/>
                  </a:cubicBezTo>
                  <a:lnTo>
                    <a:pt x="143165" y="108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>
                <a:latin typeface="Work Sans Light" pitchFamily="2" charset="77"/>
              </a:endParaRPr>
            </a:p>
          </p:txBody>
        </p:sp>
        <p:sp>
          <p:nvSpPr>
            <p:cNvPr id="13" name="Freeform 1041">
              <a:extLst>
                <a:ext uri="{FF2B5EF4-FFF2-40B4-BE49-F238E27FC236}">
                  <a16:creationId xmlns:a16="http://schemas.microsoft.com/office/drawing/2014/main" id="{3A20C4BE-F6EE-9EAC-2039-11DEE8755E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44319" y="5096461"/>
              <a:ext cx="212489" cy="218424"/>
            </a:xfrm>
            <a:custGeom>
              <a:avLst/>
              <a:gdLst>
                <a:gd name="T0" fmla="*/ 199697 w 284789"/>
                <a:gd name="T1" fmla="*/ 264512 h 283801"/>
                <a:gd name="T2" fmla="*/ 206314 w 284789"/>
                <a:gd name="T3" fmla="*/ 246685 h 283801"/>
                <a:gd name="T4" fmla="*/ 186966 w 284789"/>
                <a:gd name="T5" fmla="*/ 124970 h 283801"/>
                <a:gd name="T6" fmla="*/ 134183 w 284789"/>
                <a:gd name="T7" fmla="*/ 188563 h 283801"/>
                <a:gd name="T8" fmla="*/ 96794 w 284789"/>
                <a:gd name="T9" fmla="*/ 157666 h 283801"/>
                <a:gd name="T10" fmla="*/ 131249 w 284789"/>
                <a:gd name="T11" fmla="*/ 179582 h 283801"/>
                <a:gd name="T12" fmla="*/ 13709 w 284789"/>
                <a:gd name="T13" fmla="*/ 104438 h 283801"/>
                <a:gd name="T14" fmla="*/ 191611 w 284789"/>
                <a:gd name="T15" fmla="*/ 269241 h 283801"/>
                <a:gd name="T16" fmla="*/ 54876 w 284789"/>
                <a:gd name="T17" fmla="*/ 180473 h 283801"/>
                <a:gd name="T18" fmla="*/ 17017 w 284789"/>
                <a:gd name="T19" fmla="*/ 96435 h 283801"/>
                <a:gd name="T20" fmla="*/ 57816 w 284789"/>
                <a:gd name="T21" fmla="*/ 124447 h 283801"/>
                <a:gd name="T22" fmla="*/ 64434 w 284789"/>
                <a:gd name="T23" fmla="*/ 105894 h 283801"/>
                <a:gd name="T24" fmla="*/ 33742 w 284789"/>
                <a:gd name="T25" fmla="*/ 70513 h 283801"/>
                <a:gd name="T26" fmla="*/ 75827 w 284789"/>
                <a:gd name="T27" fmla="*/ 112078 h 283801"/>
                <a:gd name="T28" fmla="*/ 52671 w 284789"/>
                <a:gd name="T29" fmla="*/ 153916 h 283801"/>
                <a:gd name="T30" fmla="*/ 153751 w 284789"/>
                <a:gd name="T31" fmla="*/ 225221 h 283801"/>
                <a:gd name="T32" fmla="*/ 212562 w 284789"/>
                <a:gd name="T33" fmla="*/ 240137 h 283801"/>
                <a:gd name="T34" fmla="*/ 185729 w 284789"/>
                <a:gd name="T35" fmla="*/ 280518 h 283801"/>
                <a:gd name="T36" fmla="*/ 5255 w 284789"/>
                <a:gd name="T37" fmla="*/ 102254 h 283801"/>
                <a:gd name="T38" fmla="*/ 145134 w 284789"/>
                <a:gd name="T39" fmla="*/ 57588 h 283801"/>
                <a:gd name="T40" fmla="*/ 203836 w 284789"/>
                <a:gd name="T41" fmla="*/ 204394 h 283801"/>
                <a:gd name="T42" fmla="*/ 200513 w 284789"/>
                <a:gd name="T43" fmla="*/ 88761 h 283801"/>
                <a:gd name="T44" fmla="*/ 83848 w 284789"/>
                <a:gd name="T45" fmla="*/ 88761 h 283801"/>
                <a:gd name="T46" fmla="*/ 134872 w 284789"/>
                <a:gd name="T47" fmla="*/ 0 h 283801"/>
                <a:gd name="T48" fmla="*/ 167270 w 284789"/>
                <a:gd name="T49" fmla="*/ 26524 h 283801"/>
                <a:gd name="T50" fmla="*/ 200035 w 284789"/>
                <a:gd name="T51" fmla="*/ 13082 h 283801"/>
                <a:gd name="T52" fmla="*/ 231330 w 284789"/>
                <a:gd name="T53" fmla="*/ 39967 h 283801"/>
                <a:gd name="T54" fmla="*/ 250106 w 284789"/>
                <a:gd name="T55" fmla="*/ 58859 h 283801"/>
                <a:gd name="T56" fmla="*/ 276614 w 284789"/>
                <a:gd name="T57" fmla="*/ 81023 h 283801"/>
                <a:gd name="T58" fmla="*/ 264095 w 284789"/>
                <a:gd name="T59" fmla="*/ 122079 h 283801"/>
                <a:gd name="T60" fmla="*/ 290603 w 284789"/>
                <a:gd name="T61" fmla="*/ 154052 h 283801"/>
                <a:gd name="T62" fmla="*/ 259310 w 284789"/>
                <a:gd name="T63" fmla="*/ 183483 h 283801"/>
                <a:gd name="T64" fmla="*/ 265935 w 284789"/>
                <a:gd name="T65" fmla="*/ 224175 h 283801"/>
                <a:gd name="T66" fmla="*/ 250106 w 284789"/>
                <a:gd name="T67" fmla="*/ 228535 h 283801"/>
                <a:gd name="T68" fmla="*/ 224334 w 284789"/>
                <a:gd name="T69" fmla="*/ 227809 h 283801"/>
                <a:gd name="T70" fmla="*/ 238325 w 284789"/>
                <a:gd name="T71" fmla="*/ 211459 h 283801"/>
                <a:gd name="T72" fmla="*/ 258206 w 284789"/>
                <a:gd name="T73" fmla="*/ 220178 h 283801"/>
                <a:gd name="T74" fmla="*/ 251579 w 284789"/>
                <a:gd name="T75" fmla="*/ 189296 h 283801"/>
                <a:gd name="T76" fmla="*/ 260415 w 284789"/>
                <a:gd name="T77" fmla="*/ 156595 h 283801"/>
                <a:gd name="T78" fmla="*/ 281768 w 284789"/>
                <a:gd name="T79" fmla="*/ 133343 h 283801"/>
                <a:gd name="T80" fmla="*/ 255996 w 284789"/>
                <a:gd name="T81" fmla="*/ 126802 h 283801"/>
                <a:gd name="T82" fmla="*/ 267781 w 284789"/>
                <a:gd name="T83" fmla="*/ 89016 h 283801"/>
                <a:gd name="T84" fmla="*/ 256734 w 284789"/>
                <a:gd name="T85" fmla="*/ 66126 h 283801"/>
                <a:gd name="T86" fmla="*/ 232802 w 284789"/>
                <a:gd name="T87" fmla="*/ 74482 h 283801"/>
                <a:gd name="T88" fmla="*/ 223597 w 284789"/>
                <a:gd name="T89" fmla="*/ 35606 h 283801"/>
                <a:gd name="T90" fmla="*/ 202613 w 284789"/>
                <a:gd name="T91" fmla="*/ 21435 h 283801"/>
                <a:gd name="T92" fmla="*/ 186045 w 284789"/>
                <a:gd name="T93" fmla="*/ 40693 h 283801"/>
                <a:gd name="T94" fmla="*/ 158433 w 284789"/>
                <a:gd name="T95" fmla="*/ 11262 h 283801"/>
                <a:gd name="T96" fmla="*/ 132293 w 284789"/>
                <a:gd name="T97" fmla="*/ 11262 h 283801"/>
                <a:gd name="T98" fmla="*/ 104682 w 284789"/>
                <a:gd name="T99" fmla="*/ 40693 h 283801"/>
                <a:gd name="T100" fmla="*/ 85905 w 284789"/>
                <a:gd name="T101" fmla="*/ 21435 h 283801"/>
                <a:gd name="T102" fmla="*/ 76333 w 284789"/>
                <a:gd name="T103" fmla="*/ 51957 h 283801"/>
                <a:gd name="T104" fmla="*/ 59766 w 284789"/>
                <a:gd name="T105" fmla="*/ 65400 h 283801"/>
                <a:gd name="T106" fmla="*/ 59397 w 284789"/>
                <a:gd name="T107" fmla="*/ 39967 h 283801"/>
                <a:gd name="T108" fmla="*/ 97318 w 284789"/>
                <a:gd name="T109" fmla="*/ 18166 h 283801"/>
                <a:gd name="T110" fmla="*/ 123090 w 284789"/>
                <a:gd name="T111" fmla="*/ 11262 h 28380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84789" h="283801">
                  <a:moveTo>
                    <a:pt x="165804" y="220620"/>
                  </a:moveTo>
                  <a:lnTo>
                    <a:pt x="159680" y="226757"/>
                  </a:lnTo>
                  <a:lnTo>
                    <a:pt x="195701" y="262500"/>
                  </a:lnTo>
                  <a:cubicBezTo>
                    <a:pt x="197863" y="260695"/>
                    <a:pt x="200024" y="259251"/>
                    <a:pt x="202185" y="256723"/>
                  </a:cubicBezTo>
                  <a:cubicBezTo>
                    <a:pt x="203626" y="255279"/>
                    <a:pt x="204707" y="253113"/>
                    <a:pt x="204707" y="250947"/>
                  </a:cubicBezTo>
                  <a:cubicBezTo>
                    <a:pt x="204707" y="248419"/>
                    <a:pt x="203626" y="245892"/>
                    <a:pt x="202185" y="244809"/>
                  </a:cubicBezTo>
                  <a:lnTo>
                    <a:pt x="178411" y="220620"/>
                  </a:lnTo>
                  <a:cubicBezTo>
                    <a:pt x="174809" y="217370"/>
                    <a:pt x="169406" y="217370"/>
                    <a:pt x="165804" y="220620"/>
                  </a:cubicBezTo>
                  <a:close/>
                  <a:moveTo>
                    <a:pt x="183225" y="124020"/>
                  </a:moveTo>
                  <a:cubicBezTo>
                    <a:pt x="185021" y="122237"/>
                    <a:pt x="187536" y="122237"/>
                    <a:pt x="189332" y="124020"/>
                  </a:cubicBezTo>
                  <a:cubicBezTo>
                    <a:pt x="191128" y="125803"/>
                    <a:pt x="191128" y="128298"/>
                    <a:pt x="189332" y="130081"/>
                  </a:cubicBezTo>
                  <a:lnTo>
                    <a:pt x="131498" y="187129"/>
                  </a:lnTo>
                  <a:cubicBezTo>
                    <a:pt x="130780" y="188199"/>
                    <a:pt x="129702" y="188555"/>
                    <a:pt x="128624" y="188555"/>
                  </a:cubicBezTo>
                  <a:cubicBezTo>
                    <a:pt x="127547" y="188555"/>
                    <a:pt x="126469" y="188199"/>
                    <a:pt x="125751" y="187129"/>
                  </a:cubicBezTo>
                  <a:lnTo>
                    <a:pt x="94858" y="156466"/>
                  </a:lnTo>
                  <a:cubicBezTo>
                    <a:pt x="93062" y="154683"/>
                    <a:pt x="93062" y="152187"/>
                    <a:pt x="94858" y="150761"/>
                  </a:cubicBezTo>
                  <a:cubicBezTo>
                    <a:pt x="96295" y="148978"/>
                    <a:pt x="98809" y="148978"/>
                    <a:pt x="100606" y="150761"/>
                  </a:cubicBezTo>
                  <a:lnTo>
                    <a:pt x="128624" y="178216"/>
                  </a:lnTo>
                  <a:lnTo>
                    <a:pt x="183225" y="124020"/>
                  </a:lnTo>
                  <a:close/>
                  <a:moveTo>
                    <a:pt x="16677" y="95701"/>
                  </a:moveTo>
                  <a:cubicBezTo>
                    <a:pt x="15596" y="98228"/>
                    <a:pt x="14155" y="100755"/>
                    <a:pt x="13435" y="103644"/>
                  </a:cubicBezTo>
                  <a:cubicBezTo>
                    <a:pt x="467" y="150578"/>
                    <a:pt x="13435" y="201124"/>
                    <a:pt x="48015" y="235783"/>
                  </a:cubicBezTo>
                  <a:cubicBezTo>
                    <a:pt x="82235" y="270082"/>
                    <a:pt x="133025" y="283440"/>
                    <a:pt x="179852" y="270443"/>
                  </a:cubicBezTo>
                  <a:cubicBezTo>
                    <a:pt x="182734" y="269360"/>
                    <a:pt x="185255" y="268276"/>
                    <a:pt x="187777" y="267193"/>
                  </a:cubicBezTo>
                  <a:lnTo>
                    <a:pt x="153557" y="232895"/>
                  </a:lnTo>
                  <a:cubicBezTo>
                    <a:pt x="139148" y="244087"/>
                    <a:pt x="117896" y="243004"/>
                    <a:pt x="104568" y="229645"/>
                  </a:cubicBezTo>
                  <a:lnTo>
                    <a:pt x="53778" y="179100"/>
                  </a:lnTo>
                  <a:cubicBezTo>
                    <a:pt x="46934" y="172241"/>
                    <a:pt x="42972" y="162854"/>
                    <a:pt x="42972" y="152745"/>
                  </a:cubicBezTo>
                  <a:cubicBezTo>
                    <a:pt x="42972" y="144441"/>
                    <a:pt x="45854" y="136498"/>
                    <a:pt x="50897" y="129999"/>
                  </a:cubicBezTo>
                  <a:lnTo>
                    <a:pt x="16677" y="95701"/>
                  </a:lnTo>
                  <a:close/>
                  <a:moveTo>
                    <a:pt x="26763" y="81259"/>
                  </a:moveTo>
                  <a:cubicBezTo>
                    <a:pt x="24962" y="83426"/>
                    <a:pt x="22800" y="85592"/>
                    <a:pt x="21359" y="87758"/>
                  </a:cubicBezTo>
                  <a:lnTo>
                    <a:pt x="56660" y="123501"/>
                  </a:lnTo>
                  <a:lnTo>
                    <a:pt x="63144" y="117363"/>
                  </a:lnTo>
                  <a:cubicBezTo>
                    <a:pt x="64585" y="115558"/>
                    <a:pt x="65665" y="113392"/>
                    <a:pt x="65665" y="111225"/>
                  </a:cubicBezTo>
                  <a:cubicBezTo>
                    <a:pt x="65665" y="109059"/>
                    <a:pt x="64585" y="106893"/>
                    <a:pt x="63144" y="105088"/>
                  </a:cubicBezTo>
                  <a:lnTo>
                    <a:pt x="39370" y="81259"/>
                  </a:lnTo>
                  <a:cubicBezTo>
                    <a:pt x="35768" y="77649"/>
                    <a:pt x="30365" y="77649"/>
                    <a:pt x="26763" y="81259"/>
                  </a:cubicBezTo>
                  <a:close/>
                  <a:moveTo>
                    <a:pt x="33067" y="69977"/>
                  </a:moveTo>
                  <a:cubicBezTo>
                    <a:pt x="37569" y="69977"/>
                    <a:pt x="42072" y="71692"/>
                    <a:pt x="45494" y="75122"/>
                  </a:cubicBezTo>
                  <a:lnTo>
                    <a:pt x="68907" y="98950"/>
                  </a:lnTo>
                  <a:cubicBezTo>
                    <a:pt x="72509" y="102199"/>
                    <a:pt x="74310" y="106532"/>
                    <a:pt x="74310" y="111225"/>
                  </a:cubicBezTo>
                  <a:cubicBezTo>
                    <a:pt x="74310" y="115919"/>
                    <a:pt x="72509" y="120251"/>
                    <a:pt x="68907" y="123501"/>
                  </a:cubicBezTo>
                  <a:lnTo>
                    <a:pt x="59902" y="132888"/>
                  </a:lnTo>
                  <a:cubicBezTo>
                    <a:pt x="54499" y="138303"/>
                    <a:pt x="51617" y="145163"/>
                    <a:pt x="51617" y="152745"/>
                  </a:cubicBezTo>
                  <a:cubicBezTo>
                    <a:pt x="51617" y="160326"/>
                    <a:pt x="54499" y="167547"/>
                    <a:pt x="59902" y="172963"/>
                  </a:cubicBezTo>
                  <a:lnTo>
                    <a:pt x="110692" y="223508"/>
                  </a:lnTo>
                  <a:cubicBezTo>
                    <a:pt x="121858" y="234700"/>
                    <a:pt x="139509" y="234700"/>
                    <a:pt x="150675" y="223508"/>
                  </a:cubicBezTo>
                  <a:lnTo>
                    <a:pt x="159680" y="214482"/>
                  </a:lnTo>
                  <a:cubicBezTo>
                    <a:pt x="166524" y="207622"/>
                    <a:pt x="177691" y="207622"/>
                    <a:pt x="184535" y="214482"/>
                  </a:cubicBezTo>
                  <a:lnTo>
                    <a:pt x="208309" y="238310"/>
                  </a:lnTo>
                  <a:cubicBezTo>
                    <a:pt x="211551" y="241560"/>
                    <a:pt x="213352" y="245892"/>
                    <a:pt x="213352" y="250947"/>
                  </a:cubicBezTo>
                  <a:cubicBezTo>
                    <a:pt x="213352" y="255640"/>
                    <a:pt x="211551" y="259612"/>
                    <a:pt x="208309" y="263222"/>
                  </a:cubicBezTo>
                  <a:cubicBezTo>
                    <a:pt x="200744" y="270443"/>
                    <a:pt x="191739" y="275858"/>
                    <a:pt x="182013" y="278385"/>
                  </a:cubicBezTo>
                  <a:cubicBezTo>
                    <a:pt x="169406" y="281996"/>
                    <a:pt x="156438" y="283801"/>
                    <a:pt x="143471" y="283801"/>
                  </a:cubicBezTo>
                  <a:cubicBezTo>
                    <a:pt x="105649" y="283801"/>
                    <a:pt x="69268" y="268998"/>
                    <a:pt x="41891" y="241560"/>
                  </a:cubicBezTo>
                  <a:cubicBezTo>
                    <a:pt x="5510" y="205095"/>
                    <a:pt x="-8538" y="151300"/>
                    <a:pt x="5150" y="101477"/>
                  </a:cubicBezTo>
                  <a:cubicBezTo>
                    <a:pt x="7671" y="91368"/>
                    <a:pt x="13435" y="82342"/>
                    <a:pt x="20639" y="75122"/>
                  </a:cubicBezTo>
                  <a:cubicBezTo>
                    <a:pt x="24061" y="71692"/>
                    <a:pt x="28564" y="69977"/>
                    <a:pt x="33067" y="69977"/>
                  </a:cubicBezTo>
                  <a:close/>
                  <a:moveTo>
                    <a:pt x="142230" y="57150"/>
                  </a:moveTo>
                  <a:cubicBezTo>
                    <a:pt x="165024" y="57150"/>
                    <a:pt x="186370" y="66143"/>
                    <a:pt x="202651" y="81971"/>
                  </a:cubicBezTo>
                  <a:cubicBezTo>
                    <a:pt x="235575" y="115066"/>
                    <a:pt x="235575" y="168666"/>
                    <a:pt x="202651" y="201761"/>
                  </a:cubicBezTo>
                  <a:cubicBezTo>
                    <a:pt x="201566" y="202481"/>
                    <a:pt x="200480" y="202840"/>
                    <a:pt x="199757" y="202840"/>
                  </a:cubicBezTo>
                  <a:cubicBezTo>
                    <a:pt x="198671" y="202840"/>
                    <a:pt x="197224" y="202481"/>
                    <a:pt x="196501" y="201761"/>
                  </a:cubicBezTo>
                  <a:cubicBezTo>
                    <a:pt x="194692" y="199962"/>
                    <a:pt x="194692" y="197085"/>
                    <a:pt x="196501" y="195646"/>
                  </a:cubicBezTo>
                  <a:cubicBezTo>
                    <a:pt x="226168" y="165788"/>
                    <a:pt x="226168" y="117584"/>
                    <a:pt x="196501" y="88087"/>
                  </a:cubicBezTo>
                  <a:cubicBezTo>
                    <a:pt x="182028" y="73698"/>
                    <a:pt x="162853" y="65783"/>
                    <a:pt x="142230" y="65783"/>
                  </a:cubicBezTo>
                  <a:cubicBezTo>
                    <a:pt x="121969" y="65783"/>
                    <a:pt x="102794" y="73698"/>
                    <a:pt x="88322" y="88087"/>
                  </a:cubicBezTo>
                  <a:cubicBezTo>
                    <a:pt x="86513" y="89526"/>
                    <a:pt x="83618" y="89526"/>
                    <a:pt x="82171" y="88087"/>
                  </a:cubicBezTo>
                  <a:cubicBezTo>
                    <a:pt x="80362" y="86288"/>
                    <a:pt x="80362" y="83410"/>
                    <a:pt x="82171" y="81971"/>
                  </a:cubicBezTo>
                  <a:cubicBezTo>
                    <a:pt x="98090" y="66143"/>
                    <a:pt x="119798" y="57150"/>
                    <a:pt x="142230" y="57150"/>
                  </a:cubicBezTo>
                  <a:close/>
                  <a:moveTo>
                    <a:pt x="132172" y="0"/>
                  </a:moveTo>
                  <a:lnTo>
                    <a:pt x="152738" y="0"/>
                  </a:lnTo>
                  <a:cubicBezTo>
                    <a:pt x="158871" y="0"/>
                    <a:pt x="163922" y="5048"/>
                    <a:pt x="163922" y="11178"/>
                  </a:cubicBezTo>
                  <a:lnTo>
                    <a:pt x="163922" y="26321"/>
                  </a:lnTo>
                  <a:cubicBezTo>
                    <a:pt x="170056" y="27403"/>
                    <a:pt x="175829" y="28845"/>
                    <a:pt x="181962" y="31009"/>
                  </a:cubicBezTo>
                  <a:lnTo>
                    <a:pt x="189178" y="18028"/>
                  </a:lnTo>
                  <a:cubicBezTo>
                    <a:pt x="190621" y="15504"/>
                    <a:pt x="193147" y="13702"/>
                    <a:pt x="196033" y="12980"/>
                  </a:cubicBezTo>
                  <a:cubicBezTo>
                    <a:pt x="198920" y="12259"/>
                    <a:pt x="202167" y="12620"/>
                    <a:pt x="204692" y="14062"/>
                  </a:cubicBezTo>
                  <a:lnTo>
                    <a:pt x="222371" y="24519"/>
                  </a:lnTo>
                  <a:cubicBezTo>
                    <a:pt x="228144" y="27403"/>
                    <a:pt x="229587" y="34254"/>
                    <a:pt x="226701" y="39662"/>
                  </a:cubicBezTo>
                  <a:lnTo>
                    <a:pt x="219124" y="52643"/>
                  </a:lnTo>
                  <a:cubicBezTo>
                    <a:pt x="224175" y="56609"/>
                    <a:pt x="228144" y="60936"/>
                    <a:pt x="232474" y="65623"/>
                  </a:cubicBezTo>
                  <a:lnTo>
                    <a:pt x="245102" y="58412"/>
                  </a:lnTo>
                  <a:cubicBezTo>
                    <a:pt x="247988" y="56970"/>
                    <a:pt x="250874" y="56249"/>
                    <a:pt x="253761" y="56970"/>
                  </a:cubicBezTo>
                  <a:cubicBezTo>
                    <a:pt x="256647" y="57691"/>
                    <a:pt x="259173" y="59854"/>
                    <a:pt x="260616" y="62378"/>
                  </a:cubicBezTo>
                  <a:lnTo>
                    <a:pt x="271079" y="80407"/>
                  </a:lnTo>
                  <a:cubicBezTo>
                    <a:pt x="273965" y="85455"/>
                    <a:pt x="272161" y="92305"/>
                    <a:pt x="266749" y="95550"/>
                  </a:cubicBezTo>
                  <a:lnTo>
                    <a:pt x="254122" y="103122"/>
                  </a:lnTo>
                  <a:cubicBezTo>
                    <a:pt x="255926" y="108891"/>
                    <a:pt x="257729" y="114661"/>
                    <a:pt x="258812" y="121151"/>
                  </a:cubicBezTo>
                  <a:lnTo>
                    <a:pt x="273605" y="121151"/>
                  </a:lnTo>
                  <a:cubicBezTo>
                    <a:pt x="279738" y="121151"/>
                    <a:pt x="284789" y="125838"/>
                    <a:pt x="284789" y="132328"/>
                  </a:cubicBezTo>
                  <a:lnTo>
                    <a:pt x="284789" y="152881"/>
                  </a:lnTo>
                  <a:cubicBezTo>
                    <a:pt x="284789" y="159010"/>
                    <a:pt x="279738" y="164058"/>
                    <a:pt x="273605" y="164058"/>
                  </a:cubicBezTo>
                  <a:lnTo>
                    <a:pt x="258812" y="164058"/>
                  </a:lnTo>
                  <a:cubicBezTo>
                    <a:pt x="257729" y="170188"/>
                    <a:pt x="255926" y="175957"/>
                    <a:pt x="254122" y="182087"/>
                  </a:cubicBezTo>
                  <a:lnTo>
                    <a:pt x="266749" y="189298"/>
                  </a:lnTo>
                  <a:cubicBezTo>
                    <a:pt x="272161" y="192543"/>
                    <a:pt x="273965" y="199394"/>
                    <a:pt x="271079" y="204803"/>
                  </a:cubicBezTo>
                  <a:lnTo>
                    <a:pt x="260616" y="222470"/>
                  </a:lnTo>
                  <a:cubicBezTo>
                    <a:pt x="259173" y="224994"/>
                    <a:pt x="256647" y="227158"/>
                    <a:pt x="253761" y="227879"/>
                  </a:cubicBezTo>
                  <a:cubicBezTo>
                    <a:pt x="252678" y="228239"/>
                    <a:pt x="251957" y="228239"/>
                    <a:pt x="250874" y="228239"/>
                  </a:cubicBezTo>
                  <a:cubicBezTo>
                    <a:pt x="249070" y="228239"/>
                    <a:pt x="246906" y="227879"/>
                    <a:pt x="245102" y="226797"/>
                  </a:cubicBezTo>
                  <a:lnTo>
                    <a:pt x="232474" y="219225"/>
                  </a:lnTo>
                  <a:cubicBezTo>
                    <a:pt x="230309" y="221389"/>
                    <a:pt x="228144" y="223913"/>
                    <a:pt x="225979" y="226076"/>
                  </a:cubicBezTo>
                  <a:cubicBezTo>
                    <a:pt x="224536" y="227879"/>
                    <a:pt x="221650" y="227879"/>
                    <a:pt x="219846" y="226076"/>
                  </a:cubicBezTo>
                  <a:cubicBezTo>
                    <a:pt x="218403" y="224273"/>
                    <a:pt x="218403" y="221389"/>
                    <a:pt x="219846" y="219946"/>
                  </a:cubicBezTo>
                  <a:cubicBezTo>
                    <a:pt x="222732" y="217062"/>
                    <a:pt x="225619" y="214177"/>
                    <a:pt x="228144" y="210932"/>
                  </a:cubicBezTo>
                  <a:cubicBezTo>
                    <a:pt x="229227" y="209490"/>
                    <a:pt x="231752" y="208769"/>
                    <a:pt x="233556" y="209851"/>
                  </a:cubicBezTo>
                  <a:lnTo>
                    <a:pt x="249792" y="219225"/>
                  </a:lnTo>
                  <a:cubicBezTo>
                    <a:pt x="250514" y="219586"/>
                    <a:pt x="250874" y="219586"/>
                    <a:pt x="251596" y="219586"/>
                  </a:cubicBezTo>
                  <a:cubicBezTo>
                    <a:pt x="252318" y="219586"/>
                    <a:pt x="252678" y="219225"/>
                    <a:pt x="253039" y="218504"/>
                  </a:cubicBezTo>
                  <a:lnTo>
                    <a:pt x="263502" y="200476"/>
                  </a:lnTo>
                  <a:cubicBezTo>
                    <a:pt x="264224" y="199033"/>
                    <a:pt x="263863" y="197591"/>
                    <a:pt x="262420" y="196870"/>
                  </a:cubicBezTo>
                  <a:lnTo>
                    <a:pt x="246545" y="187856"/>
                  </a:lnTo>
                  <a:cubicBezTo>
                    <a:pt x="244741" y="186414"/>
                    <a:pt x="243658" y="184250"/>
                    <a:pt x="244741" y="182087"/>
                  </a:cubicBezTo>
                  <a:cubicBezTo>
                    <a:pt x="247627" y="174875"/>
                    <a:pt x="249792" y="166943"/>
                    <a:pt x="250874" y="159010"/>
                  </a:cubicBezTo>
                  <a:cubicBezTo>
                    <a:pt x="251235" y="156847"/>
                    <a:pt x="252678" y="155405"/>
                    <a:pt x="255204" y="155405"/>
                  </a:cubicBezTo>
                  <a:lnTo>
                    <a:pt x="273605" y="155405"/>
                  </a:lnTo>
                  <a:cubicBezTo>
                    <a:pt x="275048" y="155405"/>
                    <a:pt x="276130" y="154323"/>
                    <a:pt x="276130" y="152881"/>
                  </a:cubicBezTo>
                  <a:lnTo>
                    <a:pt x="276130" y="132328"/>
                  </a:lnTo>
                  <a:cubicBezTo>
                    <a:pt x="276130" y="130526"/>
                    <a:pt x="275048" y="129444"/>
                    <a:pt x="273605" y="129444"/>
                  </a:cubicBezTo>
                  <a:lnTo>
                    <a:pt x="255204" y="129444"/>
                  </a:lnTo>
                  <a:cubicBezTo>
                    <a:pt x="252678" y="129444"/>
                    <a:pt x="251235" y="128002"/>
                    <a:pt x="250874" y="125838"/>
                  </a:cubicBezTo>
                  <a:cubicBezTo>
                    <a:pt x="249792" y="117906"/>
                    <a:pt x="247627" y="110334"/>
                    <a:pt x="244741" y="102762"/>
                  </a:cubicBezTo>
                  <a:cubicBezTo>
                    <a:pt x="243658" y="100598"/>
                    <a:pt x="244741" y="98435"/>
                    <a:pt x="246545" y="97353"/>
                  </a:cubicBezTo>
                  <a:lnTo>
                    <a:pt x="262420" y="88339"/>
                  </a:lnTo>
                  <a:cubicBezTo>
                    <a:pt x="263863" y="87257"/>
                    <a:pt x="264224" y="85815"/>
                    <a:pt x="263502" y="84733"/>
                  </a:cubicBezTo>
                  <a:lnTo>
                    <a:pt x="253039" y="66705"/>
                  </a:lnTo>
                  <a:cubicBezTo>
                    <a:pt x="252678" y="66344"/>
                    <a:pt x="252318" y="65623"/>
                    <a:pt x="251596" y="65623"/>
                  </a:cubicBezTo>
                  <a:cubicBezTo>
                    <a:pt x="250874" y="65263"/>
                    <a:pt x="250514" y="65263"/>
                    <a:pt x="249792" y="65623"/>
                  </a:cubicBezTo>
                  <a:lnTo>
                    <a:pt x="233556" y="74998"/>
                  </a:lnTo>
                  <a:cubicBezTo>
                    <a:pt x="231752" y="76080"/>
                    <a:pt x="229227" y="75719"/>
                    <a:pt x="228144" y="73916"/>
                  </a:cubicBezTo>
                  <a:cubicBezTo>
                    <a:pt x="223093" y="67426"/>
                    <a:pt x="217320" y="62018"/>
                    <a:pt x="210826" y="56970"/>
                  </a:cubicBezTo>
                  <a:cubicBezTo>
                    <a:pt x="209383" y="55888"/>
                    <a:pt x="208661" y="53364"/>
                    <a:pt x="210104" y="51561"/>
                  </a:cubicBezTo>
                  <a:lnTo>
                    <a:pt x="219124" y="35336"/>
                  </a:lnTo>
                  <a:cubicBezTo>
                    <a:pt x="219846" y="34254"/>
                    <a:pt x="219485" y="32451"/>
                    <a:pt x="218403" y="31730"/>
                  </a:cubicBezTo>
                  <a:lnTo>
                    <a:pt x="200363" y="21273"/>
                  </a:lnTo>
                  <a:cubicBezTo>
                    <a:pt x="199641" y="20913"/>
                    <a:pt x="198920" y="20913"/>
                    <a:pt x="198559" y="21273"/>
                  </a:cubicBezTo>
                  <a:cubicBezTo>
                    <a:pt x="197837" y="21273"/>
                    <a:pt x="197116" y="21995"/>
                    <a:pt x="196755" y="22716"/>
                  </a:cubicBezTo>
                  <a:lnTo>
                    <a:pt x="187735" y="38581"/>
                  </a:lnTo>
                  <a:cubicBezTo>
                    <a:pt x="186653" y="40384"/>
                    <a:pt x="184127" y="41105"/>
                    <a:pt x="182323" y="40384"/>
                  </a:cubicBezTo>
                  <a:cubicBezTo>
                    <a:pt x="174746" y="37499"/>
                    <a:pt x="166809" y="35336"/>
                    <a:pt x="158871" y="34254"/>
                  </a:cubicBezTo>
                  <a:cubicBezTo>
                    <a:pt x="156707" y="33893"/>
                    <a:pt x="155263" y="32091"/>
                    <a:pt x="155263" y="29927"/>
                  </a:cubicBezTo>
                  <a:lnTo>
                    <a:pt x="155263" y="11178"/>
                  </a:lnTo>
                  <a:cubicBezTo>
                    <a:pt x="155263" y="9735"/>
                    <a:pt x="154181" y="8654"/>
                    <a:pt x="152738" y="8654"/>
                  </a:cubicBezTo>
                  <a:lnTo>
                    <a:pt x="132172" y="8654"/>
                  </a:lnTo>
                  <a:cubicBezTo>
                    <a:pt x="130729" y="8654"/>
                    <a:pt x="129647" y="9735"/>
                    <a:pt x="129647" y="11178"/>
                  </a:cubicBezTo>
                  <a:lnTo>
                    <a:pt x="129647" y="29927"/>
                  </a:lnTo>
                  <a:cubicBezTo>
                    <a:pt x="129647" y="32091"/>
                    <a:pt x="127843" y="33893"/>
                    <a:pt x="125678" y="34254"/>
                  </a:cubicBezTo>
                  <a:cubicBezTo>
                    <a:pt x="117741" y="35336"/>
                    <a:pt x="110164" y="37499"/>
                    <a:pt x="102587" y="40384"/>
                  </a:cubicBezTo>
                  <a:cubicBezTo>
                    <a:pt x="100783" y="41105"/>
                    <a:pt x="98258" y="40384"/>
                    <a:pt x="97536" y="38581"/>
                  </a:cubicBezTo>
                  <a:lnTo>
                    <a:pt x="87794" y="22716"/>
                  </a:lnTo>
                  <a:cubicBezTo>
                    <a:pt x="87434" y="21273"/>
                    <a:pt x="85630" y="20913"/>
                    <a:pt x="84186" y="21273"/>
                  </a:cubicBezTo>
                  <a:lnTo>
                    <a:pt x="66507" y="31730"/>
                  </a:lnTo>
                  <a:cubicBezTo>
                    <a:pt x="65425" y="32451"/>
                    <a:pt x="65064" y="34254"/>
                    <a:pt x="65425" y="35336"/>
                  </a:cubicBezTo>
                  <a:lnTo>
                    <a:pt x="74806" y="51561"/>
                  </a:lnTo>
                  <a:cubicBezTo>
                    <a:pt x="75888" y="53364"/>
                    <a:pt x="75527" y="55888"/>
                    <a:pt x="73723" y="56970"/>
                  </a:cubicBezTo>
                  <a:cubicBezTo>
                    <a:pt x="70476" y="59494"/>
                    <a:pt x="67590" y="62018"/>
                    <a:pt x="65064" y="64902"/>
                  </a:cubicBezTo>
                  <a:cubicBezTo>
                    <a:pt x="63260" y="66705"/>
                    <a:pt x="60374" y="66705"/>
                    <a:pt x="58570" y="64902"/>
                  </a:cubicBezTo>
                  <a:cubicBezTo>
                    <a:pt x="57127" y="63460"/>
                    <a:pt x="57127" y="60575"/>
                    <a:pt x="58570" y="59133"/>
                  </a:cubicBezTo>
                  <a:cubicBezTo>
                    <a:pt x="60735" y="56970"/>
                    <a:pt x="63260" y="54806"/>
                    <a:pt x="65425" y="52643"/>
                  </a:cubicBezTo>
                  <a:lnTo>
                    <a:pt x="58209" y="39662"/>
                  </a:lnTo>
                  <a:cubicBezTo>
                    <a:pt x="54962" y="34254"/>
                    <a:pt x="56766" y="27403"/>
                    <a:pt x="62178" y="24519"/>
                  </a:cubicBezTo>
                  <a:lnTo>
                    <a:pt x="80218" y="14062"/>
                  </a:lnTo>
                  <a:cubicBezTo>
                    <a:pt x="85630" y="10817"/>
                    <a:pt x="92485" y="12620"/>
                    <a:pt x="95371" y="18028"/>
                  </a:cubicBezTo>
                  <a:lnTo>
                    <a:pt x="102948" y="31009"/>
                  </a:lnTo>
                  <a:cubicBezTo>
                    <a:pt x="108721" y="28845"/>
                    <a:pt x="114854" y="27403"/>
                    <a:pt x="120627" y="26321"/>
                  </a:cubicBezTo>
                  <a:lnTo>
                    <a:pt x="120627" y="11178"/>
                  </a:lnTo>
                  <a:cubicBezTo>
                    <a:pt x="120627" y="5048"/>
                    <a:pt x="126039" y="0"/>
                    <a:pt x="132172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>
                <a:latin typeface="Work Sans Light" pitchFamily="2" charset="77"/>
              </a:endParaRPr>
            </a:p>
          </p:txBody>
        </p:sp>
        <p:sp>
          <p:nvSpPr>
            <p:cNvPr id="14" name="Freeform 336">
              <a:extLst>
                <a:ext uri="{FF2B5EF4-FFF2-40B4-BE49-F238E27FC236}">
                  <a16:creationId xmlns:a16="http://schemas.microsoft.com/office/drawing/2014/main" id="{002CCAB2-92C0-628A-0A17-80ED4EA2E4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44562" y="5692913"/>
              <a:ext cx="212489" cy="195869"/>
            </a:xfrm>
            <a:custGeom>
              <a:avLst/>
              <a:gdLst>
                <a:gd name="T0" fmla="*/ 2147483646 w 791"/>
                <a:gd name="T1" fmla="*/ 2147483646 h 727"/>
                <a:gd name="T2" fmla="*/ 2147483646 w 791"/>
                <a:gd name="T3" fmla="*/ 2147483646 h 727"/>
                <a:gd name="T4" fmla="*/ 2147483646 w 791"/>
                <a:gd name="T5" fmla="*/ 2147483646 h 727"/>
                <a:gd name="T6" fmla="*/ 2147483646 w 791"/>
                <a:gd name="T7" fmla="*/ 2147483646 h 727"/>
                <a:gd name="T8" fmla="*/ 2147483646 w 791"/>
                <a:gd name="T9" fmla="*/ 2147483646 h 727"/>
                <a:gd name="T10" fmla="*/ 2147483646 w 791"/>
                <a:gd name="T11" fmla="*/ 2147483646 h 727"/>
                <a:gd name="T12" fmla="*/ 2147483646 w 791"/>
                <a:gd name="T13" fmla="*/ 2147483646 h 727"/>
                <a:gd name="T14" fmla="*/ 2147483646 w 791"/>
                <a:gd name="T15" fmla="*/ 2147483646 h 727"/>
                <a:gd name="T16" fmla="*/ 2147483646 w 791"/>
                <a:gd name="T17" fmla="*/ 2147483646 h 727"/>
                <a:gd name="T18" fmla="*/ 2147483646 w 791"/>
                <a:gd name="T19" fmla="*/ 2147483646 h 727"/>
                <a:gd name="T20" fmla="*/ 2147483646 w 791"/>
                <a:gd name="T21" fmla="*/ 2147483646 h 727"/>
                <a:gd name="T22" fmla="*/ 2147483646 w 791"/>
                <a:gd name="T23" fmla="*/ 2147483646 h 727"/>
                <a:gd name="T24" fmla="*/ 2147483646 w 791"/>
                <a:gd name="T25" fmla="*/ 2147483646 h 727"/>
                <a:gd name="T26" fmla="*/ 2147483646 w 791"/>
                <a:gd name="T27" fmla="*/ 2147483646 h 727"/>
                <a:gd name="T28" fmla="*/ 2147483646 w 791"/>
                <a:gd name="T29" fmla="*/ 2147483646 h 727"/>
                <a:gd name="T30" fmla="*/ 2147483646 w 791"/>
                <a:gd name="T31" fmla="*/ 2147483646 h 727"/>
                <a:gd name="T32" fmla="*/ 2147483646 w 791"/>
                <a:gd name="T33" fmla="*/ 2147483646 h 727"/>
                <a:gd name="T34" fmla="*/ 2147483646 w 791"/>
                <a:gd name="T35" fmla="*/ 2147483646 h 727"/>
                <a:gd name="T36" fmla="*/ 2147483646 w 791"/>
                <a:gd name="T37" fmla="*/ 2147483646 h 727"/>
                <a:gd name="T38" fmla="*/ 2147483646 w 791"/>
                <a:gd name="T39" fmla="*/ 2147483646 h 727"/>
                <a:gd name="T40" fmla="*/ 2147483646 w 791"/>
                <a:gd name="T41" fmla="*/ 2147483646 h 727"/>
                <a:gd name="T42" fmla="*/ 2147483646 w 791"/>
                <a:gd name="T43" fmla="*/ 2147483646 h 727"/>
                <a:gd name="T44" fmla="*/ 2147483646 w 791"/>
                <a:gd name="T45" fmla="*/ 2147483646 h 727"/>
                <a:gd name="T46" fmla="*/ 2147483646 w 791"/>
                <a:gd name="T47" fmla="*/ 2147483646 h 727"/>
                <a:gd name="T48" fmla="*/ 2147483646 w 791"/>
                <a:gd name="T49" fmla="*/ 2147483646 h 727"/>
                <a:gd name="T50" fmla="*/ 2147483646 w 791"/>
                <a:gd name="T51" fmla="*/ 2147483646 h 727"/>
                <a:gd name="T52" fmla="*/ 2147483646 w 791"/>
                <a:gd name="T53" fmla="*/ 0 h 727"/>
                <a:gd name="T54" fmla="*/ 2147483646 w 791"/>
                <a:gd name="T55" fmla="*/ 2147483646 h 727"/>
                <a:gd name="T56" fmla="*/ 2147483646 w 791"/>
                <a:gd name="T57" fmla="*/ 2147483646 h 727"/>
                <a:gd name="T58" fmla="*/ 2147483646 w 791"/>
                <a:gd name="T59" fmla="*/ 2147483646 h 727"/>
                <a:gd name="T60" fmla="*/ 2147483646 w 791"/>
                <a:gd name="T61" fmla="*/ 2147483646 h 727"/>
                <a:gd name="T62" fmla="*/ 2147483646 w 791"/>
                <a:gd name="T63" fmla="*/ 2147483646 h 727"/>
                <a:gd name="T64" fmla="*/ 2147483646 w 791"/>
                <a:gd name="T65" fmla="*/ 2147483646 h 727"/>
                <a:gd name="T66" fmla="*/ 2147483646 w 791"/>
                <a:gd name="T67" fmla="*/ 2147483646 h 727"/>
                <a:gd name="T68" fmla="*/ 2147483646 w 791"/>
                <a:gd name="T69" fmla="*/ 2147483646 h 727"/>
                <a:gd name="T70" fmla="*/ 2147483646 w 791"/>
                <a:gd name="T71" fmla="*/ 2147483646 h 727"/>
                <a:gd name="T72" fmla="*/ 2147483646 w 791"/>
                <a:gd name="T73" fmla="*/ 2147483646 h 727"/>
                <a:gd name="T74" fmla="*/ 2147483646 w 791"/>
                <a:gd name="T75" fmla="*/ 2147483646 h 727"/>
                <a:gd name="T76" fmla="*/ 2147483646 w 791"/>
                <a:gd name="T77" fmla="*/ 2147483646 h 727"/>
                <a:gd name="T78" fmla="*/ 2147483646 w 791"/>
                <a:gd name="T79" fmla="*/ 2147483646 h 727"/>
                <a:gd name="T80" fmla="*/ 2147483646 w 791"/>
                <a:gd name="T81" fmla="*/ 2147483646 h 727"/>
                <a:gd name="T82" fmla="*/ 0 w 791"/>
                <a:gd name="T83" fmla="*/ 2147483646 h 727"/>
                <a:gd name="T84" fmla="*/ 2147483646 w 791"/>
                <a:gd name="T85" fmla="*/ 2147483646 h 727"/>
                <a:gd name="T86" fmla="*/ 2147483646 w 791"/>
                <a:gd name="T87" fmla="*/ 2147483646 h 727"/>
                <a:gd name="T88" fmla="*/ 2147483646 w 791"/>
                <a:gd name="T89" fmla="*/ 2147483646 h 72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91" h="727">
                  <a:moveTo>
                    <a:pt x="766" y="204"/>
                  </a:moveTo>
                  <a:lnTo>
                    <a:pt x="465" y="204"/>
                  </a:lnTo>
                  <a:cubicBezTo>
                    <a:pt x="463" y="204"/>
                    <a:pt x="460" y="205"/>
                    <a:pt x="458" y="206"/>
                  </a:cubicBezTo>
                  <a:lnTo>
                    <a:pt x="375" y="278"/>
                  </a:lnTo>
                  <a:lnTo>
                    <a:pt x="375" y="24"/>
                  </a:lnTo>
                  <a:lnTo>
                    <a:pt x="766" y="24"/>
                  </a:lnTo>
                  <a:lnTo>
                    <a:pt x="766" y="204"/>
                  </a:lnTo>
                  <a:close/>
                  <a:moveTo>
                    <a:pt x="702" y="351"/>
                  </a:moveTo>
                  <a:lnTo>
                    <a:pt x="563" y="351"/>
                  </a:lnTo>
                  <a:cubicBezTo>
                    <a:pt x="561" y="307"/>
                    <a:pt x="550" y="266"/>
                    <a:pt x="535" y="227"/>
                  </a:cubicBezTo>
                  <a:lnTo>
                    <a:pt x="673" y="227"/>
                  </a:lnTo>
                  <a:cubicBezTo>
                    <a:pt x="690" y="266"/>
                    <a:pt x="700" y="307"/>
                    <a:pt x="702" y="351"/>
                  </a:cubicBezTo>
                  <a:close/>
                  <a:moveTo>
                    <a:pt x="625" y="578"/>
                  </a:moveTo>
                  <a:lnTo>
                    <a:pt x="625" y="578"/>
                  </a:lnTo>
                  <a:cubicBezTo>
                    <a:pt x="595" y="555"/>
                    <a:pt x="561" y="537"/>
                    <a:pt x="525" y="522"/>
                  </a:cubicBezTo>
                  <a:cubicBezTo>
                    <a:pt x="546" y="478"/>
                    <a:pt x="561" y="428"/>
                    <a:pt x="563" y="375"/>
                  </a:cubicBezTo>
                  <a:lnTo>
                    <a:pt x="702" y="375"/>
                  </a:lnTo>
                  <a:cubicBezTo>
                    <a:pt x="699" y="452"/>
                    <a:pt x="671" y="522"/>
                    <a:pt x="625" y="578"/>
                  </a:cubicBezTo>
                  <a:close/>
                  <a:moveTo>
                    <a:pt x="396" y="700"/>
                  </a:moveTo>
                  <a:lnTo>
                    <a:pt x="396" y="700"/>
                  </a:lnTo>
                  <a:cubicBezTo>
                    <a:pt x="425" y="671"/>
                    <a:pt x="477" y="616"/>
                    <a:pt x="514" y="544"/>
                  </a:cubicBezTo>
                  <a:cubicBezTo>
                    <a:pt x="548" y="557"/>
                    <a:pt x="581" y="574"/>
                    <a:pt x="609" y="595"/>
                  </a:cubicBezTo>
                  <a:cubicBezTo>
                    <a:pt x="555" y="653"/>
                    <a:pt x="480" y="693"/>
                    <a:pt x="396" y="700"/>
                  </a:cubicBezTo>
                  <a:close/>
                  <a:moveTo>
                    <a:pt x="375" y="687"/>
                  </a:moveTo>
                  <a:lnTo>
                    <a:pt x="375" y="516"/>
                  </a:lnTo>
                  <a:cubicBezTo>
                    <a:pt x="414" y="517"/>
                    <a:pt x="453" y="523"/>
                    <a:pt x="491" y="536"/>
                  </a:cubicBezTo>
                  <a:cubicBezTo>
                    <a:pt x="453" y="606"/>
                    <a:pt x="403" y="660"/>
                    <a:pt x="375" y="687"/>
                  </a:cubicBezTo>
                  <a:close/>
                  <a:moveTo>
                    <a:pt x="375" y="375"/>
                  </a:moveTo>
                  <a:lnTo>
                    <a:pt x="538" y="375"/>
                  </a:lnTo>
                  <a:cubicBezTo>
                    <a:pt x="537" y="425"/>
                    <a:pt x="522" y="472"/>
                    <a:pt x="502" y="514"/>
                  </a:cubicBezTo>
                  <a:cubicBezTo>
                    <a:pt x="461" y="501"/>
                    <a:pt x="418" y="493"/>
                    <a:pt x="375" y="492"/>
                  </a:cubicBezTo>
                  <a:lnTo>
                    <a:pt x="375" y="375"/>
                  </a:lnTo>
                  <a:close/>
                  <a:moveTo>
                    <a:pt x="351" y="492"/>
                  </a:moveTo>
                  <a:lnTo>
                    <a:pt x="351" y="492"/>
                  </a:lnTo>
                  <a:cubicBezTo>
                    <a:pt x="308" y="493"/>
                    <a:pt x="265" y="501"/>
                    <a:pt x="224" y="514"/>
                  </a:cubicBezTo>
                  <a:cubicBezTo>
                    <a:pt x="204" y="472"/>
                    <a:pt x="190" y="425"/>
                    <a:pt x="188" y="375"/>
                  </a:cubicBezTo>
                  <a:lnTo>
                    <a:pt x="351" y="375"/>
                  </a:lnTo>
                  <a:lnTo>
                    <a:pt x="351" y="492"/>
                  </a:lnTo>
                  <a:close/>
                  <a:moveTo>
                    <a:pt x="351" y="687"/>
                  </a:moveTo>
                  <a:lnTo>
                    <a:pt x="351" y="687"/>
                  </a:lnTo>
                  <a:cubicBezTo>
                    <a:pt x="323" y="660"/>
                    <a:pt x="273" y="606"/>
                    <a:pt x="235" y="536"/>
                  </a:cubicBezTo>
                  <a:cubicBezTo>
                    <a:pt x="272" y="523"/>
                    <a:pt x="312" y="517"/>
                    <a:pt x="351" y="516"/>
                  </a:cubicBezTo>
                  <a:lnTo>
                    <a:pt x="351" y="687"/>
                  </a:lnTo>
                  <a:close/>
                  <a:moveTo>
                    <a:pt x="117" y="595"/>
                  </a:moveTo>
                  <a:lnTo>
                    <a:pt x="117" y="595"/>
                  </a:lnTo>
                  <a:cubicBezTo>
                    <a:pt x="145" y="574"/>
                    <a:pt x="178" y="557"/>
                    <a:pt x="212" y="544"/>
                  </a:cubicBezTo>
                  <a:cubicBezTo>
                    <a:pt x="250" y="616"/>
                    <a:pt x="301" y="671"/>
                    <a:pt x="331" y="700"/>
                  </a:cubicBezTo>
                  <a:cubicBezTo>
                    <a:pt x="246" y="693"/>
                    <a:pt x="171" y="653"/>
                    <a:pt x="117" y="595"/>
                  </a:cubicBezTo>
                  <a:close/>
                  <a:moveTo>
                    <a:pt x="101" y="578"/>
                  </a:moveTo>
                  <a:lnTo>
                    <a:pt x="101" y="578"/>
                  </a:lnTo>
                  <a:cubicBezTo>
                    <a:pt x="55" y="522"/>
                    <a:pt x="27" y="452"/>
                    <a:pt x="24" y="375"/>
                  </a:cubicBezTo>
                  <a:lnTo>
                    <a:pt x="163" y="375"/>
                  </a:lnTo>
                  <a:cubicBezTo>
                    <a:pt x="165" y="428"/>
                    <a:pt x="180" y="478"/>
                    <a:pt x="201" y="522"/>
                  </a:cubicBezTo>
                  <a:cubicBezTo>
                    <a:pt x="165" y="537"/>
                    <a:pt x="131" y="555"/>
                    <a:pt x="101" y="578"/>
                  </a:cubicBezTo>
                  <a:close/>
                  <a:moveTo>
                    <a:pt x="100" y="149"/>
                  </a:moveTo>
                  <a:lnTo>
                    <a:pt x="100" y="149"/>
                  </a:lnTo>
                  <a:cubicBezTo>
                    <a:pt x="131" y="171"/>
                    <a:pt x="165" y="190"/>
                    <a:pt x="201" y="204"/>
                  </a:cubicBezTo>
                  <a:cubicBezTo>
                    <a:pt x="181" y="249"/>
                    <a:pt x="165" y="298"/>
                    <a:pt x="163" y="351"/>
                  </a:cubicBezTo>
                  <a:lnTo>
                    <a:pt x="24" y="351"/>
                  </a:lnTo>
                  <a:cubicBezTo>
                    <a:pt x="27" y="275"/>
                    <a:pt x="55" y="205"/>
                    <a:pt x="100" y="149"/>
                  </a:cubicBezTo>
                  <a:close/>
                  <a:moveTo>
                    <a:pt x="778" y="0"/>
                  </a:moveTo>
                  <a:lnTo>
                    <a:pt x="363" y="0"/>
                  </a:lnTo>
                  <a:cubicBezTo>
                    <a:pt x="356" y="0"/>
                    <a:pt x="351" y="5"/>
                    <a:pt x="351" y="12"/>
                  </a:cubicBezTo>
                  <a:lnTo>
                    <a:pt x="351" y="305"/>
                  </a:lnTo>
                  <a:cubicBezTo>
                    <a:pt x="351" y="309"/>
                    <a:pt x="354" y="313"/>
                    <a:pt x="358" y="316"/>
                  </a:cubicBezTo>
                  <a:cubicBezTo>
                    <a:pt x="360" y="316"/>
                    <a:pt x="362" y="317"/>
                    <a:pt x="363" y="317"/>
                  </a:cubicBezTo>
                  <a:cubicBezTo>
                    <a:pt x="366" y="317"/>
                    <a:pt x="369" y="316"/>
                    <a:pt x="371" y="314"/>
                  </a:cubicBezTo>
                  <a:lnTo>
                    <a:pt x="470" y="227"/>
                  </a:lnTo>
                  <a:lnTo>
                    <a:pt x="508" y="227"/>
                  </a:lnTo>
                  <a:cubicBezTo>
                    <a:pt x="525" y="266"/>
                    <a:pt x="537" y="307"/>
                    <a:pt x="539" y="351"/>
                  </a:cubicBezTo>
                  <a:lnTo>
                    <a:pt x="188" y="351"/>
                  </a:lnTo>
                  <a:cubicBezTo>
                    <a:pt x="190" y="302"/>
                    <a:pt x="204" y="255"/>
                    <a:pt x="224" y="212"/>
                  </a:cubicBezTo>
                  <a:cubicBezTo>
                    <a:pt x="253" y="222"/>
                    <a:pt x="284" y="229"/>
                    <a:pt x="315" y="232"/>
                  </a:cubicBezTo>
                  <a:lnTo>
                    <a:pt x="316" y="232"/>
                  </a:lnTo>
                  <a:cubicBezTo>
                    <a:pt x="322" y="232"/>
                    <a:pt x="327" y="227"/>
                    <a:pt x="328" y="222"/>
                  </a:cubicBezTo>
                  <a:cubicBezTo>
                    <a:pt x="329" y="215"/>
                    <a:pt x="324" y="209"/>
                    <a:pt x="317" y="209"/>
                  </a:cubicBezTo>
                  <a:cubicBezTo>
                    <a:pt x="289" y="205"/>
                    <a:pt x="262" y="199"/>
                    <a:pt x="235" y="191"/>
                  </a:cubicBezTo>
                  <a:cubicBezTo>
                    <a:pt x="263" y="138"/>
                    <a:pt x="299" y="94"/>
                    <a:pt x="326" y="65"/>
                  </a:cubicBezTo>
                  <a:cubicBezTo>
                    <a:pt x="331" y="60"/>
                    <a:pt x="331" y="52"/>
                    <a:pt x="326" y="48"/>
                  </a:cubicBezTo>
                  <a:cubicBezTo>
                    <a:pt x="321" y="43"/>
                    <a:pt x="313" y="44"/>
                    <a:pt x="309" y="48"/>
                  </a:cubicBezTo>
                  <a:cubicBezTo>
                    <a:pt x="281" y="79"/>
                    <a:pt x="242" y="125"/>
                    <a:pt x="212" y="183"/>
                  </a:cubicBezTo>
                  <a:cubicBezTo>
                    <a:pt x="178" y="169"/>
                    <a:pt x="145" y="152"/>
                    <a:pt x="116" y="131"/>
                  </a:cubicBezTo>
                  <a:cubicBezTo>
                    <a:pt x="160" y="84"/>
                    <a:pt x="216" y="50"/>
                    <a:pt x="281" y="34"/>
                  </a:cubicBezTo>
                  <a:cubicBezTo>
                    <a:pt x="288" y="33"/>
                    <a:pt x="292" y="26"/>
                    <a:pt x="290" y="20"/>
                  </a:cubicBezTo>
                  <a:cubicBezTo>
                    <a:pt x="288" y="13"/>
                    <a:pt x="282" y="9"/>
                    <a:pt x="275" y="11"/>
                  </a:cubicBezTo>
                  <a:cubicBezTo>
                    <a:pt x="113" y="51"/>
                    <a:pt x="0" y="196"/>
                    <a:pt x="0" y="363"/>
                  </a:cubicBezTo>
                  <a:cubicBezTo>
                    <a:pt x="0" y="563"/>
                    <a:pt x="163" y="726"/>
                    <a:pt x="363" y="726"/>
                  </a:cubicBezTo>
                  <a:cubicBezTo>
                    <a:pt x="563" y="726"/>
                    <a:pt x="726" y="563"/>
                    <a:pt x="726" y="363"/>
                  </a:cubicBezTo>
                  <a:cubicBezTo>
                    <a:pt x="726" y="315"/>
                    <a:pt x="716" y="269"/>
                    <a:pt x="699" y="227"/>
                  </a:cubicBezTo>
                  <a:lnTo>
                    <a:pt x="778" y="227"/>
                  </a:lnTo>
                  <a:cubicBezTo>
                    <a:pt x="784" y="227"/>
                    <a:pt x="790" y="222"/>
                    <a:pt x="790" y="216"/>
                  </a:cubicBezTo>
                  <a:lnTo>
                    <a:pt x="790" y="12"/>
                  </a:lnTo>
                  <a:cubicBezTo>
                    <a:pt x="790" y="5"/>
                    <a:pt x="784" y="0"/>
                    <a:pt x="778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latin typeface="Work Sans Ligh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613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A7B492-3FDC-5246-B089-F5601197F101}"/>
              </a:ext>
            </a:extLst>
          </p:cNvPr>
          <p:cNvSpPr txBox="1"/>
          <p:nvPr/>
        </p:nvSpPr>
        <p:spPr>
          <a:xfrm>
            <a:off x="1500232" y="216127"/>
            <a:ext cx="5387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>
                <a:latin typeface="Poppins" pitchFamily="2" charset="77"/>
                <a:cs typeface="Poppins" pitchFamily="2" charset="77"/>
              </a:rPr>
              <a:t>Ieguldījumu pamatojums</a:t>
            </a:r>
            <a:endParaRPr lang="en-US" sz="3000" b="1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CC131338-016A-9C42-966F-95708D6E3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15" y="3945825"/>
            <a:ext cx="304215" cy="304215"/>
          </a:xfrm>
          <a:custGeom>
            <a:avLst/>
            <a:gdLst>
              <a:gd name="T0" fmla="*/ 229 w 459"/>
              <a:gd name="T1" fmla="*/ 0 h 459"/>
              <a:gd name="T2" fmla="*/ 229 w 459"/>
              <a:gd name="T3" fmla="*/ 0 h 459"/>
              <a:gd name="T4" fmla="*/ 458 w 459"/>
              <a:gd name="T5" fmla="*/ 229 h 459"/>
              <a:gd name="T6" fmla="*/ 458 w 459"/>
              <a:gd name="T7" fmla="*/ 229 h 459"/>
              <a:gd name="T8" fmla="*/ 229 w 459"/>
              <a:gd name="T9" fmla="*/ 458 h 459"/>
              <a:gd name="T10" fmla="*/ 229 w 459"/>
              <a:gd name="T11" fmla="*/ 458 h 459"/>
              <a:gd name="T12" fmla="*/ 0 w 459"/>
              <a:gd name="T13" fmla="*/ 229 h 459"/>
              <a:gd name="T14" fmla="*/ 0 w 459"/>
              <a:gd name="T15" fmla="*/ 229 h 459"/>
              <a:gd name="T16" fmla="*/ 229 w 459"/>
              <a:gd name="T17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" h="459">
                <a:moveTo>
                  <a:pt x="229" y="0"/>
                </a:moveTo>
                <a:lnTo>
                  <a:pt x="229" y="0"/>
                </a:lnTo>
                <a:cubicBezTo>
                  <a:pt x="356" y="0"/>
                  <a:pt x="458" y="103"/>
                  <a:pt x="458" y="229"/>
                </a:cubicBezTo>
                <a:lnTo>
                  <a:pt x="458" y="229"/>
                </a:lnTo>
                <a:cubicBezTo>
                  <a:pt x="458" y="356"/>
                  <a:pt x="356" y="458"/>
                  <a:pt x="229" y="458"/>
                </a:cubicBezTo>
                <a:lnTo>
                  <a:pt x="229" y="458"/>
                </a:lnTo>
                <a:cubicBezTo>
                  <a:pt x="103" y="458"/>
                  <a:pt x="0" y="356"/>
                  <a:pt x="0" y="229"/>
                </a:cubicBezTo>
                <a:lnTo>
                  <a:pt x="0" y="229"/>
                </a:lnTo>
                <a:cubicBezTo>
                  <a:pt x="0" y="103"/>
                  <a:pt x="103" y="0"/>
                  <a:pt x="229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F0108D22-0612-004D-91DE-94908B76D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760" y="3945825"/>
            <a:ext cx="304215" cy="304215"/>
          </a:xfrm>
          <a:custGeom>
            <a:avLst/>
            <a:gdLst>
              <a:gd name="T0" fmla="*/ 229 w 459"/>
              <a:gd name="T1" fmla="*/ 0 h 459"/>
              <a:gd name="T2" fmla="*/ 229 w 459"/>
              <a:gd name="T3" fmla="*/ 0 h 459"/>
              <a:gd name="T4" fmla="*/ 458 w 459"/>
              <a:gd name="T5" fmla="*/ 229 h 459"/>
              <a:gd name="T6" fmla="*/ 458 w 459"/>
              <a:gd name="T7" fmla="*/ 229 h 459"/>
              <a:gd name="T8" fmla="*/ 229 w 459"/>
              <a:gd name="T9" fmla="*/ 458 h 459"/>
              <a:gd name="T10" fmla="*/ 229 w 459"/>
              <a:gd name="T11" fmla="*/ 458 h 459"/>
              <a:gd name="T12" fmla="*/ 0 w 459"/>
              <a:gd name="T13" fmla="*/ 229 h 459"/>
              <a:gd name="T14" fmla="*/ 0 w 459"/>
              <a:gd name="T15" fmla="*/ 229 h 459"/>
              <a:gd name="T16" fmla="*/ 229 w 459"/>
              <a:gd name="T17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" h="459">
                <a:moveTo>
                  <a:pt x="229" y="0"/>
                </a:moveTo>
                <a:lnTo>
                  <a:pt x="229" y="0"/>
                </a:lnTo>
                <a:cubicBezTo>
                  <a:pt x="356" y="0"/>
                  <a:pt x="458" y="103"/>
                  <a:pt x="458" y="229"/>
                </a:cubicBezTo>
                <a:lnTo>
                  <a:pt x="458" y="229"/>
                </a:lnTo>
                <a:cubicBezTo>
                  <a:pt x="458" y="356"/>
                  <a:pt x="356" y="458"/>
                  <a:pt x="229" y="458"/>
                </a:cubicBezTo>
                <a:lnTo>
                  <a:pt x="229" y="458"/>
                </a:lnTo>
                <a:cubicBezTo>
                  <a:pt x="103" y="458"/>
                  <a:pt x="0" y="356"/>
                  <a:pt x="0" y="229"/>
                </a:cubicBezTo>
                <a:lnTo>
                  <a:pt x="0" y="229"/>
                </a:lnTo>
                <a:cubicBezTo>
                  <a:pt x="0" y="103"/>
                  <a:pt x="103" y="0"/>
                  <a:pt x="229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id="{66A0AEBF-A20C-BE4D-9A5D-BBF453C61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5076" y="3945825"/>
            <a:ext cx="304215" cy="304215"/>
          </a:xfrm>
          <a:custGeom>
            <a:avLst/>
            <a:gdLst>
              <a:gd name="T0" fmla="*/ 229 w 459"/>
              <a:gd name="T1" fmla="*/ 0 h 459"/>
              <a:gd name="T2" fmla="*/ 229 w 459"/>
              <a:gd name="T3" fmla="*/ 0 h 459"/>
              <a:gd name="T4" fmla="*/ 458 w 459"/>
              <a:gd name="T5" fmla="*/ 229 h 459"/>
              <a:gd name="T6" fmla="*/ 458 w 459"/>
              <a:gd name="T7" fmla="*/ 229 h 459"/>
              <a:gd name="T8" fmla="*/ 229 w 459"/>
              <a:gd name="T9" fmla="*/ 458 h 459"/>
              <a:gd name="T10" fmla="*/ 229 w 459"/>
              <a:gd name="T11" fmla="*/ 458 h 459"/>
              <a:gd name="T12" fmla="*/ 0 w 459"/>
              <a:gd name="T13" fmla="*/ 229 h 459"/>
              <a:gd name="T14" fmla="*/ 0 w 459"/>
              <a:gd name="T15" fmla="*/ 229 h 459"/>
              <a:gd name="T16" fmla="*/ 229 w 459"/>
              <a:gd name="T17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" h="459">
                <a:moveTo>
                  <a:pt x="229" y="0"/>
                </a:moveTo>
                <a:lnTo>
                  <a:pt x="229" y="0"/>
                </a:lnTo>
                <a:cubicBezTo>
                  <a:pt x="356" y="0"/>
                  <a:pt x="458" y="103"/>
                  <a:pt x="458" y="229"/>
                </a:cubicBezTo>
                <a:lnTo>
                  <a:pt x="458" y="229"/>
                </a:lnTo>
                <a:cubicBezTo>
                  <a:pt x="458" y="356"/>
                  <a:pt x="356" y="458"/>
                  <a:pt x="229" y="458"/>
                </a:cubicBezTo>
                <a:lnTo>
                  <a:pt x="229" y="458"/>
                </a:lnTo>
                <a:cubicBezTo>
                  <a:pt x="103" y="458"/>
                  <a:pt x="0" y="356"/>
                  <a:pt x="0" y="229"/>
                </a:cubicBezTo>
                <a:lnTo>
                  <a:pt x="0" y="229"/>
                </a:lnTo>
                <a:cubicBezTo>
                  <a:pt x="0" y="103"/>
                  <a:pt x="103" y="0"/>
                  <a:pt x="22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598A2E84-2553-CC40-B0C8-FBB5F8B17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7479" y="3945825"/>
            <a:ext cx="304215" cy="304215"/>
          </a:xfrm>
          <a:custGeom>
            <a:avLst/>
            <a:gdLst>
              <a:gd name="T0" fmla="*/ 229 w 459"/>
              <a:gd name="T1" fmla="*/ 0 h 459"/>
              <a:gd name="T2" fmla="*/ 229 w 459"/>
              <a:gd name="T3" fmla="*/ 0 h 459"/>
              <a:gd name="T4" fmla="*/ 458 w 459"/>
              <a:gd name="T5" fmla="*/ 229 h 459"/>
              <a:gd name="T6" fmla="*/ 458 w 459"/>
              <a:gd name="T7" fmla="*/ 229 h 459"/>
              <a:gd name="T8" fmla="*/ 229 w 459"/>
              <a:gd name="T9" fmla="*/ 458 h 459"/>
              <a:gd name="T10" fmla="*/ 229 w 459"/>
              <a:gd name="T11" fmla="*/ 458 h 459"/>
              <a:gd name="T12" fmla="*/ 0 w 459"/>
              <a:gd name="T13" fmla="*/ 229 h 459"/>
              <a:gd name="T14" fmla="*/ 0 w 459"/>
              <a:gd name="T15" fmla="*/ 229 h 459"/>
              <a:gd name="T16" fmla="*/ 229 w 459"/>
              <a:gd name="T17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" h="459">
                <a:moveTo>
                  <a:pt x="229" y="0"/>
                </a:moveTo>
                <a:lnTo>
                  <a:pt x="229" y="0"/>
                </a:lnTo>
                <a:cubicBezTo>
                  <a:pt x="356" y="0"/>
                  <a:pt x="458" y="103"/>
                  <a:pt x="458" y="229"/>
                </a:cubicBezTo>
                <a:lnTo>
                  <a:pt x="458" y="229"/>
                </a:lnTo>
                <a:cubicBezTo>
                  <a:pt x="458" y="356"/>
                  <a:pt x="356" y="458"/>
                  <a:pt x="229" y="458"/>
                </a:cubicBezTo>
                <a:lnTo>
                  <a:pt x="229" y="458"/>
                </a:lnTo>
                <a:cubicBezTo>
                  <a:pt x="103" y="458"/>
                  <a:pt x="0" y="356"/>
                  <a:pt x="0" y="229"/>
                </a:cubicBezTo>
                <a:lnTo>
                  <a:pt x="0" y="229"/>
                </a:lnTo>
                <a:cubicBezTo>
                  <a:pt x="0" y="103"/>
                  <a:pt x="103" y="0"/>
                  <a:pt x="229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19" name="Freeform 1">
            <a:extLst>
              <a:ext uri="{FF2B5EF4-FFF2-40B4-BE49-F238E27FC236}">
                <a16:creationId xmlns:a16="http://schemas.microsoft.com/office/drawing/2014/main" id="{88F2DCF0-F152-2947-922C-C2780FDF3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666" y="2060265"/>
            <a:ext cx="1271772" cy="1433834"/>
          </a:xfrm>
          <a:custGeom>
            <a:avLst/>
            <a:gdLst>
              <a:gd name="T0" fmla="*/ 1019 w 2040"/>
              <a:gd name="T1" fmla="*/ 60 h 2300"/>
              <a:gd name="T2" fmla="*/ 1019 w 2040"/>
              <a:gd name="T3" fmla="*/ 60 h 2300"/>
              <a:gd name="T4" fmla="*/ 943 w 2040"/>
              <a:gd name="T5" fmla="*/ 80 h 2300"/>
              <a:gd name="T6" fmla="*/ 127 w 2040"/>
              <a:gd name="T7" fmla="*/ 551 h 2300"/>
              <a:gd name="T8" fmla="*/ 127 w 2040"/>
              <a:gd name="T9" fmla="*/ 551 h 2300"/>
              <a:gd name="T10" fmla="*/ 50 w 2040"/>
              <a:gd name="T11" fmla="*/ 684 h 2300"/>
              <a:gd name="T12" fmla="*/ 50 w 2040"/>
              <a:gd name="T13" fmla="*/ 1624 h 2300"/>
              <a:gd name="T14" fmla="*/ 50 w 2040"/>
              <a:gd name="T15" fmla="*/ 1624 h 2300"/>
              <a:gd name="T16" fmla="*/ 127 w 2040"/>
              <a:gd name="T17" fmla="*/ 1756 h 2300"/>
              <a:gd name="T18" fmla="*/ 943 w 2040"/>
              <a:gd name="T19" fmla="*/ 2227 h 2300"/>
              <a:gd name="T20" fmla="*/ 943 w 2040"/>
              <a:gd name="T21" fmla="*/ 2227 h 2300"/>
              <a:gd name="T22" fmla="*/ 1095 w 2040"/>
              <a:gd name="T23" fmla="*/ 2227 h 2300"/>
              <a:gd name="T24" fmla="*/ 1911 w 2040"/>
              <a:gd name="T25" fmla="*/ 1756 h 2300"/>
              <a:gd name="T26" fmla="*/ 1911 w 2040"/>
              <a:gd name="T27" fmla="*/ 1756 h 2300"/>
              <a:gd name="T28" fmla="*/ 1987 w 2040"/>
              <a:gd name="T29" fmla="*/ 1624 h 2300"/>
              <a:gd name="T30" fmla="*/ 1987 w 2040"/>
              <a:gd name="T31" fmla="*/ 684 h 2300"/>
              <a:gd name="T32" fmla="*/ 1987 w 2040"/>
              <a:gd name="T33" fmla="*/ 684 h 2300"/>
              <a:gd name="T34" fmla="*/ 1911 w 2040"/>
              <a:gd name="T35" fmla="*/ 551 h 2300"/>
              <a:gd name="T36" fmla="*/ 1095 w 2040"/>
              <a:gd name="T37" fmla="*/ 80 h 2300"/>
              <a:gd name="T38" fmla="*/ 1095 w 2040"/>
              <a:gd name="T39" fmla="*/ 80 h 2300"/>
              <a:gd name="T40" fmla="*/ 1019 w 2040"/>
              <a:gd name="T41" fmla="*/ 60 h 2300"/>
              <a:gd name="T42" fmla="*/ 1019 w 2040"/>
              <a:gd name="T43" fmla="*/ 2299 h 2300"/>
              <a:gd name="T44" fmla="*/ 1019 w 2040"/>
              <a:gd name="T45" fmla="*/ 2299 h 2300"/>
              <a:gd name="T46" fmla="*/ 917 w 2040"/>
              <a:gd name="T47" fmla="*/ 2271 h 2300"/>
              <a:gd name="T48" fmla="*/ 101 w 2040"/>
              <a:gd name="T49" fmla="*/ 1800 h 2300"/>
              <a:gd name="T50" fmla="*/ 101 w 2040"/>
              <a:gd name="T51" fmla="*/ 1800 h 2300"/>
              <a:gd name="T52" fmla="*/ 0 w 2040"/>
              <a:gd name="T53" fmla="*/ 1624 h 2300"/>
              <a:gd name="T54" fmla="*/ 0 w 2040"/>
              <a:gd name="T55" fmla="*/ 684 h 2300"/>
              <a:gd name="T56" fmla="*/ 0 w 2040"/>
              <a:gd name="T57" fmla="*/ 684 h 2300"/>
              <a:gd name="T58" fmla="*/ 101 w 2040"/>
              <a:gd name="T59" fmla="*/ 507 h 2300"/>
              <a:gd name="T60" fmla="*/ 917 w 2040"/>
              <a:gd name="T61" fmla="*/ 36 h 2300"/>
              <a:gd name="T62" fmla="*/ 917 w 2040"/>
              <a:gd name="T63" fmla="*/ 36 h 2300"/>
              <a:gd name="T64" fmla="*/ 1121 w 2040"/>
              <a:gd name="T65" fmla="*/ 36 h 2300"/>
              <a:gd name="T66" fmla="*/ 1937 w 2040"/>
              <a:gd name="T67" fmla="*/ 507 h 2300"/>
              <a:gd name="T68" fmla="*/ 1937 w 2040"/>
              <a:gd name="T69" fmla="*/ 507 h 2300"/>
              <a:gd name="T70" fmla="*/ 2039 w 2040"/>
              <a:gd name="T71" fmla="*/ 684 h 2300"/>
              <a:gd name="T72" fmla="*/ 2039 w 2040"/>
              <a:gd name="T73" fmla="*/ 1624 h 2300"/>
              <a:gd name="T74" fmla="*/ 2039 w 2040"/>
              <a:gd name="T75" fmla="*/ 1624 h 2300"/>
              <a:gd name="T76" fmla="*/ 1937 w 2040"/>
              <a:gd name="T77" fmla="*/ 1800 h 2300"/>
              <a:gd name="T78" fmla="*/ 1121 w 2040"/>
              <a:gd name="T79" fmla="*/ 2271 h 2300"/>
              <a:gd name="T80" fmla="*/ 1121 w 2040"/>
              <a:gd name="T81" fmla="*/ 2271 h 2300"/>
              <a:gd name="T82" fmla="*/ 1019 w 2040"/>
              <a:gd name="T83" fmla="*/ 2299 h 2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40" h="2300">
                <a:moveTo>
                  <a:pt x="1019" y="60"/>
                </a:moveTo>
                <a:lnTo>
                  <a:pt x="1019" y="60"/>
                </a:lnTo>
                <a:cubicBezTo>
                  <a:pt x="992" y="60"/>
                  <a:pt x="966" y="66"/>
                  <a:pt x="943" y="80"/>
                </a:cubicBezTo>
                <a:lnTo>
                  <a:pt x="127" y="551"/>
                </a:lnTo>
                <a:lnTo>
                  <a:pt x="127" y="551"/>
                </a:lnTo>
                <a:cubicBezTo>
                  <a:pt x="80" y="578"/>
                  <a:pt x="50" y="629"/>
                  <a:pt x="50" y="684"/>
                </a:cubicBezTo>
                <a:lnTo>
                  <a:pt x="50" y="1624"/>
                </a:lnTo>
                <a:lnTo>
                  <a:pt x="50" y="1624"/>
                </a:lnTo>
                <a:cubicBezTo>
                  <a:pt x="50" y="1679"/>
                  <a:pt x="80" y="1730"/>
                  <a:pt x="127" y="1756"/>
                </a:cubicBezTo>
                <a:lnTo>
                  <a:pt x="943" y="2227"/>
                </a:lnTo>
                <a:lnTo>
                  <a:pt x="943" y="2227"/>
                </a:lnTo>
                <a:cubicBezTo>
                  <a:pt x="990" y="2255"/>
                  <a:pt x="1048" y="2255"/>
                  <a:pt x="1095" y="2227"/>
                </a:cubicBezTo>
                <a:lnTo>
                  <a:pt x="1911" y="1756"/>
                </a:lnTo>
                <a:lnTo>
                  <a:pt x="1911" y="1756"/>
                </a:lnTo>
                <a:cubicBezTo>
                  <a:pt x="1959" y="1730"/>
                  <a:pt x="1987" y="1679"/>
                  <a:pt x="1987" y="1624"/>
                </a:cubicBezTo>
                <a:lnTo>
                  <a:pt x="1987" y="684"/>
                </a:lnTo>
                <a:lnTo>
                  <a:pt x="1987" y="684"/>
                </a:lnTo>
                <a:cubicBezTo>
                  <a:pt x="1987" y="629"/>
                  <a:pt x="1959" y="578"/>
                  <a:pt x="1911" y="551"/>
                </a:cubicBezTo>
                <a:lnTo>
                  <a:pt x="1095" y="80"/>
                </a:lnTo>
                <a:lnTo>
                  <a:pt x="1095" y="80"/>
                </a:lnTo>
                <a:cubicBezTo>
                  <a:pt x="1072" y="66"/>
                  <a:pt x="1045" y="60"/>
                  <a:pt x="1019" y="60"/>
                </a:cubicBezTo>
                <a:close/>
                <a:moveTo>
                  <a:pt x="1019" y="2299"/>
                </a:moveTo>
                <a:lnTo>
                  <a:pt x="1019" y="2299"/>
                </a:lnTo>
                <a:cubicBezTo>
                  <a:pt x="984" y="2299"/>
                  <a:pt x="948" y="2290"/>
                  <a:pt x="917" y="2271"/>
                </a:cubicBezTo>
                <a:lnTo>
                  <a:pt x="101" y="1800"/>
                </a:lnTo>
                <a:lnTo>
                  <a:pt x="101" y="1800"/>
                </a:lnTo>
                <a:cubicBezTo>
                  <a:pt x="38" y="1764"/>
                  <a:pt x="0" y="1696"/>
                  <a:pt x="0" y="1624"/>
                </a:cubicBezTo>
                <a:lnTo>
                  <a:pt x="0" y="684"/>
                </a:lnTo>
                <a:lnTo>
                  <a:pt x="0" y="684"/>
                </a:lnTo>
                <a:cubicBezTo>
                  <a:pt x="0" y="611"/>
                  <a:pt x="38" y="543"/>
                  <a:pt x="101" y="507"/>
                </a:cubicBezTo>
                <a:lnTo>
                  <a:pt x="917" y="36"/>
                </a:lnTo>
                <a:lnTo>
                  <a:pt x="917" y="36"/>
                </a:lnTo>
                <a:cubicBezTo>
                  <a:pt x="980" y="0"/>
                  <a:pt x="1058" y="0"/>
                  <a:pt x="1121" y="36"/>
                </a:cubicBezTo>
                <a:lnTo>
                  <a:pt x="1937" y="507"/>
                </a:lnTo>
                <a:lnTo>
                  <a:pt x="1937" y="507"/>
                </a:lnTo>
                <a:cubicBezTo>
                  <a:pt x="2000" y="543"/>
                  <a:pt x="2039" y="611"/>
                  <a:pt x="2039" y="684"/>
                </a:cubicBezTo>
                <a:lnTo>
                  <a:pt x="2039" y="1624"/>
                </a:lnTo>
                <a:lnTo>
                  <a:pt x="2039" y="1624"/>
                </a:lnTo>
                <a:cubicBezTo>
                  <a:pt x="2039" y="1696"/>
                  <a:pt x="2000" y="1764"/>
                  <a:pt x="1937" y="1800"/>
                </a:cubicBezTo>
                <a:lnTo>
                  <a:pt x="1121" y="2271"/>
                </a:lnTo>
                <a:lnTo>
                  <a:pt x="1121" y="2271"/>
                </a:lnTo>
                <a:cubicBezTo>
                  <a:pt x="1089" y="2290"/>
                  <a:pt x="1054" y="2299"/>
                  <a:pt x="1019" y="22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20" name="Freeform 2">
            <a:extLst>
              <a:ext uri="{FF2B5EF4-FFF2-40B4-BE49-F238E27FC236}">
                <a16:creationId xmlns:a16="http://schemas.microsoft.com/office/drawing/2014/main" id="{811CC4EB-A51A-314A-9BB4-D55FEFA63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982" y="2060265"/>
            <a:ext cx="1271772" cy="1433834"/>
          </a:xfrm>
          <a:custGeom>
            <a:avLst/>
            <a:gdLst>
              <a:gd name="T0" fmla="*/ 1019 w 2040"/>
              <a:gd name="T1" fmla="*/ 60 h 2300"/>
              <a:gd name="T2" fmla="*/ 1019 w 2040"/>
              <a:gd name="T3" fmla="*/ 60 h 2300"/>
              <a:gd name="T4" fmla="*/ 943 w 2040"/>
              <a:gd name="T5" fmla="*/ 80 h 2300"/>
              <a:gd name="T6" fmla="*/ 127 w 2040"/>
              <a:gd name="T7" fmla="*/ 551 h 2300"/>
              <a:gd name="T8" fmla="*/ 127 w 2040"/>
              <a:gd name="T9" fmla="*/ 551 h 2300"/>
              <a:gd name="T10" fmla="*/ 51 w 2040"/>
              <a:gd name="T11" fmla="*/ 684 h 2300"/>
              <a:gd name="T12" fmla="*/ 51 w 2040"/>
              <a:gd name="T13" fmla="*/ 1624 h 2300"/>
              <a:gd name="T14" fmla="*/ 51 w 2040"/>
              <a:gd name="T15" fmla="*/ 1624 h 2300"/>
              <a:gd name="T16" fmla="*/ 127 w 2040"/>
              <a:gd name="T17" fmla="*/ 1756 h 2300"/>
              <a:gd name="T18" fmla="*/ 943 w 2040"/>
              <a:gd name="T19" fmla="*/ 2227 h 2300"/>
              <a:gd name="T20" fmla="*/ 943 w 2040"/>
              <a:gd name="T21" fmla="*/ 2227 h 2300"/>
              <a:gd name="T22" fmla="*/ 1096 w 2040"/>
              <a:gd name="T23" fmla="*/ 2227 h 2300"/>
              <a:gd name="T24" fmla="*/ 1911 w 2040"/>
              <a:gd name="T25" fmla="*/ 1756 h 2300"/>
              <a:gd name="T26" fmla="*/ 1911 w 2040"/>
              <a:gd name="T27" fmla="*/ 1756 h 2300"/>
              <a:gd name="T28" fmla="*/ 1988 w 2040"/>
              <a:gd name="T29" fmla="*/ 1624 h 2300"/>
              <a:gd name="T30" fmla="*/ 1988 w 2040"/>
              <a:gd name="T31" fmla="*/ 684 h 2300"/>
              <a:gd name="T32" fmla="*/ 1988 w 2040"/>
              <a:gd name="T33" fmla="*/ 684 h 2300"/>
              <a:gd name="T34" fmla="*/ 1911 w 2040"/>
              <a:gd name="T35" fmla="*/ 551 h 2300"/>
              <a:gd name="T36" fmla="*/ 1096 w 2040"/>
              <a:gd name="T37" fmla="*/ 80 h 2300"/>
              <a:gd name="T38" fmla="*/ 1096 w 2040"/>
              <a:gd name="T39" fmla="*/ 80 h 2300"/>
              <a:gd name="T40" fmla="*/ 1019 w 2040"/>
              <a:gd name="T41" fmla="*/ 60 h 2300"/>
              <a:gd name="T42" fmla="*/ 1019 w 2040"/>
              <a:gd name="T43" fmla="*/ 2299 h 2300"/>
              <a:gd name="T44" fmla="*/ 1019 w 2040"/>
              <a:gd name="T45" fmla="*/ 2299 h 2300"/>
              <a:gd name="T46" fmla="*/ 917 w 2040"/>
              <a:gd name="T47" fmla="*/ 2271 h 2300"/>
              <a:gd name="T48" fmla="*/ 101 w 2040"/>
              <a:gd name="T49" fmla="*/ 1800 h 2300"/>
              <a:gd name="T50" fmla="*/ 101 w 2040"/>
              <a:gd name="T51" fmla="*/ 1800 h 2300"/>
              <a:gd name="T52" fmla="*/ 0 w 2040"/>
              <a:gd name="T53" fmla="*/ 1624 h 2300"/>
              <a:gd name="T54" fmla="*/ 0 w 2040"/>
              <a:gd name="T55" fmla="*/ 684 h 2300"/>
              <a:gd name="T56" fmla="*/ 0 w 2040"/>
              <a:gd name="T57" fmla="*/ 684 h 2300"/>
              <a:gd name="T58" fmla="*/ 101 w 2040"/>
              <a:gd name="T59" fmla="*/ 507 h 2300"/>
              <a:gd name="T60" fmla="*/ 917 w 2040"/>
              <a:gd name="T61" fmla="*/ 36 h 2300"/>
              <a:gd name="T62" fmla="*/ 917 w 2040"/>
              <a:gd name="T63" fmla="*/ 36 h 2300"/>
              <a:gd name="T64" fmla="*/ 1121 w 2040"/>
              <a:gd name="T65" fmla="*/ 36 h 2300"/>
              <a:gd name="T66" fmla="*/ 1937 w 2040"/>
              <a:gd name="T67" fmla="*/ 507 h 2300"/>
              <a:gd name="T68" fmla="*/ 1937 w 2040"/>
              <a:gd name="T69" fmla="*/ 507 h 2300"/>
              <a:gd name="T70" fmla="*/ 2039 w 2040"/>
              <a:gd name="T71" fmla="*/ 684 h 2300"/>
              <a:gd name="T72" fmla="*/ 2039 w 2040"/>
              <a:gd name="T73" fmla="*/ 1624 h 2300"/>
              <a:gd name="T74" fmla="*/ 2039 w 2040"/>
              <a:gd name="T75" fmla="*/ 1624 h 2300"/>
              <a:gd name="T76" fmla="*/ 1937 w 2040"/>
              <a:gd name="T77" fmla="*/ 1800 h 2300"/>
              <a:gd name="T78" fmla="*/ 1121 w 2040"/>
              <a:gd name="T79" fmla="*/ 2271 h 2300"/>
              <a:gd name="T80" fmla="*/ 1121 w 2040"/>
              <a:gd name="T81" fmla="*/ 2271 h 2300"/>
              <a:gd name="T82" fmla="*/ 1019 w 2040"/>
              <a:gd name="T83" fmla="*/ 2299 h 2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40" h="2300">
                <a:moveTo>
                  <a:pt x="1019" y="60"/>
                </a:moveTo>
                <a:lnTo>
                  <a:pt x="1019" y="60"/>
                </a:lnTo>
                <a:cubicBezTo>
                  <a:pt x="992" y="60"/>
                  <a:pt x="966" y="66"/>
                  <a:pt x="943" y="80"/>
                </a:cubicBezTo>
                <a:lnTo>
                  <a:pt x="127" y="551"/>
                </a:lnTo>
                <a:lnTo>
                  <a:pt x="127" y="551"/>
                </a:lnTo>
                <a:cubicBezTo>
                  <a:pt x="80" y="578"/>
                  <a:pt x="51" y="629"/>
                  <a:pt x="51" y="684"/>
                </a:cubicBezTo>
                <a:lnTo>
                  <a:pt x="51" y="1624"/>
                </a:lnTo>
                <a:lnTo>
                  <a:pt x="51" y="1624"/>
                </a:lnTo>
                <a:cubicBezTo>
                  <a:pt x="51" y="1679"/>
                  <a:pt x="80" y="1730"/>
                  <a:pt x="127" y="1756"/>
                </a:cubicBezTo>
                <a:lnTo>
                  <a:pt x="943" y="2227"/>
                </a:lnTo>
                <a:lnTo>
                  <a:pt x="943" y="2227"/>
                </a:lnTo>
                <a:cubicBezTo>
                  <a:pt x="990" y="2255"/>
                  <a:pt x="1049" y="2255"/>
                  <a:pt x="1096" y="2227"/>
                </a:cubicBezTo>
                <a:lnTo>
                  <a:pt x="1911" y="1756"/>
                </a:lnTo>
                <a:lnTo>
                  <a:pt x="1911" y="1756"/>
                </a:lnTo>
                <a:cubicBezTo>
                  <a:pt x="1959" y="1730"/>
                  <a:pt x="1988" y="1679"/>
                  <a:pt x="1988" y="1624"/>
                </a:cubicBezTo>
                <a:lnTo>
                  <a:pt x="1988" y="684"/>
                </a:lnTo>
                <a:lnTo>
                  <a:pt x="1988" y="684"/>
                </a:lnTo>
                <a:cubicBezTo>
                  <a:pt x="1988" y="629"/>
                  <a:pt x="1959" y="578"/>
                  <a:pt x="1911" y="551"/>
                </a:cubicBezTo>
                <a:lnTo>
                  <a:pt x="1096" y="80"/>
                </a:lnTo>
                <a:lnTo>
                  <a:pt x="1096" y="80"/>
                </a:lnTo>
                <a:cubicBezTo>
                  <a:pt x="1072" y="66"/>
                  <a:pt x="1046" y="60"/>
                  <a:pt x="1019" y="60"/>
                </a:cubicBezTo>
                <a:close/>
                <a:moveTo>
                  <a:pt x="1019" y="2299"/>
                </a:moveTo>
                <a:lnTo>
                  <a:pt x="1019" y="2299"/>
                </a:lnTo>
                <a:cubicBezTo>
                  <a:pt x="984" y="2299"/>
                  <a:pt x="949" y="2290"/>
                  <a:pt x="917" y="2271"/>
                </a:cubicBezTo>
                <a:lnTo>
                  <a:pt x="101" y="1800"/>
                </a:lnTo>
                <a:lnTo>
                  <a:pt x="101" y="1800"/>
                </a:lnTo>
                <a:cubicBezTo>
                  <a:pt x="38" y="1764"/>
                  <a:pt x="0" y="1696"/>
                  <a:pt x="0" y="1624"/>
                </a:cubicBezTo>
                <a:lnTo>
                  <a:pt x="0" y="684"/>
                </a:lnTo>
                <a:lnTo>
                  <a:pt x="0" y="684"/>
                </a:lnTo>
                <a:cubicBezTo>
                  <a:pt x="0" y="611"/>
                  <a:pt x="38" y="543"/>
                  <a:pt x="101" y="507"/>
                </a:cubicBezTo>
                <a:lnTo>
                  <a:pt x="917" y="36"/>
                </a:lnTo>
                <a:lnTo>
                  <a:pt x="917" y="36"/>
                </a:lnTo>
                <a:cubicBezTo>
                  <a:pt x="980" y="0"/>
                  <a:pt x="1059" y="0"/>
                  <a:pt x="1121" y="36"/>
                </a:cubicBezTo>
                <a:lnTo>
                  <a:pt x="1937" y="507"/>
                </a:lnTo>
                <a:lnTo>
                  <a:pt x="1937" y="507"/>
                </a:lnTo>
                <a:cubicBezTo>
                  <a:pt x="2000" y="543"/>
                  <a:pt x="2039" y="611"/>
                  <a:pt x="2039" y="684"/>
                </a:cubicBezTo>
                <a:lnTo>
                  <a:pt x="2039" y="1624"/>
                </a:lnTo>
                <a:lnTo>
                  <a:pt x="2039" y="1624"/>
                </a:lnTo>
                <a:cubicBezTo>
                  <a:pt x="2039" y="1696"/>
                  <a:pt x="2000" y="1764"/>
                  <a:pt x="1937" y="1800"/>
                </a:cubicBezTo>
                <a:lnTo>
                  <a:pt x="1121" y="2271"/>
                </a:lnTo>
                <a:lnTo>
                  <a:pt x="1121" y="2271"/>
                </a:lnTo>
                <a:cubicBezTo>
                  <a:pt x="1090" y="2290"/>
                  <a:pt x="1054" y="2299"/>
                  <a:pt x="1019" y="22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21" name="Freeform 3">
            <a:extLst>
              <a:ext uri="{FF2B5EF4-FFF2-40B4-BE49-F238E27FC236}">
                <a16:creationId xmlns:a16="http://schemas.microsoft.com/office/drawing/2014/main" id="{424A3416-478B-5547-8EBF-98B96B1FF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297" y="2060265"/>
            <a:ext cx="1271772" cy="1433834"/>
          </a:xfrm>
          <a:custGeom>
            <a:avLst/>
            <a:gdLst>
              <a:gd name="T0" fmla="*/ 1021 w 2041"/>
              <a:gd name="T1" fmla="*/ 61 h 2301"/>
              <a:gd name="T2" fmla="*/ 1021 w 2041"/>
              <a:gd name="T3" fmla="*/ 61 h 2301"/>
              <a:gd name="T4" fmla="*/ 944 w 2041"/>
              <a:gd name="T5" fmla="*/ 81 h 2301"/>
              <a:gd name="T6" fmla="*/ 944 w 2041"/>
              <a:gd name="T7" fmla="*/ 81 h 2301"/>
              <a:gd name="T8" fmla="*/ 128 w 2041"/>
              <a:gd name="T9" fmla="*/ 552 h 2301"/>
              <a:gd name="T10" fmla="*/ 128 w 2041"/>
              <a:gd name="T11" fmla="*/ 552 h 2301"/>
              <a:gd name="T12" fmla="*/ 52 w 2041"/>
              <a:gd name="T13" fmla="*/ 685 h 2301"/>
              <a:gd name="T14" fmla="*/ 52 w 2041"/>
              <a:gd name="T15" fmla="*/ 1625 h 2301"/>
              <a:gd name="T16" fmla="*/ 52 w 2041"/>
              <a:gd name="T17" fmla="*/ 1625 h 2301"/>
              <a:gd name="T18" fmla="*/ 128 w 2041"/>
              <a:gd name="T19" fmla="*/ 1757 h 2301"/>
              <a:gd name="T20" fmla="*/ 944 w 2041"/>
              <a:gd name="T21" fmla="*/ 2228 h 2301"/>
              <a:gd name="T22" fmla="*/ 944 w 2041"/>
              <a:gd name="T23" fmla="*/ 2228 h 2301"/>
              <a:gd name="T24" fmla="*/ 1097 w 2041"/>
              <a:gd name="T25" fmla="*/ 2228 h 2301"/>
              <a:gd name="T26" fmla="*/ 1912 w 2041"/>
              <a:gd name="T27" fmla="*/ 1757 h 2301"/>
              <a:gd name="T28" fmla="*/ 1912 w 2041"/>
              <a:gd name="T29" fmla="*/ 1757 h 2301"/>
              <a:gd name="T30" fmla="*/ 1989 w 2041"/>
              <a:gd name="T31" fmla="*/ 1625 h 2301"/>
              <a:gd name="T32" fmla="*/ 1989 w 2041"/>
              <a:gd name="T33" fmla="*/ 685 h 2301"/>
              <a:gd name="T34" fmla="*/ 1989 w 2041"/>
              <a:gd name="T35" fmla="*/ 685 h 2301"/>
              <a:gd name="T36" fmla="*/ 1912 w 2041"/>
              <a:gd name="T37" fmla="*/ 552 h 2301"/>
              <a:gd name="T38" fmla="*/ 1097 w 2041"/>
              <a:gd name="T39" fmla="*/ 81 h 2301"/>
              <a:gd name="T40" fmla="*/ 1097 w 2041"/>
              <a:gd name="T41" fmla="*/ 81 h 2301"/>
              <a:gd name="T42" fmla="*/ 1021 w 2041"/>
              <a:gd name="T43" fmla="*/ 61 h 2301"/>
              <a:gd name="T44" fmla="*/ 1021 w 2041"/>
              <a:gd name="T45" fmla="*/ 2300 h 2301"/>
              <a:gd name="T46" fmla="*/ 1021 w 2041"/>
              <a:gd name="T47" fmla="*/ 2300 h 2301"/>
              <a:gd name="T48" fmla="*/ 918 w 2041"/>
              <a:gd name="T49" fmla="*/ 2272 h 2301"/>
              <a:gd name="T50" fmla="*/ 103 w 2041"/>
              <a:gd name="T51" fmla="*/ 1801 h 2301"/>
              <a:gd name="T52" fmla="*/ 103 w 2041"/>
              <a:gd name="T53" fmla="*/ 1801 h 2301"/>
              <a:gd name="T54" fmla="*/ 0 w 2041"/>
              <a:gd name="T55" fmla="*/ 1625 h 2301"/>
              <a:gd name="T56" fmla="*/ 0 w 2041"/>
              <a:gd name="T57" fmla="*/ 685 h 2301"/>
              <a:gd name="T58" fmla="*/ 0 w 2041"/>
              <a:gd name="T59" fmla="*/ 685 h 2301"/>
              <a:gd name="T60" fmla="*/ 103 w 2041"/>
              <a:gd name="T61" fmla="*/ 508 h 2301"/>
              <a:gd name="T62" fmla="*/ 918 w 2041"/>
              <a:gd name="T63" fmla="*/ 37 h 2301"/>
              <a:gd name="T64" fmla="*/ 918 w 2041"/>
              <a:gd name="T65" fmla="*/ 37 h 2301"/>
              <a:gd name="T66" fmla="*/ 918 w 2041"/>
              <a:gd name="T67" fmla="*/ 37 h 2301"/>
              <a:gd name="T68" fmla="*/ 1122 w 2041"/>
              <a:gd name="T69" fmla="*/ 37 h 2301"/>
              <a:gd name="T70" fmla="*/ 1938 w 2041"/>
              <a:gd name="T71" fmla="*/ 508 h 2301"/>
              <a:gd name="T72" fmla="*/ 1938 w 2041"/>
              <a:gd name="T73" fmla="*/ 508 h 2301"/>
              <a:gd name="T74" fmla="*/ 2040 w 2041"/>
              <a:gd name="T75" fmla="*/ 685 h 2301"/>
              <a:gd name="T76" fmla="*/ 2040 w 2041"/>
              <a:gd name="T77" fmla="*/ 1625 h 2301"/>
              <a:gd name="T78" fmla="*/ 2040 w 2041"/>
              <a:gd name="T79" fmla="*/ 1625 h 2301"/>
              <a:gd name="T80" fmla="*/ 1938 w 2041"/>
              <a:gd name="T81" fmla="*/ 1801 h 2301"/>
              <a:gd name="T82" fmla="*/ 1122 w 2041"/>
              <a:gd name="T83" fmla="*/ 2272 h 2301"/>
              <a:gd name="T84" fmla="*/ 1122 w 2041"/>
              <a:gd name="T85" fmla="*/ 2272 h 2301"/>
              <a:gd name="T86" fmla="*/ 1021 w 2041"/>
              <a:gd name="T87" fmla="*/ 2300 h 2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041" h="2301">
                <a:moveTo>
                  <a:pt x="1021" y="61"/>
                </a:moveTo>
                <a:lnTo>
                  <a:pt x="1021" y="61"/>
                </a:lnTo>
                <a:cubicBezTo>
                  <a:pt x="994" y="61"/>
                  <a:pt x="968" y="67"/>
                  <a:pt x="944" y="81"/>
                </a:cubicBezTo>
                <a:lnTo>
                  <a:pt x="944" y="81"/>
                </a:lnTo>
                <a:lnTo>
                  <a:pt x="128" y="552"/>
                </a:lnTo>
                <a:lnTo>
                  <a:pt x="128" y="552"/>
                </a:lnTo>
                <a:cubicBezTo>
                  <a:pt x="81" y="579"/>
                  <a:pt x="52" y="630"/>
                  <a:pt x="52" y="685"/>
                </a:cubicBezTo>
                <a:lnTo>
                  <a:pt x="52" y="1625"/>
                </a:lnTo>
                <a:lnTo>
                  <a:pt x="52" y="1625"/>
                </a:lnTo>
                <a:cubicBezTo>
                  <a:pt x="52" y="1680"/>
                  <a:pt x="81" y="1731"/>
                  <a:pt x="128" y="1757"/>
                </a:cubicBezTo>
                <a:lnTo>
                  <a:pt x="944" y="2228"/>
                </a:lnTo>
                <a:lnTo>
                  <a:pt x="944" y="2228"/>
                </a:lnTo>
                <a:cubicBezTo>
                  <a:pt x="991" y="2256"/>
                  <a:pt x="1050" y="2256"/>
                  <a:pt x="1097" y="2228"/>
                </a:cubicBezTo>
                <a:lnTo>
                  <a:pt x="1912" y="1757"/>
                </a:lnTo>
                <a:lnTo>
                  <a:pt x="1912" y="1757"/>
                </a:lnTo>
                <a:cubicBezTo>
                  <a:pt x="1960" y="1731"/>
                  <a:pt x="1989" y="1680"/>
                  <a:pt x="1989" y="1625"/>
                </a:cubicBezTo>
                <a:lnTo>
                  <a:pt x="1989" y="685"/>
                </a:lnTo>
                <a:lnTo>
                  <a:pt x="1989" y="685"/>
                </a:lnTo>
                <a:cubicBezTo>
                  <a:pt x="1989" y="630"/>
                  <a:pt x="1960" y="579"/>
                  <a:pt x="1912" y="552"/>
                </a:cubicBezTo>
                <a:lnTo>
                  <a:pt x="1097" y="81"/>
                </a:lnTo>
                <a:lnTo>
                  <a:pt x="1097" y="81"/>
                </a:lnTo>
                <a:cubicBezTo>
                  <a:pt x="1073" y="67"/>
                  <a:pt x="1047" y="61"/>
                  <a:pt x="1021" y="61"/>
                </a:cubicBezTo>
                <a:close/>
                <a:moveTo>
                  <a:pt x="1021" y="2300"/>
                </a:moveTo>
                <a:lnTo>
                  <a:pt x="1021" y="2300"/>
                </a:lnTo>
                <a:cubicBezTo>
                  <a:pt x="985" y="2300"/>
                  <a:pt x="950" y="2291"/>
                  <a:pt x="918" y="2272"/>
                </a:cubicBezTo>
                <a:lnTo>
                  <a:pt x="103" y="1801"/>
                </a:lnTo>
                <a:lnTo>
                  <a:pt x="103" y="1801"/>
                </a:lnTo>
                <a:cubicBezTo>
                  <a:pt x="40" y="1765"/>
                  <a:pt x="0" y="1697"/>
                  <a:pt x="0" y="1625"/>
                </a:cubicBezTo>
                <a:lnTo>
                  <a:pt x="0" y="685"/>
                </a:lnTo>
                <a:lnTo>
                  <a:pt x="0" y="685"/>
                </a:lnTo>
                <a:cubicBezTo>
                  <a:pt x="0" y="612"/>
                  <a:pt x="40" y="544"/>
                  <a:pt x="103" y="508"/>
                </a:cubicBezTo>
                <a:lnTo>
                  <a:pt x="918" y="37"/>
                </a:lnTo>
                <a:lnTo>
                  <a:pt x="918" y="37"/>
                </a:lnTo>
                <a:lnTo>
                  <a:pt x="918" y="37"/>
                </a:lnTo>
                <a:cubicBezTo>
                  <a:pt x="981" y="0"/>
                  <a:pt x="1060" y="0"/>
                  <a:pt x="1122" y="37"/>
                </a:cubicBezTo>
                <a:lnTo>
                  <a:pt x="1938" y="508"/>
                </a:lnTo>
                <a:lnTo>
                  <a:pt x="1938" y="508"/>
                </a:lnTo>
                <a:cubicBezTo>
                  <a:pt x="2001" y="544"/>
                  <a:pt x="2040" y="612"/>
                  <a:pt x="2040" y="685"/>
                </a:cubicBezTo>
                <a:lnTo>
                  <a:pt x="2040" y="1625"/>
                </a:lnTo>
                <a:lnTo>
                  <a:pt x="2040" y="1625"/>
                </a:lnTo>
                <a:cubicBezTo>
                  <a:pt x="2040" y="1697"/>
                  <a:pt x="2001" y="1765"/>
                  <a:pt x="1938" y="1801"/>
                </a:cubicBezTo>
                <a:lnTo>
                  <a:pt x="1122" y="2272"/>
                </a:lnTo>
                <a:lnTo>
                  <a:pt x="1122" y="2272"/>
                </a:lnTo>
                <a:cubicBezTo>
                  <a:pt x="1091" y="2291"/>
                  <a:pt x="1056" y="2300"/>
                  <a:pt x="1021" y="23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22" name="Freeform 4">
            <a:extLst>
              <a:ext uri="{FF2B5EF4-FFF2-40B4-BE49-F238E27FC236}">
                <a16:creationId xmlns:a16="http://schemas.microsoft.com/office/drawing/2014/main" id="{AAA3EB23-7F94-3A4E-8DA1-814B30FE3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5912" y="2056284"/>
            <a:ext cx="1271774" cy="1433834"/>
          </a:xfrm>
          <a:custGeom>
            <a:avLst/>
            <a:gdLst>
              <a:gd name="T0" fmla="*/ 1020 w 2041"/>
              <a:gd name="T1" fmla="*/ 61 h 2301"/>
              <a:gd name="T2" fmla="*/ 1020 w 2041"/>
              <a:gd name="T3" fmla="*/ 61 h 2301"/>
              <a:gd name="T4" fmla="*/ 944 w 2041"/>
              <a:gd name="T5" fmla="*/ 81 h 2301"/>
              <a:gd name="T6" fmla="*/ 944 w 2041"/>
              <a:gd name="T7" fmla="*/ 81 h 2301"/>
              <a:gd name="T8" fmla="*/ 128 w 2041"/>
              <a:gd name="T9" fmla="*/ 552 h 2301"/>
              <a:gd name="T10" fmla="*/ 128 w 2041"/>
              <a:gd name="T11" fmla="*/ 552 h 2301"/>
              <a:gd name="T12" fmla="*/ 51 w 2041"/>
              <a:gd name="T13" fmla="*/ 685 h 2301"/>
              <a:gd name="T14" fmla="*/ 51 w 2041"/>
              <a:gd name="T15" fmla="*/ 1625 h 2301"/>
              <a:gd name="T16" fmla="*/ 51 w 2041"/>
              <a:gd name="T17" fmla="*/ 1625 h 2301"/>
              <a:gd name="T18" fmla="*/ 128 w 2041"/>
              <a:gd name="T19" fmla="*/ 1757 h 2301"/>
              <a:gd name="T20" fmla="*/ 944 w 2041"/>
              <a:gd name="T21" fmla="*/ 2228 h 2301"/>
              <a:gd name="T22" fmla="*/ 944 w 2041"/>
              <a:gd name="T23" fmla="*/ 2228 h 2301"/>
              <a:gd name="T24" fmla="*/ 1096 w 2041"/>
              <a:gd name="T25" fmla="*/ 2228 h 2301"/>
              <a:gd name="T26" fmla="*/ 1912 w 2041"/>
              <a:gd name="T27" fmla="*/ 1757 h 2301"/>
              <a:gd name="T28" fmla="*/ 1912 w 2041"/>
              <a:gd name="T29" fmla="*/ 1757 h 2301"/>
              <a:gd name="T30" fmla="*/ 1988 w 2041"/>
              <a:gd name="T31" fmla="*/ 1625 h 2301"/>
              <a:gd name="T32" fmla="*/ 1988 w 2041"/>
              <a:gd name="T33" fmla="*/ 685 h 2301"/>
              <a:gd name="T34" fmla="*/ 1988 w 2041"/>
              <a:gd name="T35" fmla="*/ 685 h 2301"/>
              <a:gd name="T36" fmla="*/ 1912 w 2041"/>
              <a:gd name="T37" fmla="*/ 552 h 2301"/>
              <a:gd name="T38" fmla="*/ 1096 w 2041"/>
              <a:gd name="T39" fmla="*/ 81 h 2301"/>
              <a:gd name="T40" fmla="*/ 1096 w 2041"/>
              <a:gd name="T41" fmla="*/ 81 h 2301"/>
              <a:gd name="T42" fmla="*/ 1020 w 2041"/>
              <a:gd name="T43" fmla="*/ 61 h 2301"/>
              <a:gd name="T44" fmla="*/ 1020 w 2041"/>
              <a:gd name="T45" fmla="*/ 2300 h 2301"/>
              <a:gd name="T46" fmla="*/ 1020 w 2041"/>
              <a:gd name="T47" fmla="*/ 2300 h 2301"/>
              <a:gd name="T48" fmla="*/ 918 w 2041"/>
              <a:gd name="T49" fmla="*/ 2272 h 2301"/>
              <a:gd name="T50" fmla="*/ 102 w 2041"/>
              <a:gd name="T51" fmla="*/ 1801 h 2301"/>
              <a:gd name="T52" fmla="*/ 102 w 2041"/>
              <a:gd name="T53" fmla="*/ 1801 h 2301"/>
              <a:gd name="T54" fmla="*/ 0 w 2041"/>
              <a:gd name="T55" fmla="*/ 1625 h 2301"/>
              <a:gd name="T56" fmla="*/ 0 w 2041"/>
              <a:gd name="T57" fmla="*/ 685 h 2301"/>
              <a:gd name="T58" fmla="*/ 0 w 2041"/>
              <a:gd name="T59" fmla="*/ 685 h 2301"/>
              <a:gd name="T60" fmla="*/ 102 w 2041"/>
              <a:gd name="T61" fmla="*/ 508 h 2301"/>
              <a:gd name="T62" fmla="*/ 918 w 2041"/>
              <a:gd name="T63" fmla="*/ 37 h 2301"/>
              <a:gd name="T64" fmla="*/ 918 w 2041"/>
              <a:gd name="T65" fmla="*/ 37 h 2301"/>
              <a:gd name="T66" fmla="*/ 918 w 2041"/>
              <a:gd name="T67" fmla="*/ 37 h 2301"/>
              <a:gd name="T68" fmla="*/ 1122 w 2041"/>
              <a:gd name="T69" fmla="*/ 37 h 2301"/>
              <a:gd name="T70" fmla="*/ 1937 w 2041"/>
              <a:gd name="T71" fmla="*/ 508 h 2301"/>
              <a:gd name="T72" fmla="*/ 1937 w 2041"/>
              <a:gd name="T73" fmla="*/ 508 h 2301"/>
              <a:gd name="T74" fmla="*/ 2040 w 2041"/>
              <a:gd name="T75" fmla="*/ 685 h 2301"/>
              <a:gd name="T76" fmla="*/ 2040 w 2041"/>
              <a:gd name="T77" fmla="*/ 1625 h 2301"/>
              <a:gd name="T78" fmla="*/ 2040 w 2041"/>
              <a:gd name="T79" fmla="*/ 1625 h 2301"/>
              <a:gd name="T80" fmla="*/ 1937 w 2041"/>
              <a:gd name="T81" fmla="*/ 1801 h 2301"/>
              <a:gd name="T82" fmla="*/ 1122 w 2041"/>
              <a:gd name="T83" fmla="*/ 2272 h 2301"/>
              <a:gd name="T84" fmla="*/ 1122 w 2041"/>
              <a:gd name="T85" fmla="*/ 2272 h 2301"/>
              <a:gd name="T86" fmla="*/ 1020 w 2041"/>
              <a:gd name="T87" fmla="*/ 2300 h 2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041" h="2301">
                <a:moveTo>
                  <a:pt x="1020" y="61"/>
                </a:moveTo>
                <a:lnTo>
                  <a:pt x="1020" y="61"/>
                </a:lnTo>
                <a:cubicBezTo>
                  <a:pt x="993" y="61"/>
                  <a:pt x="967" y="67"/>
                  <a:pt x="944" y="81"/>
                </a:cubicBezTo>
                <a:lnTo>
                  <a:pt x="944" y="81"/>
                </a:lnTo>
                <a:lnTo>
                  <a:pt x="128" y="552"/>
                </a:lnTo>
                <a:lnTo>
                  <a:pt x="128" y="552"/>
                </a:lnTo>
                <a:cubicBezTo>
                  <a:pt x="81" y="579"/>
                  <a:pt x="51" y="630"/>
                  <a:pt x="51" y="685"/>
                </a:cubicBezTo>
                <a:lnTo>
                  <a:pt x="51" y="1625"/>
                </a:lnTo>
                <a:lnTo>
                  <a:pt x="51" y="1625"/>
                </a:lnTo>
                <a:cubicBezTo>
                  <a:pt x="51" y="1680"/>
                  <a:pt x="81" y="1731"/>
                  <a:pt x="128" y="1757"/>
                </a:cubicBezTo>
                <a:lnTo>
                  <a:pt x="944" y="2228"/>
                </a:lnTo>
                <a:lnTo>
                  <a:pt x="944" y="2228"/>
                </a:lnTo>
                <a:cubicBezTo>
                  <a:pt x="991" y="2256"/>
                  <a:pt x="1049" y="2256"/>
                  <a:pt x="1096" y="2228"/>
                </a:cubicBezTo>
                <a:lnTo>
                  <a:pt x="1912" y="1757"/>
                </a:lnTo>
                <a:lnTo>
                  <a:pt x="1912" y="1757"/>
                </a:lnTo>
                <a:cubicBezTo>
                  <a:pt x="1959" y="1731"/>
                  <a:pt x="1988" y="1680"/>
                  <a:pt x="1988" y="1625"/>
                </a:cubicBezTo>
                <a:lnTo>
                  <a:pt x="1988" y="685"/>
                </a:lnTo>
                <a:lnTo>
                  <a:pt x="1988" y="685"/>
                </a:lnTo>
                <a:cubicBezTo>
                  <a:pt x="1988" y="630"/>
                  <a:pt x="1959" y="579"/>
                  <a:pt x="1912" y="552"/>
                </a:cubicBezTo>
                <a:lnTo>
                  <a:pt x="1096" y="81"/>
                </a:lnTo>
                <a:lnTo>
                  <a:pt x="1096" y="81"/>
                </a:lnTo>
                <a:cubicBezTo>
                  <a:pt x="1073" y="67"/>
                  <a:pt x="1046" y="61"/>
                  <a:pt x="1020" y="61"/>
                </a:cubicBezTo>
                <a:close/>
                <a:moveTo>
                  <a:pt x="1020" y="2300"/>
                </a:moveTo>
                <a:lnTo>
                  <a:pt x="1020" y="2300"/>
                </a:lnTo>
                <a:cubicBezTo>
                  <a:pt x="985" y="2300"/>
                  <a:pt x="949" y="2291"/>
                  <a:pt x="918" y="2272"/>
                </a:cubicBezTo>
                <a:lnTo>
                  <a:pt x="102" y="1801"/>
                </a:lnTo>
                <a:lnTo>
                  <a:pt x="102" y="1801"/>
                </a:lnTo>
                <a:cubicBezTo>
                  <a:pt x="39" y="1765"/>
                  <a:pt x="0" y="1697"/>
                  <a:pt x="0" y="1625"/>
                </a:cubicBezTo>
                <a:lnTo>
                  <a:pt x="0" y="685"/>
                </a:lnTo>
                <a:lnTo>
                  <a:pt x="0" y="685"/>
                </a:lnTo>
                <a:cubicBezTo>
                  <a:pt x="0" y="612"/>
                  <a:pt x="39" y="544"/>
                  <a:pt x="102" y="508"/>
                </a:cubicBezTo>
                <a:lnTo>
                  <a:pt x="918" y="37"/>
                </a:lnTo>
                <a:lnTo>
                  <a:pt x="918" y="37"/>
                </a:lnTo>
                <a:lnTo>
                  <a:pt x="918" y="37"/>
                </a:lnTo>
                <a:cubicBezTo>
                  <a:pt x="981" y="0"/>
                  <a:pt x="1059" y="0"/>
                  <a:pt x="1122" y="37"/>
                </a:cubicBezTo>
                <a:lnTo>
                  <a:pt x="1937" y="508"/>
                </a:lnTo>
                <a:lnTo>
                  <a:pt x="1937" y="508"/>
                </a:lnTo>
                <a:cubicBezTo>
                  <a:pt x="2000" y="544"/>
                  <a:pt x="2040" y="612"/>
                  <a:pt x="2040" y="685"/>
                </a:cubicBezTo>
                <a:lnTo>
                  <a:pt x="2040" y="1625"/>
                </a:lnTo>
                <a:lnTo>
                  <a:pt x="2040" y="1625"/>
                </a:lnTo>
                <a:cubicBezTo>
                  <a:pt x="2040" y="1697"/>
                  <a:pt x="2000" y="1765"/>
                  <a:pt x="1937" y="1801"/>
                </a:cubicBezTo>
                <a:lnTo>
                  <a:pt x="1122" y="2272"/>
                </a:lnTo>
                <a:lnTo>
                  <a:pt x="1122" y="2272"/>
                </a:lnTo>
                <a:cubicBezTo>
                  <a:pt x="1090" y="2291"/>
                  <a:pt x="1055" y="2300"/>
                  <a:pt x="1020" y="23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95B206-23B2-F64A-AC02-E2B6E7106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4083239"/>
            <a:ext cx="12188952" cy="29388"/>
          </a:xfrm>
          <a:prstGeom prst="rect">
            <a:avLst/>
          </a:prstGeom>
          <a:gradFill>
            <a:gsLst>
              <a:gs pos="15000">
                <a:schemeClr val="accent1"/>
              </a:gs>
              <a:gs pos="33000">
                <a:schemeClr val="accent2"/>
              </a:gs>
              <a:gs pos="66000">
                <a:schemeClr val="accent3"/>
              </a:gs>
              <a:gs pos="85000">
                <a:schemeClr val="accent4"/>
              </a:gs>
            </a:gsLst>
            <a:lin ang="0" scaled="0"/>
          </a:gra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A0296B10-5267-4845-B151-82818F4A7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896" y="3968006"/>
            <a:ext cx="259854" cy="259854"/>
          </a:xfrm>
          <a:custGeom>
            <a:avLst/>
            <a:gdLst>
              <a:gd name="T0" fmla="*/ 229 w 459"/>
              <a:gd name="T1" fmla="*/ 0 h 459"/>
              <a:gd name="T2" fmla="*/ 229 w 459"/>
              <a:gd name="T3" fmla="*/ 0 h 459"/>
              <a:gd name="T4" fmla="*/ 458 w 459"/>
              <a:gd name="T5" fmla="*/ 229 h 459"/>
              <a:gd name="T6" fmla="*/ 458 w 459"/>
              <a:gd name="T7" fmla="*/ 229 h 459"/>
              <a:gd name="T8" fmla="*/ 229 w 459"/>
              <a:gd name="T9" fmla="*/ 458 h 459"/>
              <a:gd name="T10" fmla="*/ 229 w 459"/>
              <a:gd name="T11" fmla="*/ 458 h 459"/>
              <a:gd name="T12" fmla="*/ 0 w 459"/>
              <a:gd name="T13" fmla="*/ 229 h 459"/>
              <a:gd name="T14" fmla="*/ 0 w 459"/>
              <a:gd name="T15" fmla="*/ 229 h 459"/>
              <a:gd name="T16" fmla="*/ 229 w 459"/>
              <a:gd name="T17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" h="459">
                <a:moveTo>
                  <a:pt x="229" y="0"/>
                </a:moveTo>
                <a:lnTo>
                  <a:pt x="229" y="0"/>
                </a:lnTo>
                <a:cubicBezTo>
                  <a:pt x="356" y="0"/>
                  <a:pt x="458" y="103"/>
                  <a:pt x="458" y="229"/>
                </a:cubicBezTo>
                <a:lnTo>
                  <a:pt x="458" y="229"/>
                </a:lnTo>
                <a:cubicBezTo>
                  <a:pt x="458" y="356"/>
                  <a:pt x="356" y="458"/>
                  <a:pt x="229" y="458"/>
                </a:cubicBezTo>
                <a:lnTo>
                  <a:pt x="229" y="458"/>
                </a:lnTo>
                <a:cubicBezTo>
                  <a:pt x="103" y="458"/>
                  <a:pt x="0" y="356"/>
                  <a:pt x="0" y="229"/>
                </a:cubicBezTo>
                <a:lnTo>
                  <a:pt x="0" y="229"/>
                </a:lnTo>
                <a:cubicBezTo>
                  <a:pt x="0" y="103"/>
                  <a:pt x="103" y="0"/>
                  <a:pt x="22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5E16A826-516A-C248-B444-A314598A4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941" y="3968006"/>
            <a:ext cx="259854" cy="259854"/>
          </a:xfrm>
          <a:custGeom>
            <a:avLst/>
            <a:gdLst>
              <a:gd name="T0" fmla="*/ 229 w 459"/>
              <a:gd name="T1" fmla="*/ 0 h 459"/>
              <a:gd name="T2" fmla="*/ 229 w 459"/>
              <a:gd name="T3" fmla="*/ 0 h 459"/>
              <a:gd name="T4" fmla="*/ 458 w 459"/>
              <a:gd name="T5" fmla="*/ 229 h 459"/>
              <a:gd name="T6" fmla="*/ 458 w 459"/>
              <a:gd name="T7" fmla="*/ 229 h 459"/>
              <a:gd name="T8" fmla="*/ 229 w 459"/>
              <a:gd name="T9" fmla="*/ 458 h 459"/>
              <a:gd name="T10" fmla="*/ 229 w 459"/>
              <a:gd name="T11" fmla="*/ 458 h 459"/>
              <a:gd name="T12" fmla="*/ 0 w 459"/>
              <a:gd name="T13" fmla="*/ 229 h 459"/>
              <a:gd name="T14" fmla="*/ 0 w 459"/>
              <a:gd name="T15" fmla="*/ 229 h 459"/>
              <a:gd name="T16" fmla="*/ 229 w 459"/>
              <a:gd name="T17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" h="459">
                <a:moveTo>
                  <a:pt x="229" y="0"/>
                </a:moveTo>
                <a:lnTo>
                  <a:pt x="229" y="0"/>
                </a:lnTo>
                <a:cubicBezTo>
                  <a:pt x="356" y="0"/>
                  <a:pt x="458" y="103"/>
                  <a:pt x="458" y="229"/>
                </a:cubicBezTo>
                <a:lnTo>
                  <a:pt x="458" y="229"/>
                </a:lnTo>
                <a:cubicBezTo>
                  <a:pt x="458" y="356"/>
                  <a:pt x="356" y="458"/>
                  <a:pt x="229" y="458"/>
                </a:cubicBezTo>
                <a:lnTo>
                  <a:pt x="229" y="458"/>
                </a:lnTo>
                <a:cubicBezTo>
                  <a:pt x="103" y="458"/>
                  <a:pt x="0" y="356"/>
                  <a:pt x="0" y="229"/>
                </a:cubicBezTo>
                <a:lnTo>
                  <a:pt x="0" y="229"/>
                </a:lnTo>
                <a:cubicBezTo>
                  <a:pt x="0" y="103"/>
                  <a:pt x="103" y="0"/>
                  <a:pt x="22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8DCD2A15-DBD2-D341-84FC-F73622452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256" y="3968006"/>
            <a:ext cx="259854" cy="259854"/>
          </a:xfrm>
          <a:custGeom>
            <a:avLst/>
            <a:gdLst>
              <a:gd name="T0" fmla="*/ 229 w 459"/>
              <a:gd name="T1" fmla="*/ 0 h 459"/>
              <a:gd name="T2" fmla="*/ 229 w 459"/>
              <a:gd name="T3" fmla="*/ 0 h 459"/>
              <a:gd name="T4" fmla="*/ 458 w 459"/>
              <a:gd name="T5" fmla="*/ 229 h 459"/>
              <a:gd name="T6" fmla="*/ 458 w 459"/>
              <a:gd name="T7" fmla="*/ 229 h 459"/>
              <a:gd name="T8" fmla="*/ 229 w 459"/>
              <a:gd name="T9" fmla="*/ 458 h 459"/>
              <a:gd name="T10" fmla="*/ 229 w 459"/>
              <a:gd name="T11" fmla="*/ 458 h 459"/>
              <a:gd name="T12" fmla="*/ 0 w 459"/>
              <a:gd name="T13" fmla="*/ 229 h 459"/>
              <a:gd name="T14" fmla="*/ 0 w 459"/>
              <a:gd name="T15" fmla="*/ 229 h 459"/>
              <a:gd name="T16" fmla="*/ 229 w 459"/>
              <a:gd name="T17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" h="459">
                <a:moveTo>
                  <a:pt x="229" y="0"/>
                </a:moveTo>
                <a:lnTo>
                  <a:pt x="229" y="0"/>
                </a:lnTo>
                <a:cubicBezTo>
                  <a:pt x="356" y="0"/>
                  <a:pt x="458" y="103"/>
                  <a:pt x="458" y="229"/>
                </a:cubicBezTo>
                <a:lnTo>
                  <a:pt x="458" y="229"/>
                </a:lnTo>
                <a:cubicBezTo>
                  <a:pt x="458" y="356"/>
                  <a:pt x="356" y="458"/>
                  <a:pt x="229" y="458"/>
                </a:cubicBezTo>
                <a:lnTo>
                  <a:pt x="229" y="458"/>
                </a:lnTo>
                <a:cubicBezTo>
                  <a:pt x="103" y="458"/>
                  <a:pt x="0" y="356"/>
                  <a:pt x="0" y="229"/>
                </a:cubicBezTo>
                <a:lnTo>
                  <a:pt x="0" y="229"/>
                </a:lnTo>
                <a:cubicBezTo>
                  <a:pt x="0" y="103"/>
                  <a:pt x="103" y="0"/>
                  <a:pt x="22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609F2806-9715-DC46-9076-5C29665F3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9659" y="3968006"/>
            <a:ext cx="259854" cy="259854"/>
          </a:xfrm>
          <a:custGeom>
            <a:avLst/>
            <a:gdLst>
              <a:gd name="T0" fmla="*/ 229 w 459"/>
              <a:gd name="T1" fmla="*/ 0 h 459"/>
              <a:gd name="T2" fmla="*/ 229 w 459"/>
              <a:gd name="T3" fmla="*/ 0 h 459"/>
              <a:gd name="T4" fmla="*/ 458 w 459"/>
              <a:gd name="T5" fmla="*/ 229 h 459"/>
              <a:gd name="T6" fmla="*/ 458 w 459"/>
              <a:gd name="T7" fmla="*/ 229 h 459"/>
              <a:gd name="T8" fmla="*/ 229 w 459"/>
              <a:gd name="T9" fmla="*/ 458 h 459"/>
              <a:gd name="T10" fmla="*/ 229 w 459"/>
              <a:gd name="T11" fmla="*/ 458 h 459"/>
              <a:gd name="T12" fmla="*/ 0 w 459"/>
              <a:gd name="T13" fmla="*/ 229 h 459"/>
              <a:gd name="T14" fmla="*/ 0 w 459"/>
              <a:gd name="T15" fmla="*/ 229 h 459"/>
              <a:gd name="T16" fmla="*/ 229 w 459"/>
              <a:gd name="T17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" h="459">
                <a:moveTo>
                  <a:pt x="229" y="0"/>
                </a:moveTo>
                <a:lnTo>
                  <a:pt x="229" y="0"/>
                </a:lnTo>
                <a:cubicBezTo>
                  <a:pt x="356" y="0"/>
                  <a:pt x="458" y="103"/>
                  <a:pt x="458" y="229"/>
                </a:cubicBezTo>
                <a:lnTo>
                  <a:pt x="458" y="229"/>
                </a:lnTo>
                <a:cubicBezTo>
                  <a:pt x="458" y="356"/>
                  <a:pt x="356" y="458"/>
                  <a:pt x="229" y="458"/>
                </a:cubicBezTo>
                <a:lnTo>
                  <a:pt x="229" y="458"/>
                </a:lnTo>
                <a:cubicBezTo>
                  <a:pt x="103" y="458"/>
                  <a:pt x="0" y="356"/>
                  <a:pt x="0" y="229"/>
                </a:cubicBezTo>
                <a:lnTo>
                  <a:pt x="0" y="229"/>
                </a:lnTo>
                <a:cubicBezTo>
                  <a:pt x="0" y="103"/>
                  <a:pt x="103" y="0"/>
                  <a:pt x="22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Lato Light" panose="020F0502020204030203" pitchFamily="34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4C1C193-4160-CD4D-B6F4-0AC2F1A882F7}"/>
              </a:ext>
            </a:extLst>
          </p:cNvPr>
          <p:cNvSpPr txBox="1">
            <a:spLocks/>
          </p:cNvSpPr>
          <p:nvPr/>
        </p:nvSpPr>
        <p:spPr>
          <a:xfrm>
            <a:off x="327991" y="5058196"/>
            <a:ext cx="2854122" cy="1661993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GB" sz="1600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N</a:t>
            </a:r>
            <a:r>
              <a:rPr lang="lv-LV" sz="1600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epietiekams viegli pieejamu vākšanas pakalpojumu pārklājums, kā rezultātā daudziem Latvijas iedzīvotājiem pakalpojums nav pieejams</a:t>
            </a:r>
            <a:endParaRPr lang="lv-LV" sz="1600">
              <a:solidFill>
                <a:schemeClr val="tx1"/>
              </a:solidFill>
              <a:latin typeface="Poppins" panose="00000500000000000000" pitchFamily="2" charset="-70"/>
              <a:ea typeface="Lato Light" panose="020F0502020204030203" pitchFamily="34" charset="0"/>
              <a:cs typeface="Poppins" panose="00000500000000000000" pitchFamily="2" charset="-7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CB3B291-F11F-2C40-822A-E87737BE1F0D}"/>
              </a:ext>
            </a:extLst>
          </p:cNvPr>
          <p:cNvSpPr txBox="1"/>
          <p:nvPr/>
        </p:nvSpPr>
        <p:spPr>
          <a:xfrm>
            <a:off x="703550" y="4372309"/>
            <a:ext cx="24785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>
                <a:latin typeface="Poppins" pitchFamily="2" charset="77"/>
                <a:ea typeface="League Spartan" charset="0"/>
                <a:cs typeface="Poppins" pitchFamily="2" charset="77"/>
              </a:rPr>
              <a:t>Agrīnās brīdināšanas</a:t>
            </a:r>
          </a:p>
          <a:p>
            <a:pPr algn="ctr"/>
            <a:r>
              <a:rPr lang="lv-LV" sz="1600" b="1">
                <a:latin typeface="Poppins" pitchFamily="2" charset="77"/>
                <a:ea typeface="League Spartan" charset="0"/>
                <a:cs typeface="Poppins" pitchFamily="2" charset="77"/>
              </a:rPr>
              <a:t>ziņojums (EK)</a:t>
            </a:r>
            <a:endParaRPr lang="en-US" sz="1600" b="1"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342DA236-1D7E-6B4E-B65F-E450E5335A77}"/>
              </a:ext>
            </a:extLst>
          </p:cNvPr>
          <p:cNvSpPr txBox="1">
            <a:spLocks/>
          </p:cNvSpPr>
          <p:nvPr/>
        </p:nvSpPr>
        <p:spPr>
          <a:xfrm>
            <a:off x="3534952" y="5079353"/>
            <a:ext cx="2296332" cy="969496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lv-LV" sz="1600">
                <a:solidFill>
                  <a:schemeClr val="tx1"/>
                </a:solidFill>
                <a:latin typeface="Poppins" panose="00000500000000000000" pitchFamily="2" charset="-70"/>
                <a:ea typeface="Lato Light" panose="020F0502020204030203" pitchFamily="34" charset="0"/>
                <a:cs typeface="Poppins" panose="00000500000000000000" pitchFamily="2" charset="-70"/>
              </a:rPr>
              <a:t>Prioritārā rīcība – uzlabot apritīgi izmantotu materiālu īpatsvaru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1FA9D0-BC36-E842-A82D-A0F54DF05377}"/>
              </a:ext>
            </a:extLst>
          </p:cNvPr>
          <p:cNvSpPr txBox="1"/>
          <p:nvPr/>
        </p:nvSpPr>
        <p:spPr>
          <a:xfrm>
            <a:off x="3145235" y="4372309"/>
            <a:ext cx="308129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>
                <a:latin typeface="Poppins" pitchFamily="2" charset="77"/>
                <a:ea typeface="League Spartan" charset="0"/>
                <a:cs typeface="Poppins" pitchFamily="2" charset="77"/>
              </a:rPr>
              <a:t>Vides politikas īstenošanas</a:t>
            </a:r>
          </a:p>
          <a:p>
            <a:pPr algn="ctr"/>
            <a:r>
              <a:rPr lang="lv-LV" sz="1600" b="1">
                <a:latin typeface="Poppins" pitchFamily="2" charset="77"/>
                <a:ea typeface="League Spartan" charset="0"/>
                <a:cs typeface="Poppins" pitchFamily="2" charset="77"/>
              </a:rPr>
              <a:t> pārskats 2022 (EK)</a:t>
            </a:r>
            <a:endParaRPr lang="en-US" sz="1600" b="1"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25F47DB-13AB-6F46-BE8F-972EC72F1CBF}"/>
              </a:ext>
            </a:extLst>
          </p:cNvPr>
          <p:cNvSpPr txBox="1">
            <a:spLocks/>
          </p:cNvSpPr>
          <p:nvPr/>
        </p:nvSpPr>
        <p:spPr>
          <a:xfrm>
            <a:off x="6279017" y="5058196"/>
            <a:ext cx="2296332" cy="1200329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GB" sz="1600">
                <a:solidFill>
                  <a:schemeClr val="tx1"/>
                </a:solidFill>
                <a:latin typeface="Poppins" panose="00000500000000000000" pitchFamily="2" charset="-70"/>
                <a:ea typeface="Lato Light" panose="020F0502020204030203" pitchFamily="34" charset="0"/>
                <a:cs typeface="Poppins" panose="00000500000000000000" pitchFamily="2" charset="-70"/>
              </a:rPr>
              <a:t>A</a:t>
            </a:r>
            <a:r>
              <a:rPr lang="lv-LV" sz="1600">
                <a:solidFill>
                  <a:schemeClr val="tx1"/>
                </a:solidFill>
                <a:latin typeface="Poppins" panose="00000500000000000000" pitchFamily="2" charset="-70"/>
                <a:ea typeface="Lato Light" panose="020F0502020204030203" pitchFamily="34" charset="0"/>
                <a:cs typeface="Poppins" panose="00000500000000000000" pitchFamily="2" charset="-70"/>
              </a:rPr>
              <a:t>tkritumu dalītās vākšanas infrastruktūras pārklājuma paplašināšana </a:t>
            </a:r>
            <a:endParaRPr lang="en-US" sz="1600">
              <a:solidFill>
                <a:schemeClr val="tx1"/>
              </a:solidFill>
              <a:latin typeface="Poppins" panose="00000500000000000000" pitchFamily="2" charset="-70"/>
              <a:ea typeface="Lato Light" panose="020F0502020204030203" pitchFamily="34" charset="0"/>
              <a:cs typeface="Poppins" panose="00000500000000000000" pitchFamily="2" charset="-7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7D7738-152B-1443-B810-990CDC512172}"/>
              </a:ext>
            </a:extLst>
          </p:cNvPr>
          <p:cNvSpPr txBox="1"/>
          <p:nvPr/>
        </p:nvSpPr>
        <p:spPr>
          <a:xfrm>
            <a:off x="6215965" y="4372309"/>
            <a:ext cx="242245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>
                <a:latin typeface="Poppins" pitchFamily="2" charset="77"/>
                <a:ea typeface="League Spartan" charset="0"/>
                <a:cs typeface="Poppins" pitchFamily="2" charset="77"/>
              </a:rPr>
              <a:t>Investīciju vajadzību </a:t>
            </a:r>
          </a:p>
          <a:p>
            <a:pPr algn="ctr"/>
            <a:r>
              <a:rPr lang="lv-LV" sz="1600" b="1">
                <a:latin typeface="Poppins" pitchFamily="2" charset="77"/>
                <a:ea typeface="League Spartan" charset="0"/>
                <a:cs typeface="Poppins" pitchFamily="2" charset="77"/>
              </a:rPr>
              <a:t>izvērtējums</a:t>
            </a:r>
            <a:endParaRPr lang="en-US" sz="1600" b="1"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4BDE9CB-18E9-4E4A-B2B2-105737E1B319}"/>
              </a:ext>
            </a:extLst>
          </p:cNvPr>
          <p:cNvSpPr txBox="1">
            <a:spLocks/>
          </p:cNvSpPr>
          <p:nvPr/>
        </p:nvSpPr>
        <p:spPr>
          <a:xfrm>
            <a:off x="9019313" y="5058196"/>
            <a:ext cx="2296332" cy="969496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GB" sz="1600">
                <a:solidFill>
                  <a:schemeClr val="tx1"/>
                </a:solidFill>
                <a:latin typeface="Poppins" panose="00000500000000000000" pitchFamily="2" charset="-70"/>
                <a:ea typeface="Lato Light" panose="020F0502020204030203" pitchFamily="34" charset="0"/>
                <a:cs typeface="Poppins" panose="00000500000000000000" pitchFamily="2" charset="-70"/>
              </a:rPr>
              <a:t>Rīcības virziens 2: </a:t>
            </a:r>
            <a:r>
              <a:rPr lang="lv-LV" sz="1600">
                <a:solidFill>
                  <a:schemeClr val="tx1"/>
                </a:solidFill>
                <a:latin typeface="Poppins" panose="00000500000000000000" pitchFamily="2" charset="-70"/>
                <a:ea typeface="Lato Light" panose="020F0502020204030203" pitchFamily="34" charset="0"/>
                <a:cs typeface="Poppins" panose="00000500000000000000" pitchFamily="2" charset="-70"/>
              </a:rPr>
              <a:t>Atkritumu dalītās vākšanas pasākumi </a:t>
            </a:r>
            <a:r>
              <a:rPr lang="en-GB" sz="1600">
                <a:solidFill>
                  <a:schemeClr val="tx1"/>
                </a:solidFill>
                <a:latin typeface="Poppins" panose="00000500000000000000" pitchFamily="2" charset="-70"/>
                <a:ea typeface="Lato Light" panose="020F0502020204030203" pitchFamily="34" charset="0"/>
                <a:cs typeface="Poppins" panose="00000500000000000000" pitchFamily="2" charset="-70"/>
              </a:rPr>
              <a:t>atkritumu plūsmām</a:t>
            </a:r>
            <a:endParaRPr lang="lv-LV" sz="1600" i="1">
              <a:solidFill>
                <a:schemeClr val="tx1"/>
              </a:solidFill>
              <a:latin typeface="Poppins" panose="00000500000000000000" pitchFamily="2" charset="-70"/>
              <a:ea typeface="Lato Light" panose="020F0502020204030203" pitchFamily="34" charset="0"/>
              <a:cs typeface="Poppins" panose="00000500000000000000" pitchFamily="2" charset="-7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60C917-D760-254A-9553-7AA0F39C2FE6}"/>
              </a:ext>
            </a:extLst>
          </p:cNvPr>
          <p:cNvSpPr txBox="1"/>
          <p:nvPr/>
        </p:nvSpPr>
        <p:spPr>
          <a:xfrm>
            <a:off x="8624813" y="4372309"/>
            <a:ext cx="33970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>
                <a:latin typeface="Poppins" pitchFamily="2" charset="77"/>
                <a:ea typeface="League Spartan" charset="0"/>
                <a:cs typeface="Poppins" pitchFamily="2" charset="77"/>
              </a:rPr>
              <a:t>Atkritumu apsaimniekošanas </a:t>
            </a:r>
          </a:p>
          <a:p>
            <a:pPr algn="ctr"/>
            <a:r>
              <a:rPr lang="lv-LV" sz="1600" b="1">
                <a:latin typeface="Poppins" pitchFamily="2" charset="77"/>
                <a:ea typeface="League Spartan" charset="0"/>
                <a:cs typeface="Poppins" pitchFamily="2" charset="77"/>
              </a:rPr>
              <a:t>valsts plāns 2021-2028</a:t>
            </a:r>
            <a:endParaRPr lang="en-US" sz="1600" b="1"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6C9B5B-0CF2-C8D1-55A5-330AA9187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74" y="838832"/>
            <a:ext cx="3744686" cy="352425"/>
          </a:xfrm>
          <a:prstGeom prst="rect">
            <a:avLst/>
          </a:prstGeom>
        </p:spPr>
      </p:pic>
      <p:pic>
        <p:nvPicPr>
          <p:cNvPr id="6" name="Graphic 5" descr="Megaphone1 outline">
            <a:extLst>
              <a:ext uri="{FF2B5EF4-FFF2-40B4-BE49-F238E27FC236}">
                <a16:creationId xmlns:a16="http://schemas.microsoft.com/office/drawing/2014/main" id="{38C754CE-49CF-C62D-F3DE-CA55EFD902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85622" y="2265195"/>
            <a:ext cx="914400" cy="914400"/>
          </a:xfrm>
          <a:prstGeom prst="rect">
            <a:avLst/>
          </a:prstGeom>
        </p:spPr>
      </p:pic>
      <p:pic>
        <p:nvPicPr>
          <p:cNvPr id="9" name="Graphic 8" descr="Circular flowchart outline">
            <a:extLst>
              <a:ext uri="{FF2B5EF4-FFF2-40B4-BE49-F238E27FC236}">
                <a16:creationId xmlns:a16="http://schemas.microsoft.com/office/drawing/2014/main" id="{28849ABB-2CDB-3A50-7615-452DE58A61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28667" y="2278505"/>
            <a:ext cx="914400" cy="914400"/>
          </a:xfrm>
          <a:prstGeom prst="rect">
            <a:avLst/>
          </a:prstGeom>
        </p:spPr>
      </p:pic>
      <p:pic>
        <p:nvPicPr>
          <p:cNvPr id="15" name="Graphic 14" descr="Checklist outline">
            <a:extLst>
              <a:ext uri="{FF2B5EF4-FFF2-40B4-BE49-F238E27FC236}">
                <a16:creationId xmlns:a16="http://schemas.microsoft.com/office/drawing/2014/main" id="{926FF1FD-8758-6427-148F-0240BA2A46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69983" y="2316001"/>
            <a:ext cx="914400" cy="914400"/>
          </a:xfrm>
          <a:prstGeom prst="rect">
            <a:avLst/>
          </a:prstGeom>
        </p:spPr>
      </p:pic>
      <p:pic>
        <p:nvPicPr>
          <p:cNvPr id="17" name="Graphic 16" descr="Chevron arrows outline">
            <a:extLst>
              <a:ext uri="{FF2B5EF4-FFF2-40B4-BE49-F238E27FC236}">
                <a16:creationId xmlns:a16="http://schemas.microsoft.com/office/drawing/2014/main" id="{EBE00D95-53FC-6615-50F4-2FBD9135A5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62386" y="22964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4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2051A2D-65CB-4167-B794-C429AF866635}"/>
              </a:ext>
            </a:extLst>
          </p:cNvPr>
          <p:cNvSpPr txBox="1"/>
          <p:nvPr/>
        </p:nvSpPr>
        <p:spPr>
          <a:xfrm>
            <a:off x="1424473" y="268739"/>
            <a:ext cx="795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altLang="en-US" sz="3000" b="1">
                <a:latin typeface="Poppins"/>
                <a:cs typeface="Verdana"/>
              </a:rPr>
              <a:t>Pamatinformācija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2B416C2-3276-CEFD-D767-14C683620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74" y="838832"/>
            <a:ext cx="3744686" cy="352425"/>
          </a:xfrm>
          <a:prstGeom prst="rect">
            <a:avLst/>
          </a:prstGeom>
        </p:spPr>
      </p:pic>
      <p:graphicFrame>
        <p:nvGraphicFramePr>
          <p:cNvPr id="31" name="Table 28">
            <a:extLst>
              <a:ext uri="{FF2B5EF4-FFF2-40B4-BE49-F238E27FC236}">
                <a16:creationId xmlns:a16="http://schemas.microsoft.com/office/drawing/2014/main" id="{33391804-C64D-CAC6-8703-2F4E0BF86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716930"/>
              </p:ext>
            </p:extLst>
          </p:nvPr>
        </p:nvGraphicFramePr>
        <p:xfrm>
          <a:off x="924025" y="1539246"/>
          <a:ext cx="10231654" cy="4721798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3306529">
                  <a:extLst>
                    <a:ext uri="{9D8B030D-6E8A-4147-A177-3AD203B41FA5}">
                      <a16:colId xmlns:a16="http://schemas.microsoft.com/office/drawing/2014/main" val="918413113"/>
                    </a:ext>
                  </a:extLst>
                </a:gridCol>
                <a:gridCol w="6925125">
                  <a:extLst>
                    <a:ext uri="{9D8B030D-6E8A-4147-A177-3AD203B41FA5}">
                      <a16:colId xmlns:a16="http://schemas.microsoft.com/office/drawing/2014/main" val="3742231037"/>
                    </a:ext>
                  </a:extLst>
                </a:gridCol>
              </a:tblGrid>
              <a:tr h="932630">
                <a:tc>
                  <a:txBody>
                    <a:bodyPr/>
                    <a:lstStyle/>
                    <a:p>
                      <a:pPr algn="r"/>
                      <a:r>
                        <a:rPr lang="lv-LV" b="1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Atlases kārtai pieejamais KF finansējums:</a:t>
                      </a:r>
                    </a:p>
                  </a:txBody>
                  <a:tcPr marL="0" marR="25200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2 000 000 </a:t>
                      </a:r>
                      <a:r>
                        <a:rPr lang="lv-LV" i="1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euro</a:t>
                      </a:r>
                    </a:p>
                  </a:txBody>
                  <a:tcPr marL="21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127389"/>
                  </a:ext>
                </a:extLst>
              </a:tr>
              <a:tr h="932630">
                <a:tc>
                  <a:txBody>
                    <a:bodyPr/>
                    <a:lstStyle/>
                    <a:p>
                      <a:pPr algn="r"/>
                      <a:r>
                        <a:rPr lang="lv-LV" b="1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Finansējuma saņēmējs:</a:t>
                      </a:r>
                    </a:p>
                  </a:txBody>
                  <a:tcPr marL="0" marR="25200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atkritumu apsaimniekošanas nozares komersants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(NACE E sadaļa, 38. vai 39. nodaļa)</a:t>
                      </a:r>
                    </a:p>
                  </a:txBody>
                  <a:tcPr marL="21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1144209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r"/>
                      <a:r>
                        <a:rPr lang="lv-LV" b="1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Atlases veids:</a:t>
                      </a:r>
                    </a:p>
                  </a:txBody>
                  <a:tcPr marL="0" marR="25200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v-LV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atklāts konkurss</a:t>
                      </a:r>
                    </a:p>
                  </a:txBody>
                  <a:tcPr marL="21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240386"/>
                  </a:ext>
                </a:extLst>
              </a:tr>
              <a:tr h="1140215">
                <a:tc>
                  <a:txBody>
                    <a:bodyPr/>
                    <a:lstStyle/>
                    <a:p>
                      <a:pPr algn="r"/>
                      <a:r>
                        <a:rPr lang="lv-LV" b="1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Regulējums:</a:t>
                      </a:r>
                    </a:p>
                  </a:txBody>
                  <a:tcPr marL="0" marR="25200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v-LV" sz="1800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Komisijas Regula (ES) Nr. 1407/2013 (2013. gada 18. decembris) par Līguma par Eiropas Savienības darbību 107. un 108. panta piemērošanu </a:t>
                      </a:r>
                      <a:r>
                        <a:rPr lang="lv-LV" sz="1800" i="1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de minimis </a:t>
                      </a:r>
                      <a:r>
                        <a:rPr lang="lv-LV" sz="1800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atbalstam</a:t>
                      </a:r>
                      <a:endParaRPr lang="lv-LV" sz="1800" i="1">
                        <a:latin typeface="Poppins" panose="00000500000000000000" pitchFamily="2" charset="-70"/>
                        <a:ea typeface="Lato Light" panose="020F0502020204030203" pitchFamily="34" charset="0"/>
                        <a:cs typeface="Poppins" panose="00000500000000000000" pitchFamily="2" charset="-70"/>
                      </a:endParaRPr>
                    </a:p>
                  </a:txBody>
                  <a:tcPr marL="21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574074"/>
                  </a:ext>
                </a:extLst>
              </a:tr>
              <a:tr h="1140215">
                <a:tc>
                  <a:txBody>
                    <a:bodyPr/>
                    <a:lstStyle/>
                    <a:p>
                      <a:pPr algn="r"/>
                      <a:r>
                        <a:rPr lang="lv-LV" b="1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KF atbalsta likme:</a:t>
                      </a:r>
                    </a:p>
                  </a:txBody>
                  <a:tcPr marL="0" marR="25200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85% no </a:t>
                      </a:r>
                      <a:r>
                        <a:rPr lang="lv-LV" noProof="0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Metodika</a:t>
                      </a:r>
                      <a:r>
                        <a:rPr lang="en-GB" noProof="0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s</a:t>
                      </a:r>
                      <a:r>
                        <a:rPr lang="lv-LV" noProof="0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 dažāda veida atkritumu dalītās savākšanas specializēto konteineru vienas vienības noteikšanai dalītās vākšanas pakalpojuma nodrošināšanai (</a:t>
                      </a:r>
                      <a:r>
                        <a:rPr lang="lv-LV" i="1" noProof="0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saskaņošanas procesā ar FM</a:t>
                      </a:r>
                      <a:r>
                        <a:rPr lang="lv-LV" noProof="0">
                          <a:latin typeface="Poppins" panose="00000500000000000000" pitchFamily="2" charset="-70"/>
                          <a:ea typeface="Lato Light" panose="020F0502020204030203" pitchFamily="34" charset="0"/>
                          <a:cs typeface="Poppins" panose="00000500000000000000" pitchFamily="2" charset="-70"/>
                        </a:rPr>
                        <a:t>) </a:t>
                      </a:r>
                    </a:p>
                  </a:txBody>
                  <a:tcPr marL="21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8557"/>
                  </a:ext>
                </a:extLst>
              </a:tr>
            </a:tbl>
          </a:graphicData>
        </a:graphic>
      </p:graphicFrame>
      <p:pic>
        <p:nvPicPr>
          <p:cNvPr id="34" name="Graphic 33" descr="Checklist outline">
            <a:extLst>
              <a:ext uri="{FF2B5EF4-FFF2-40B4-BE49-F238E27FC236}">
                <a16:creationId xmlns:a16="http://schemas.microsoft.com/office/drawing/2014/main" id="{D08F4459-658E-A919-F9C6-E1FFC1F3FF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9723" y="4214163"/>
            <a:ext cx="790074" cy="790074"/>
          </a:xfrm>
          <a:prstGeom prst="rect">
            <a:avLst/>
          </a:prstGeom>
        </p:spPr>
      </p:pic>
      <p:pic>
        <p:nvPicPr>
          <p:cNvPr id="43" name="Graphic 42" descr="Eject outline">
            <a:extLst>
              <a:ext uri="{FF2B5EF4-FFF2-40B4-BE49-F238E27FC236}">
                <a16:creationId xmlns:a16="http://schemas.microsoft.com/office/drawing/2014/main" id="{BE37FC4B-66B5-0157-CBF9-E1734882CB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8277" y="5364354"/>
            <a:ext cx="665748" cy="665748"/>
          </a:xfrm>
          <a:prstGeom prst="rect">
            <a:avLst/>
          </a:prstGeom>
        </p:spPr>
      </p:pic>
      <p:pic>
        <p:nvPicPr>
          <p:cNvPr id="48" name="Graphic 47" descr="Euro outline">
            <a:extLst>
              <a:ext uri="{FF2B5EF4-FFF2-40B4-BE49-F238E27FC236}">
                <a16:creationId xmlns:a16="http://schemas.microsoft.com/office/drawing/2014/main" id="{0A1FC1E4-2726-166A-A143-5743B3ED74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8277" y="1701377"/>
            <a:ext cx="557839" cy="557839"/>
          </a:xfrm>
          <a:prstGeom prst="rect">
            <a:avLst/>
          </a:prstGeom>
        </p:spPr>
      </p:pic>
      <p:pic>
        <p:nvPicPr>
          <p:cNvPr id="50" name="Graphic 49" descr="Users outline">
            <a:extLst>
              <a:ext uri="{FF2B5EF4-FFF2-40B4-BE49-F238E27FC236}">
                <a16:creationId xmlns:a16="http://schemas.microsoft.com/office/drawing/2014/main" id="{6101D95B-44D0-B69C-9A09-97286944B8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8974" y="2538663"/>
            <a:ext cx="705051" cy="705051"/>
          </a:xfrm>
          <a:prstGeom prst="rect">
            <a:avLst/>
          </a:prstGeom>
        </p:spPr>
      </p:pic>
      <p:pic>
        <p:nvPicPr>
          <p:cNvPr id="54" name="Graphic 53" descr="Flowchart outline">
            <a:extLst>
              <a:ext uri="{FF2B5EF4-FFF2-40B4-BE49-F238E27FC236}">
                <a16:creationId xmlns:a16="http://schemas.microsoft.com/office/drawing/2014/main" id="{054ED805-2708-8922-4188-96DD4EFBF23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6029" y="3374154"/>
            <a:ext cx="550244" cy="5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9628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9C6958-3C3F-8743-9D1B-CB977C572447}"/>
              </a:ext>
            </a:extLst>
          </p:cNvPr>
          <p:cNvSpPr txBox="1"/>
          <p:nvPr/>
        </p:nvSpPr>
        <p:spPr>
          <a:xfrm>
            <a:off x="1143355" y="164384"/>
            <a:ext cx="37994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3000" b="1">
                <a:latin typeface="Poppins" pitchFamily="2" charset="77"/>
                <a:cs typeface="Poppins" pitchFamily="2" charset="77"/>
              </a:rPr>
              <a:t>Darbību atbilstība</a:t>
            </a:r>
            <a:endParaRPr lang="en-US" sz="3000" b="1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C2E8767-CD9B-CA4F-8F99-D56DB2573900}"/>
              </a:ext>
            </a:extLst>
          </p:cNvPr>
          <p:cNvSpPr/>
          <p:nvPr/>
        </p:nvSpPr>
        <p:spPr>
          <a:xfrm>
            <a:off x="474896" y="2184778"/>
            <a:ext cx="5061001" cy="38733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D1C010-A5B4-3A45-BB9C-080D594B17C1}"/>
              </a:ext>
            </a:extLst>
          </p:cNvPr>
          <p:cNvSpPr/>
          <p:nvPr/>
        </p:nvSpPr>
        <p:spPr>
          <a:xfrm>
            <a:off x="5923421" y="2184778"/>
            <a:ext cx="5294668" cy="38733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7E25CA4-7D9E-B31D-8E4D-8B9437C927AF}"/>
              </a:ext>
            </a:extLst>
          </p:cNvPr>
          <p:cNvGrpSpPr/>
          <p:nvPr/>
        </p:nvGrpSpPr>
        <p:grpSpPr>
          <a:xfrm>
            <a:off x="2335965" y="1619091"/>
            <a:ext cx="1130249" cy="1067926"/>
            <a:chOff x="2816470" y="1610316"/>
            <a:chExt cx="1414218" cy="141421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5A2A9DA-959B-284B-B934-86369BDE12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6470" y="1610316"/>
              <a:ext cx="1414218" cy="1414218"/>
            </a:xfrm>
            <a:prstGeom prst="ellipse">
              <a:avLst/>
            </a:prstGeom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Lato Light" panose="020F0502020204030203" pitchFamily="34" charset="0"/>
              </a:endParaRPr>
            </a:p>
          </p:txBody>
        </p:sp>
        <p:sp>
          <p:nvSpPr>
            <p:cNvPr id="9" name="Freeform 1">
              <a:extLst>
                <a:ext uri="{FF2B5EF4-FFF2-40B4-BE49-F238E27FC236}">
                  <a16:creationId xmlns:a16="http://schemas.microsoft.com/office/drawing/2014/main" id="{D15FA5E5-103C-D849-9389-0789470EC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8314" y="2023451"/>
              <a:ext cx="750530" cy="587946"/>
            </a:xfrm>
            <a:custGeom>
              <a:avLst/>
              <a:gdLst>
                <a:gd name="T0" fmla="*/ 1845 w 5250"/>
                <a:gd name="T1" fmla="*/ 4112 h 4113"/>
                <a:gd name="T2" fmla="*/ 205 w 5250"/>
                <a:gd name="T3" fmla="*/ 2473 h 4113"/>
                <a:gd name="T4" fmla="*/ 205 w 5250"/>
                <a:gd name="T5" fmla="*/ 2473 h 4113"/>
                <a:gd name="T6" fmla="*/ 205 w 5250"/>
                <a:gd name="T7" fmla="*/ 1730 h 4113"/>
                <a:gd name="T8" fmla="*/ 205 w 5250"/>
                <a:gd name="T9" fmla="*/ 1730 h 4113"/>
                <a:gd name="T10" fmla="*/ 948 w 5250"/>
                <a:gd name="T11" fmla="*/ 1730 h 4113"/>
                <a:gd name="T12" fmla="*/ 1849 w 5250"/>
                <a:gd name="T13" fmla="*/ 2630 h 4113"/>
                <a:gd name="T14" fmla="*/ 4302 w 5250"/>
                <a:gd name="T15" fmla="*/ 205 h 4113"/>
                <a:gd name="T16" fmla="*/ 4302 w 5250"/>
                <a:gd name="T17" fmla="*/ 205 h 4113"/>
                <a:gd name="T18" fmla="*/ 5045 w 5250"/>
                <a:gd name="T19" fmla="*/ 209 h 4113"/>
                <a:gd name="T20" fmla="*/ 5045 w 5250"/>
                <a:gd name="T21" fmla="*/ 209 h 4113"/>
                <a:gd name="T22" fmla="*/ 5041 w 5250"/>
                <a:gd name="T23" fmla="*/ 952 h 4113"/>
                <a:gd name="T24" fmla="*/ 1845 w 5250"/>
                <a:gd name="T25" fmla="*/ 4112 h 4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50" h="4113">
                  <a:moveTo>
                    <a:pt x="1845" y="4112"/>
                  </a:moveTo>
                  <a:lnTo>
                    <a:pt x="205" y="2473"/>
                  </a:lnTo>
                  <a:lnTo>
                    <a:pt x="205" y="2473"/>
                  </a:lnTo>
                  <a:cubicBezTo>
                    <a:pt x="0" y="2267"/>
                    <a:pt x="0" y="1935"/>
                    <a:pt x="205" y="1730"/>
                  </a:cubicBezTo>
                  <a:lnTo>
                    <a:pt x="205" y="1730"/>
                  </a:lnTo>
                  <a:cubicBezTo>
                    <a:pt x="410" y="1524"/>
                    <a:pt x="743" y="1524"/>
                    <a:pt x="948" y="1730"/>
                  </a:cubicBezTo>
                  <a:lnTo>
                    <a:pt x="1849" y="2630"/>
                  </a:lnTo>
                  <a:lnTo>
                    <a:pt x="4302" y="205"/>
                  </a:lnTo>
                  <a:lnTo>
                    <a:pt x="4302" y="205"/>
                  </a:lnTo>
                  <a:cubicBezTo>
                    <a:pt x="4508" y="0"/>
                    <a:pt x="4841" y="2"/>
                    <a:pt x="5045" y="209"/>
                  </a:cubicBezTo>
                  <a:lnTo>
                    <a:pt x="5045" y="209"/>
                  </a:lnTo>
                  <a:cubicBezTo>
                    <a:pt x="5249" y="415"/>
                    <a:pt x="5247" y="748"/>
                    <a:pt x="5041" y="952"/>
                  </a:cubicBezTo>
                  <a:lnTo>
                    <a:pt x="1845" y="4112"/>
                  </a:lnTo>
                </a:path>
              </a:pathLst>
            </a:custGeom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900">
                <a:latin typeface="Lato Light" panose="020F0502020204030203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136F57-CEBE-CA42-A42A-E7C3C83CC0E9}"/>
              </a:ext>
            </a:extLst>
          </p:cNvPr>
          <p:cNvGrpSpPr/>
          <p:nvPr/>
        </p:nvGrpSpPr>
        <p:grpSpPr>
          <a:xfrm>
            <a:off x="660222" y="4758625"/>
            <a:ext cx="581134" cy="581134"/>
            <a:chOff x="5629764" y="6713334"/>
            <a:chExt cx="2828436" cy="2828436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28A67BD-B443-754B-B998-5E4B037C38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29764" y="6713334"/>
              <a:ext cx="2828436" cy="28284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Lato Light" panose="020F0502020204030203" pitchFamily="34" charset="0"/>
              </a:endParaRPr>
            </a:p>
          </p:txBody>
        </p:sp>
        <p:sp>
          <p:nvSpPr>
            <p:cNvPr id="11" name="Freeform 1">
              <a:extLst>
                <a:ext uri="{FF2B5EF4-FFF2-40B4-BE49-F238E27FC236}">
                  <a16:creationId xmlns:a16="http://schemas.microsoft.com/office/drawing/2014/main" id="{C4C5503E-37BD-1C4F-8BC7-87F215BB9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3452" y="7539605"/>
              <a:ext cx="1501060" cy="1175892"/>
            </a:xfrm>
            <a:custGeom>
              <a:avLst/>
              <a:gdLst>
                <a:gd name="T0" fmla="*/ 1845 w 5250"/>
                <a:gd name="T1" fmla="*/ 4112 h 4113"/>
                <a:gd name="T2" fmla="*/ 205 w 5250"/>
                <a:gd name="T3" fmla="*/ 2473 h 4113"/>
                <a:gd name="T4" fmla="*/ 205 w 5250"/>
                <a:gd name="T5" fmla="*/ 2473 h 4113"/>
                <a:gd name="T6" fmla="*/ 205 w 5250"/>
                <a:gd name="T7" fmla="*/ 1730 h 4113"/>
                <a:gd name="T8" fmla="*/ 205 w 5250"/>
                <a:gd name="T9" fmla="*/ 1730 h 4113"/>
                <a:gd name="T10" fmla="*/ 948 w 5250"/>
                <a:gd name="T11" fmla="*/ 1730 h 4113"/>
                <a:gd name="T12" fmla="*/ 1849 w 5250"/>
                <a:gd name="T13" fmla="*/ 2630 h 4113"/>
                <a:gd name="T14" fmla="*/ 4302 w 5250"/>
                <a:gd name="T15" fmla="*/ 205 h 4113"/>
                <a:gd name="T16" fmla="*/ 4302 w 5250"/>
                <a:gd name="T17" fmla="*/ 205 h 4113"/>
                <a:gd name="T18" fmla="*/ 5045 w 5250"/>
                <a:gd name="T19" fmla="*/ 209 h 4113"/>
                <a:gd name="T20" fmla="*/ 5045 w 5250"/>
                <a:gd name="T21" fmla="*/ 209 h 4113"/>
                <a:gd name="T22" fmla="*/ 5041 w 5250"/>
                <a:gd name="T23" fmla="*/ 952 h 4113"/>
                <a:gd name="T24" fmla="*/ 1845 w 5250"/>
                <a:gd name="T25" fmla="*/ 4112 h 4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50" h="4113">
                  <a:moveTo>
                    <a:pt x="1845" y="4112"/>
                  </a:moveTo>
                  <a:lnTo>
                    <a:pt x="205" y="2473"/>
                  </a:lnTo>
                  <a:lnTo>
                    <a:pt x="205" y="2473"/>
                  </a:lnTo>
                  <a:cubicBezTo>
                    <a:pt x="0" y="2267"/>
                    <a:pt x="0" y="1935"/>
                    <a:pt x="205" y="1730"/>
                  </a:cubicBezTo>
                  <a:lnTo>
                    <a:pt x="205" y="1730"/>
                  </a:lnTo>
                  <a:cubicBezTo>
                    <a:pt x="410" y="1524"/>
                    <a:pt x="743" y="1524"/>
                    <a:pt x="948" y="1730"/>
                  </a:cubicBezTo>
                  <a:lnTo>
                    <a:pt x="1849" y="2630"/>
                  </a:lnTo>
                  <a:lnTo>
                    <a:pt x="4302" y="205"/>
                  </a:lnTo>
                  <a:lnTo>
                    <a:pt x="4302" y="205"/>
                  </a:lnTo>
                  <a:cubicBezTo>
                    <a:pt x="4508" y="0"/>
                    <a:pt x="4841" y="2"/>
                    <a:pt x="5045" y="209"/>
                  </a:cubicBezTo>
                  <a:lnTo>
                    <a:pt x="5045" y="209"/>
                  </a:lnTo>
                  <a:cubicBezTo>
                    <a:pt x="5249" y="415"/>
                    <a:pt x="5247" y="748"/>
                    <a:pt x="5041" y="952"/>
                  </a:cubicBezTo>
                  <a:lnTo>
                    <a:pt x="1845" y="411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Lato Light" panose="020F0502020204030203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165995A-A821-3244-A4E1-670A353DD96A}"/>
              </a:ext>
            </a:extLst>
          </p:cNvPr>
          <p:cNvGrpSpPr/>
          <p:nvPr/>
        </p:nvGrpSpPr>
        <p:grpSpPr>
          <a:xfrm>
            <a:off x="703775" y="3515559"/>
            <a:ext cx="581134" cy="581134"/>
            <a:chOff x="5629764" y="6713334"/>
            <a:chExt cx="2828436" cy="28284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A474388-BDCF-4C4C-9674-51074D87BA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29764" y="6713334"/>
              <a:ext cx="2828436" cy="28284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Lato Light" panose="020F0502020204030203" pitchFamily="34" charset="0"/>
              </a:endParaRPr>
            </a:p>
          </p:txBody>
        </p:sp>
        <p:sp>
          <p:nvSpPr>
            <p:cNvPr id="18" name="Freeform 1">
              <a:extLst>
                <a:ext uri="{FF2B5EF4-FFF2-40B4-BE49-F238E27FC236}">
                  <a16:creationId xmlns:a16="http://schemas.microsoft.com/office/drawing/2014/main" id="{72961AE1-9628-5D47-AD07-D6E622051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3452" y="7539605"/>
              <a:ext cx="1501060" cy="1175892"/>
            </a:xfrm>
            <a:custGeom>
              <a:avLst/>
              <a:gdLst>
                <a:gd name="T0" fmla="*/ 1845 w 5250"/>
                <a:gd name="T1" fmla="*/ 4112 h 4113"/>
                <a:gd name="T2" fmla="*/ 205 w 5250"/>
                <a:gd name="T3" fmla="*/ 2473 h 4113"/>
                <a:gd name="T4" fmla="*/ 205 w 5250"/>
                <a:gd name="T5" fmla="*/ 2473 h 4113"/>
                <a:gd name="T6" fmla="*/ 205 w 5250"/>
                <a:gd name="T7" fmla="*/ 1730 h 4113"/>
                <a:gd name="T8" fmla="*/ 205 w 5250"/>
                <a:gd name="T9" fmla="*/ 1730 h 4113"/>
                <a:gd name="T10" fmla="*/ 948 w 5250"/>
                <a:gd name="T11" fmla="*/ 1730 h 4113"/>
                <a:gd name="T12" fmla="*/ 1849 w 5250"/>
                <a:gd name="T13" fmla="*/ 2630 h 4113"/>
                <a:gd name="T14" fmla="*/ 4302 w 5250"/>
                <a:gd name="T15" fmla="*/ 205 h 4113"/>
                <a:gd name="T16" fmla="*/ 4302 w 5250"/>
                <a:gd name="T17" fmla="*/ 205 h 4113"/>
                <a:gd name="T18" fmla="*/ 5045 w 5250"/>
                <a:gd name="T19" fmla="*/ 209 h 4113"/>
                <a:gd name="T20" fmla="*/ 5045 w 5250"/>
                <a:gd name="T21" fmla="*/ 209 h 4113"/>
                <a:gd name="T22" fmla="*/ 5041 w 5250"/>
                <a:gd name="T23" fmla="*/ 952 h 4113"/>
                <a:gd name="T24" fmla="*/ 1845 w 5250"/>
                <a:gd name="T25" fmla="*/ 4112 h 4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50" h="4113">
                  <a:moveTo>
                    <a:pt x="1845" y="4112"/>
                  </a:moveTo>
                  <a:lnTo>
                    <a:pt x="205" y="2473"/>
                  </a:lnTo>
                  <a:lnTo>
                    <a:pt x="205" y="2473"/>
                  </a:lnTo>
                  <a:cubicBezTo>
                    <a:pt x="0" y="2267"/>
                    <a:pt x="0" y="1935"/>
                    <a:pt x="205" y="1730"/>
                  </a:cubicBezTo>
                  <a:lnTo>
                    <a:pt x="205" y="1730"/>
                  </a:lnTo>
                  <a:cubicBezTo>
                    <a:pt x="410" y="1524"/>
                    <a:pt x="743" y="1524"/>
                    <a:pt x="948" y="1730"/>
                  </a:cubicBezTo>
                  <a:lnTo>
                    <a:pt x="1849" y="2630"/>
                  </a:lnTo>
                  <a:lnTo>
                    <a:pt x="4302" y="205"/>
                  </a:lnTo>
                  <a:lnTo>
                    <a:pt x="4302" y="205"/>
                  </a:lnTo>
                  <a:cubicBezTo>
                    <a:pt x="4508" y="0"/>
                    <a:pt x="4841" y="2"/>
                    <a:pt x="5045" y="209"/>
                  </a:cubicBezTo>
                  <a:lnTo>
                    <a:pt x="5045" y="209"/>
                  </a:lnTo>
                  <a:cubicBezTo>
                    <a:pt x="5249" y="415"/>
                    <a:pt x="5247" y="748"/>
                    <a:pt x="5041" y="952"/>
                  </a:cubicBezTo>
                  <a:lnTo>
                    <a:pt x="1845" y="411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Lato Light" panose="020F0502020204030203" pitchFamily="34" charset="0"/>
              </a:endParaRPr>
            </a:p>
          </p:txBody>
        </p:sp>
      </p:grpSp>
      <p:sp>
        <p:nvSpPr>
          <p:cNvPr id="29" name="Subtitle 2">
            <a:extLst>
              <a:ext uri="{FF2B5EF4-FFF2-40B4-BE49-F238E27FC236}">
                <a16:creationId xmlns:a16="http://schemas.microsoft.com/office/drawing/2014/main" id="{AA9804C6-A1D8-8747-AB95-1FD35EA6EF47}"/>
              </a:ext>
            </a:extLst>
          </p:cNvPr>
          <p:cNvSpPr txBox="1">
            <a:spLocks/>
          </p:cNvSpPr>
          <p:nvPr/>
        </p:nvSpPr>
        <p:spPr>
          <a:xfrm>
            <a:off x="1284909" y="3014069"/>
            <a:ext cx="3929838" cy="149348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50"/>
              </a:lnSpc>
            </a:pPr>
            <a:endParaRPr lang="en-GB" sz="180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endParaRPr>
          </a:p>
          <a:p>
            <a:pPr algn="just">
              <a:lnSpc>
                <a:spcPts val="1750"/>
              </a:lnSpc>
            </a:pPr>
            <a:r>
              <a:rPr lang="en-GB" sz="1800">
                <a:solidFill>
                  <a:schemeClr val="tx1"/>
                </a:solidFill>
                <a:latin typeface="Poppins"/>
                <a:cs typeface="Poppins"/>
              </a:rPr>
              <a:t>D</a:t>
            </a:r>
            <a:r>
              <a:rPr lang="lv-LV" sz="1800">
                <a:solidFill>
                  <a:schemeClr val="tx1"/>
                </a:solidFill>
                <a:latin typeface="Poppins"/>
                <a:cs typeface="Poppins"/>
              </a:rPr>
              <a:t>ažādu veidu atkritumu dalītās vākšanas jaunu konteineru iegāde atbilstoši vienas vienības izmaksu likmju aprēķina un piemērošanas metodikai </a:t>
            </a:r>
            <a:endParaRPr lang="lv-LV" sz="1800">
              <a:solidFill>
                <a:schemeClr val="tx1"/>
              </a:solidFill>
              <a:latin typeface="Poppins" panose="00000500000000000000" pitchFamily="2" charset="-70"/>
              <a:cs typeface="Poppins" panose="00000500000000000000" pitchFamily="2" charset="-7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735168F-8BC1-EE45-A03C-3A209BE79EDD}"/>
              </a:ext>
            </a:extLst>
          </p:cNvPr>
          <p:cNvSpPr txBox="1">
            <a:spLocks/>
          </p:cNvSpPr>
          <p:nvPr/>
        </p:nvSpPr>
        <p:spPr>
          <a:xfrm>
            <a:off x="1377718" y="4748912"/>
            <a:ext cx="3929838" cy="511037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50"/>
              </a:lnSpc>
            </a:pPr>
            <a:r>
              <a:rPr lang="lv-LV" sz="1800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Projekta informācijas un publicitātes pasākum</a:t>
            </a:r>
            <a:r>
              <a:rPr lang="en-GB" sz="1800" err="1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i</a:t>
            </a:r>
            <a:r>
              <a:rPr lang="lv-LV" sz="1800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 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ED6FE6A1-E66F-6D45-91DB-255EB45ABCED}"/>
              </a:ext>
            </a:extLst>
          </p:cNvPr>
          <p:cNvSpPr txBox="1">
            <a:spLocks/>
          </p:cNvSpPr>
          <p:nvPr/>
        </p:nvSpPr>
        <p:spPr>
          <a:xfrm>
            <a:off x="1390936" y="5117987"/>
            <a:ext cx="3682508" cy="28392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50"/>
              </a:lnSpc>
            </a:pPr>
            <a:endParaRPr lang="lv-LV" sz="1800">
              <a:solidFill>
                <a:srgbClr val="002060"/>
              </a:solidFill>
              <a:latin typeface="Poppins" panose="00000500000000000000" pitchFamily="2" charset="-70"/>
              <a:cs typeface="Poppins" panose="00000500000000000000" pitchFamily="2" charset="-7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99CA0260-0365-8E0F-3A45-356E35E4E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325" y="580003"/>
            <a:ext cx="5826433" cy="477878"/>
          </a:xfrm>
          <a:prstGeom prst="rect">
            <a:avLst/>
          </a:prstGeom>
        </p:spPr>
      </p:pic>
      <p:sp>
        <p:nvSpPr>
          <p:cNvPr id="43" name="Subtitle 2">
            <a:extLst>
              <a:ext uri="{FF2B5EF4-FFF2-40B4-BE49-F238E27FC236}">
                <a16:creationId xmlns:a16="http://schemas.microsoft.com/office/drawing/2014/main" id="{4DC1CF98-1698-158F-ADC7-15A0EC463D24}"/>
              </a:ext>
            </a:extLst>
          </p:cNvPr>
          <p:cNvSpPr txBox="1">
            <a:spLocks/>
          </p:cNvSpPr>
          <p:nvPr/>
        </p:nvSpPr>
        <p:spPr>
          <a:xfrm>
            <a:off x="5721225" y="5134999"/>
            <a:ext cx="5699061" cy="26667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50"/>
              </a:lnSpc>
            </a:pPr>
            <a:endParaRPr lang="lv-LV" sz="1400">
              <a:solidFill>
                <a:schemeClr val="tx1"/>
              </a:solidFill>
              <a:latin typeface="Poppins" panose="00000500000000000000" pitchFamily="2" charset="-70"/>
              <a:ea typeface="Lato Light" panose="020F0502020204030203" pitchFamily="34" charset="0"/>
              <a:cs typeface="Poppins" panose="00000500000000000000" pitchFamily="2" charset="-70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183DC4A-36A6-6A18-9623-E6DE2FD39EDA}"/>
              </a:ext>
            </a:extLst>
          </p:cNvPr>
          <p:cNvSpPr txBox="1">
            <a:spLocks/>
          </p:cNvSpPr>
          <p:nvPr/>
        </p:nvSpPr>
        <p:spPr>
          <a:xfrm>
            <a:off x="6024760" y="2842032"/>
            <a:ext cx="5090915" cy="30575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50"/>
              </a:lnSpc>
            </a:pPr>
            <a:r>
              <a:rPr lang="lv-LV" sz="1900">
                <a:solidFill>
                  <a:schemeClr val="tx1"/>
                </a:solidFill>
                <a:latin typeface="Poppins" panose="00000500000000000000" pitchFamily="2" charset="-70"/>
                <a:ea typeface="Open Sans" panose="020B0606030504020204" pitchFamily="34" charset="0"/>
                <a:cs typeface="Poppins" panose="00000500000000000000" pitchFamily="2" charset="-70"/>
              </a:rPr>
              <a:t>Pēcuzraudzības laikā finansējuma saņēmējs par saviem līdzekļiem nodrošina </a:t>
            </a:r>
            <a:r>
              <a:rPr lang="lv-LV" sz="1900" b="1">
                <a:solidFill>
                  <a:schemeClr val="tx1"/>
                </a:solidFill>
                <a:latin typeface="Poppins" panose="00000500000000000000" pitchFamily="2" charset="-70"/>
                <a:ea typeface="Open Sans" panose="020B0606030504020204" pitchFamily="34" charset="0"/>
                <a:cs typeface="Poppins" panose="00000500000000000000" pitchFamily="2" charset="-70"/>
              </a:rPr>
              <a:t>sabiedrības izglītošanas un vides apziņas celšanas pasākumus vismaz 5%</a:t>
            </a:r>
            <a:r>
              <a:rPr lang="lv-LV" sz="1900">
                <a:solidFill>
                  <a:schemeClr val="tx1"/>
                </a:solidFill>
                <a:latin typeface="Poppins" panose="00000500000000000000" pitchFamily="2" charset="-70"/>
                <a:ea typeface="Open Sans" panose="020B0606030504020204" pitchFamily="34" charset="0"/>
                <a:cs typeface="Poppins" panose="00000500000000000000" pitchFamily="2" charset="-70"/>
              </a:rPr>
              <a:t> apmērā proporcionāli realizētā projekta kopējām attiecināmajām izmaksām, ietverot informācijas sniegšanu atkritumu radītājiem drukātā, vizuālā veidā dažādos informācijas nesējos par aprites ekonomikas ieviešanas un atkritumu apsaimniekošanas pasākumu nepieciešamību 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82B1DA0D-4F3B-BE11-0CE9-AA5921696BEB}"/>
              </a:ext>
            </a:extLst>
          </p:cNvPr>
          <p:cNvSpPr txBox="1">
            <a:spLocks/>
          </p:cNvSpPr>
          <p:nvPr/>
        </p:nvSpPr>
        <p:spPr>
          <a:xfrm>
            <a:off x="5721225" y="5667412"/>
            <a:ext cx="5699061" cy="26667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50"/>
              </a:lnSpc>
            </a:pPr>
            <a:endParaRPr lang="lv-LV" sz="1400">
              <a:solidFill>
                <a:schemeClr val="tx1"/>
              </a:solidFill>
              <a:latin typeface="Poppins" panose="00000500000000000000" pitchFamily="2" charset="-70"/>
              <a:ea typeface="Lato Light" panose="020F0502020204030203" pitchFamily="34" charset="0"/>
              <a:cs typeface="Poppins" panose="00000500000000000000" pitchFamily="2" charset="-7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F2FE5CF-3245-4A02-9C9D-72334C6A5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3544" y="1642187"/>
            <a:ext cx="1152244" cy="10851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F10EBA9-CCA0-49B7-A18A-35FCC8682B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6536" y="1619091"/>
            <a:ext cx="1225402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7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2008611-44AA-D0BB-08DE-99658E9E3213}"/>
              </a:ext>
            </a:extLst>
          </p:cNvPr>
          <p:cNvGrpSpPr/>
          <p:nvPr/>
        </p:nvGrpSpPr>
        <p:grpSpPr>
          <a:xfrm>
            <a:off x="817519" y="1917767"/>
            <a:ext cx="10355907" cy="4469363"/>
            <a:chOff x="992866" y="1665669"/>
            <a:chExt cx="10355907" cy="4590272"/>
          </a:xfrm>
        </p:grpSpPr>
        <p:sp>
          <p:nvSpPr>
            <p:cNvPr id="21" name="Chevron 20">
              <a:extLst>
                <a:ext uri="{FF2B5EF4-FFF2-40B4-BE49-F238E27FC236}">
                  <a16:creationId xmlns:a16="http://schemas.microsoft.com/office/drawing/2014/main" id="{0CE88AC2-F276-AA4B-BB22-6779848D0A61}"/>
                </a:ext>
              </a:extLst>
            </p:cNvPr>
            <p:cNvSpPr/>
            <p:nvPr/>
          </p:nvSpPr>
          <p:spPr>
            <a:xfrm>
              <a:off x="5071173" y="2900407"/>
              <a:ext cx="6277600" cy="996115"/>
            </a:xfrm>
            <a:prstGeom prst="chevron">
              <a:avLst>
                <a:gd name="adj" fmla="val 29730"/>
              </a:avLst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00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0ED94C60-2040-6B4D-B753-E2405B7C82A3}"/>
                </a:ext>
              </a:extLst>
            </p:cNvPr>
            <p:cNvSpPr/>
            <p:nvPr/>
          </p:nvSpPr>
          <p:spPr>
            <a:xfrm flipH="1">
              <a:off x="1016311" y="1665669"/>
              <a:ext cx="5951026" cy="996115"/>
            </a:xfrm>
            <a:prstGeom prst="chevron">
              <a:avLst>
                <a:gd name="adj" fmla="val 2973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9" name="Chevron 18">
              <a:extLst>
                <a:ext uri="{FF2B5EF4-FFF2-40B4-BE49-F238E27FC236}">
                  <a16:creationId xmlns:a16="http://schemas.microsoft.com/office/drawing/2014/main" id="{FBB3E0A7-7128-6541-B03D-8EEA84613FB7}"/>
                </a:ext>
              </a:extLst>
            </p:cNvPr>
            <p:cNvSpPr/>
            <p:nvPr/>
          </p:nvSpPr>
          <p:spPr>
            <a:xfrm flipH="1">
              <a:off x="992866" y="4053369"/>
              <a:ext cx="5788238" cy="1119338"/>
            </a:xfrm>
            <a:prstGeom prst="chevron">
              <a:avLst>
                <a:gd name="adj" fmla="val 29730"/>
              </a:avLst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0" scaled="1"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00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823D414-E03C-A644-B55D-1C20C6F6E35F}"/>
                </a:ext>
              </a:extLst>
            </p:cNvPr>
            <p:cNvSpPr/>
            <p:nvPr/>
          </p:nvSpPr>
          <p:spPr>
            <a:xfrm>
              <a:off x="6263658" y="1914999"/>
              <a:ext cx="328937" cy="55399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000" b="1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1</a:t>
              </a:r>
              <a:endParaRPr lang="en-US" sz="300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945D880-497D-134F-A3F9-5E5639D1BD03}"/>
                </a:ext>
              </a:extLst>
            </p:cNvPr>
            <p:cNvSpPr/>
            <p:nvPr/>
          </p:nvSpPr>
          <p:spPr>
            <a:xfrm>
              <a:off x="6037575" y="3567610"/>
              <a:ext cx="184730" cy="56898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endParaRPr lang="en-US" sz="300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0891ED8-86EC-3D4C-9431-926829BB0804}"/>
                </a:ext>
              </a:extLst>
            </p:cNvPr>
            <p:cNvSpPr/>
            <p:nvPr/>
          </p:nvSpPr>
          <p:spPr>
            <a:xfrm>
              <a:off x="5911005" y="5701943"/>
              <a:ext cx="434735" cy="55399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000" b="1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5</a:t>
              </a:r>
              <a:endParaRPr lang="en-US" sz="300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6877A1-403A-EA4D-B29F-B19C1844544D}"/>
                </a:ext>
              </a:extLst>
            </p:cNvPr>
            <p:cNvSpPr/>
            <p:nvPr/>
          </p:nvSpPr>
          <p:spPr>
            <a:xfrm>
              <a:off x="5352235" y="3121465"/>
              <a:ext cx="404278" cy="55399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000" b="1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2</a:t>
              </a:r>
              <a:endParaRPr lang="en-US" sz="300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BADCC3C-F437-B14C-8DBB-1E89674F39C0}"/>
                </a:ext>
              </a:extLst>
            </p:cNvPr>
            <p:cNvSpPr/>
            <p:nvPr/>
          </p:nvSpPr>
          <p:spPr>
            <a:xfrm>
              <a:off x="6073542" y="4236112"/>
              <a:ext cx="380232" cy="56898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000" b="1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3</a:t>
              </a:r>
              <a:endParaRPr lang="en-US" sz="3000">
                <a:solidFill>
                  <a:schemeClr val="bg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E16F21FE-2B54-B44A-9FF2-BA685841750A}"/>
                </a:ext>
              </a:extLst>
            </p:cNvPr>
            <p:cNvSpPr txBox="1">
              <a:spLocks/>
            </p:cNvSpPr>
            <p:nvPr/>
          </p:nvSpPr>
          <p:spPr>
            <a:xfrm>
              <a:off x="1702980" y="1864296"/>
              <a:ext cx="4396509" cy="553180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kumimoji="0" lang="lv-LV" sz="10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-70"/>
                  <a:cs typeface="Poppins" panose="00000500000000000000" pitchFamily="2" charset="-70"/>
                </a:rPr>
                <a:t> </a:t>
              </a:r>
              <a:r>
                <a:rPr lang="en-GB" sz="1600" kern="0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P</a:t>
              </a:r>
              <a:r>
                <a:rPr lang="lv-LV" sz="1600" kern="0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aredzēts iegādāties un izvietot  konteinerus atkritumu dalītajai vākšanai</a:t>
              </a:r>
              <a:endParaRPr lang="lv-LV" sz="1000" kern="0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endParaRP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BAE6F511-7418-9E4A-BDCD-68C394B6C06D}"/>
                </a:ext>
              </a:extLst>
            </p:cNvPr>
            <p:cNvSpPr txBox="1">
              <a:spLocks/>
            </p:cNvSpPr>
            <p:nvPr/>
          </p:nvSpPr>
          <p:spPr>
            <a:xfrm>
              <a:off x="1833679" y="4228232"/>
              <a:ext cx="4109163" cy="806062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r>
                <a:rPr lang="lv-LV" sz="1600" kern="0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Projekta pēcuzraudzības laikā paredzēti sabiedrības izglītošanas pasākumi vismaz 5% no kopējām attiecināmām projekta izmaksām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225DBE74-BC36-FE46-9B5C-D129D3BB7A6E}"/>
                </a:ext>
              </a:extLst>
            </p:cNvPr>
            <p:cNvSpPr txBox="1">
              <a:spLocks/>
            </p:cNvSpPr>
            <p:nvPr/>
          </p:nvSpPr>
          <p:spPr>
            <a:xfrm>
              <a:off x="5756513" y="3010240"/>
              <a:ext cx="4684746" cy="806062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GB" sz="1600" kern="0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P</a:t>
              </a:r>
              <a:r>
                <a:rPr lang="lv-LV" sz="1600" kern="0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lānoto darbību atbilstība pašvaldības saistošo noteikumu par atkritumu apsaimniekošanu nosacījumiem</a:t>
              </a:r>
              <a:endParaRPr lang="lv-LV" sz="1600" b="1" kern="0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endParaRPr>
            </a:p>
          </p:txBody>
        </p:sp>
        <p:sp>
          <p:nvSpPr>
            <p:cNvPr id="38" name="Freeform 1013">
              <a:extLst>
                <a:ext uri="{FF2B5EF4-FFF2-40B4-BE49-F238E27FC236}">
                  <a16:creationId xmlns:a16="http://schemas.microsoft.com/office/drawing/2014/main" id="{9BB3FF81-0AC7-1D4B-9D20-5519143223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60256" y="5512304"/>
              <a:ext cx="491701" cy="491701"/>
            </a:xfrm>
            <a:custGeom>
              <a:avLst/>
              <a:gdLst>
                <a:gd name="T0" fmla="*/ 421076 w 290152"/>
                <a:gd name="T1" fmla="*/ 478893 h 290151"/>
                <a:gd name="T2" fmla="*/ 348931 w 290152"/>
                <a:gd name="T3" fmla="*/ 407400 h 290151"/>
                <a:gd name="T4" fmla="*/ 219428 w 290152"/>
                <a:gd name="T5" fmla="*/ 305956 h 290151"/>
                <a:gd name="T6" fmla="*/ 327322 w 290152"/>
                <a:gd name="T7" fmla="*/ 337488 h 290151"/>
                <a:gd name="T8" fmla="*/ 264163 w 290152"/>
                <a:gd name="T9" fmla="*/ 218589 h 290151"/>
                <a:gd name="T10" fmla="*/ 264163 w 290152"/>
                <a:gd name="T11" fmla="*/ 218589 h 290151"/>
                <a:gd name="T12" fmla="*/ 312847 w 290152"/>
                <a:gd name="T13" fmla="*/ 301358 h 290151"/>
                <a:gd name="T14" fmla="*/ 376009 w 290152"/>
                <a:gd name="T15" fmla="*/ 169322 h 290151"/>
                <a:gd name="T16" fmla="*/ 365480 w 290152"/>
                <a:gd name="T17" fmla="*/ 157496 h 290151"/>
                <a:gd name="T18" fmla="*/ 140480 w 290152"/>
                <a:gd name="T19" fmla="*/ 342743 h 290151"/>
                <a:gd name="T20" fmla="*/ 256269 w 290152"/>
                <a:gd name="T21" fmla="*/ 117425 h 290151"/>
                <a:gd name="T22" fmla="*/ 495087 w 290152"/>
                <a:gd name="T23" fmla="*/ 332232 h 290151"/>
                <a:gd name="T24" fmla="*/ 314823 w 290152"/>
                <a:gd name="T25" fmla="*/ 413689 h 290151"/>
                <a:gd name="T26" fmla="*/ 527324 w 290152"/>
                <a:gd name="T27" fmla="*/ 429453 h 290151"/>
                <a:gd name="T28" fmla="*/ 101659 w 290152"/>
                <a:gd name="T29" fmla="*/ 263916 h 290151"/>
                <a:gd name="T30" fmla="*/ 305721 w 290152"/>
                <a:gd name="T31" fmla="*/ 21125 h 290151"/>
                <a:gd name="T32" fmla="*/ 365810 w 290152"/>
                <a:gd name="T33" fmla="*/ 23769 h 290151"/>
                <a:gd name="T34" fmla="*/ 422594 w 290152"/>
                <a:gd name="T35" fmla="*/ 73953 h 290151"/>
                <a:gd name="T36" fmla="*/ 473439 w 290152"/>
                <a:gd name="T37" fmla="*/ 106309 h 290151"/>
                <a:gd name="T38" fmla="*/ 473439 w 290152"/>
                <a:gd name="T39" fmla="*/ 192149 h 290151"/>
                <a:gd name="T40" fmla="*/ 530884 w 290152"/>
                <a:gd name="T41" fmla="*/ 284594 h 290151"/>
                <a:gd name="T42" fmla="*/ 486646 w 290152"/>
                <a:gd name="T43" fmla="*/ 289875 h 290151"/>
                <a:gd name="T44" fmla="*/ 509755 w 290152"/>
                <a:gd name="T45" fmla="*/ 241013 h 290151"/>
                <a:gd name="T46" fmla="*/ 459575 w 290152"/>
                <a:gd name="T47" fmla="*/ 181584 h 290151"/>
                <a:gd name="T48" fmla="*/ 468817 w 290152"/>
                <a:gd name="T49" fmla="*/ 122154 h 290151"/>
                <a:gd name="T50" fmla="*/ 393544 w 290152"/>
                <a:gd name="T51" fmla="*/ 105648 h 290151"/>
                <a:gd name="T52" fmla="*/ 406750 w 290152"/>
                <a:gd name="T53" fmla="*/ 58765 h 290151"/>
                <a:gd name="T54" fmla="*/ 349302 w 290152"/>
                <a:gd name="T55" fmla="*/ 71315 h 290151"/>
                <a:gd name="T56" fmla="*/ 289876 w 290152"/>
                <a:gd name="T57" fmla="*/ 21125 h 290151"/>
                <a:gd name="T58" fmla="*/ 241008 w 290152"/>
                <a:gd name="T59" fmla="*/ 55467 h 290151"/>
                <a:gd name="T60" fmla="*/ 164415 w 290152"/>
                <a:gd name="T61" fmla="*/ 41594 h 290151"/>
                <a:gd name="T62" fmla="*/ 122154 w 290152"/>
                <a:gd name="T63" fmla="*/ 65372 h 290151"/>
                <a:gd name="T64" fmla="*/ 95741 w 290152"/>
                <a:gd name="T65" fmla="*/ 139324 h 290151"/>
                <a:gd name="T66" fmla="*/ 40274 w 290152"/>
                <a:gd name="T67" fmla="*/ 157153 h 290151"/>
                <a:gd name="T68" fmla="*/ 64054 w 290152"/>
                <a:gd name="T69" fmla="*/ 234409 h 290151"/>
                <a:gd name="T70" fmla="*/ 15849 w 290152"/>
                <a:gd name="T71" fmla="*/ 284594 h 290151"/>
                <a:gd name="T72" fmla="*/ 75272 w 290152"/>
                <a:gd name="T73" fmla="*/ 339398 h 290151"/>
                <a:gd name="T74" fmla="*/ 40274 w 290152"/>
                <a:gd name="T75" fmla="*/ 373076 h 290151"/>
                <a:gd name="T76" fmla="*/ 95741 w 290152"/>
                <a:gd name="T77" fmla="*/ 391566 h 290151"/>
                <a:gd name="T78" fmla="*/ 122154 w 290152"/>
                <a:gd name="T79" fmla="*/ 464858 h 290151"/>
                <a:gd name="T80" fmla="*/ 181584 w 290152"/>
                <a:gd name="T81" fmla="*/ 458916 h 290151"/>
                <a:gd name="T82" fmla="*/ 241008 w 290152"/>
                <a:gd name="T83" fmla="*/ 509759 h 290151"/>
                <a:gd name="T84" fmla="*/ 289876 w 290152"/>
                <a:gd name="T85" fmla="*/ 485988 h 290151"/>
                <a:gd name="T86" fmla="*/ 284593 w 290152"/>
                <a:gd name="T87" fmla="*/ 530888 h 290151"/>
                <a:gd name="T88" fmla="*/ 192148 w 290152"/>
                <a:gd name="T89" fmla="*/ 472781 h 290151"/>
                <a:gd name="T90" fmla="*/ 108292 w 290152"/>
                <a:gd name="T91" fmla="*/ 457595 h 290151"/>
                <a:gd name="T92" fmla="*/ 58111 w 290152"/>
                <a:gd name="T93" fmla="*/ 424580 h 290151"/>
                <a:gd name="T94" fmla="*/ 33676 w 290152"/>
                <a:gd name="T95" fmla="*/ 352605 h 290151"/>
                <a:gd name="T96" fmla="*/ 0 w 290152"/>
                <a:gd name="T97" fmla="*/ 284594 h 290151"/>
                <a:gd name="T98" fmla="*/ 58111 w 290152"/>
                <a:gd name="T99" fmla="*/ 192149 h 290151"/>
                <a:gd name="T100" fmla="*/ 58111 w 290152"/>
                <a:gd name="T101" fmla="*/ 106309 h 290151"/>
                <a:gd name="T102" fmla="*/ 108292 w 290152"/>
                <a:gd name="T103" fmla="*/ 73953 h 290151"/>
                <a:gd name="T104" fmla="*/ 178282 w 290152"/>
                <a:gd name="T105" fmla="*/ 33017 h 290151"/>
                <a:gd name="T106" fmla="*/ 246293 w 290152"/>
                <a:gd name="T107" fmla="*/ 0 h 2901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0152" h="290151">
                  <a:moveTo>
                    <a:pt x="281039" y="198284"/>
                  </a:moveTo>
                  <a:cubicBezTo>
                    <a:pt x="282473" y="196850"/>
                    <a:pt x="285341" y="196850"/>
                    <a:pt x="287133" y="198284"/>
                  </a:cubicBezTo>
                  <a:cubicBezTo>
                    <a:pt x="288567" y="200076"/>
                    <a:pt x="288567" y="202586"/>
                    <a:pt x="287133" y="204378"/>
                  </a:cubicBezTo>
                  <a:lnTo>
                    <a:pt x="230137" y="261733"/>
                  </a:lnTo>
                  <a:cubicBezTo>
                    <a:pt x="229061" y="262450"/>
                    <a:pt x="227986" y="263167"/>
                    <a:pt x="226911" y="263167"/>
                  </a:cubicBezTo>
                  <a:cubicBezTo>
                    <a:pt x="225835" y="263167"/>
                    <a:pt x="224401" y="262450"/>
                    <a:pt x="223684" y="261733"/>
                  </a:cubicBezTo>
                  <a:lnTo>
                    <a:pt x="190706" y="228754"/>
                  </a:lnTo>
                  <a:cubicBezTo>
                    <a:pt x="188913" y="226962"/>
                    <a:pt x="188913" y="224094"/>
                    <a:pt x="190706" y="222660"/>
                  </a:cubicBezTo>
                  <a:cubicBezTo>
                    <a:pt x="192498" y="220868"/>
                    <a:pt x="195366" y="220868"/>
                    <a:pt x="196800" y="222660"/>
                  </a:cubicBezTo>
                  <a:lnTo>
                    <a:pt x="226911" y="252413"/>
                  </a:lnTo>
                  <a:lnTo>
                    <a:pt x="281039" y="198284"/>
                  </a:lnTo>
                  <a:close/>
                  <a:moveTo>
                    <a:pt x="119926" y="167217"/>
                  </a:moveTo>
                  <a:lnTo>
                    <a:pt x="81811" y="194502"/>
                  </a:lnTo>
                  <a:cubicBezTo>
                    <a:pt x="96554" y="212813"/>
                    <a:pt x="119207" y="224302"/>
                    <a:pt x="144377" y="224302"/>
                  </a:cubicBezTo>
                  <a:cubicBezTo>
                    <a:pt x="151209" y="224302"/>
                    <a:pt x="157322" y="223584"/>
                    <a:pt x="163434" y="222148"/>
                  </a:cubicBezTo>
                  <a:cubicBezTo>
                    <a:pt x="164153" y="207787"/>
                    <a:pt x="169907" y="194862"/>
                    <a:pt x="178896" y="184450"/>
                  </a:cubicBezTo>
                  <a:lnTo>
                    <a:pt x="164873" y="170807"/>
                  </a:lnTo>
                  <a:cubicBezTo>
                    <a:pt x="159119" y="175115"/>
                    <a:pt x="152288" y="177629"/>
                    <a:pt x="144377" y="177629"/>
                  </a:cubicBezTo>
                  <a:cubicBezTo>
                    <a:pt x="134669" y="177629"/>
                    <a:pt x="126039" y="173679"/>
                    <a:pt x="119926" y="167217"/>
                  </a:cubicBezTo>
                  <a:close/>
                  <a:moveTo>
                    <a:pt x="144377" y="119467"/>
                  </a:moveTo>
                  <a:cubicBezTo>
                    <a:pt x="130713" y="119467"/>
                    <a:pt x="119567" y="130597"/>
                    <a:pt x="119567" y="144240"/>
                  </a:cubicBezTo>
                  <a:cubicBezTo>
                    <a:pt x="119567" y="157882"/>
                    <a:pt x="130713" y="169012"/>
                    <a:pt x="144377" y="169012"/>
                  </a:cubicBezTo>
                  <a:cubicBezTo>
                    <a:pt x="158041" y="169012"/>
                    <a:pt x="169187" y="157882"/>
                    <a:pt x="169187" y="144240"/>
                  </a:cubicBezTo>
                  <a:cubicBezTo>
                    <a:pt x="169187" y="130597"/>
                    <a:pt x="158041" y="119467"/>
                    <a:pt x="144377" y="119467"/>
                  </a:cubicBezTo>
                  <a:close/>
                  <a:moveTo>
                    <a:pt x="205505" y="92541"/>
                  </a:moveTo>
                  <a:lnTo>
                    <a:pt x="171704" y="124494"/>
                  </a:lnTo>
                  <a:cubicBezTo>
                    <a:pt x="175660" y="129879"/>
                    <a:pt x="178177" y="137059"/>
                    <a:pt x="178177" y="144240"/>
                  </a:cubicBezTo>
                  <a:cubicBezTo>
                    <a:pt x="178177" y="151779"/>
                    <a:pt x="175300" y="158960"/>
                    <a:pt x="170985" y="164704"/>
                  </a:cubicBezTo>
                  <a:lnTo>
                    <a:pt x="185009" y="178706"/>
                  </a:lnTo>
                  <a:cubicBezTo>
                    <a:pt x="195077" y="169730"/>
                    <a:pt x="208022" y="164345"/>
                    <a:pt x="222404" y="163268"/>
                  </a:cubicBezTo>
                  <a:cubicBezTo>
                    <a:pt x="223843" y="157164"/>
                    <a:pt x="224921" y="151061"/>
                    <a:pt x="224921" y="144240"/>
                  </a:cubicBezTo>
                  <a:cubicBezTo>
                    <a:pt x="224921" y="124494"/>
                    <a:pt x="217730" y="106543"/>
                    <a:pt x="205505" y="92541"/>
                  </a:cubicBezTo>
                  <a:close/>
                  <a:moveTo>
                    <a:pt x="148692" y="64178"/>
                  </a:moveTo>
                  <a:lnTo>
                    <a:pt x="148692" y="110851"/>
                  </a:lnTo>
                  <a:cubicBezTo>
                    <a:pt x="155164" y="111928"/>
                    <a:pt x="160917" y="114441"/>
                    <a:pt x="165592" y="118031"/>
                  </a:cubicBezTo>
                  <a:lnTo>
                    <a:pt x="199751" y="86078"/>
                  </a:lnTo>
                  <a:cubicBezTo>
                    <a:pt x="186087" y="73154"/>
                    <a:pt x="168468" y="65255"/>
                    <a:pt x="148692" y="64178"/>
                  </a:cubicBezTo>
                  <a:close/>
                  <a:moveTo>
                    <a:pt x="140062" y="64178"/>
                  </a:moveTo>
                  <a:cubicBezTo>
                    <a:pt x="97992" y="66691"/>
                    <a:pt x="64192" y="101516"/>
                    <a:pt x="64192" y="144240"/>
                  </a:cubicBezTo>
                  <a:cubicBezTo>
                    <a:pt x="64192" y="160037"/>
                    <a:pt x="68867" y="175115"/>
                    <a:pt x="76777" y="187322"/>
                  </a:cubicBezTo>
                  <a:lnTo>
                    <a:pt x="114892" y="160037"/>
                  </a:lnTo>
                  <a:cubicBezTo>
                    <a:pt x="112375" y="155369"/>
                    <a:pt x="110937" y="149984"/>
                    <a:pt x="110937" y="144240"/>
                  </a:cubicBezTo>
                  <a:cubicBezTo>
                    <a:pt x="110937" y="127366"/>
                    <a:pt x="123522" y="113005"/>
                    <a:pt x="140062" y="110851"/>
                  </a:cubicBezTo>
                  <a:lnTo>
                    <a:pt x="140062" y="64178"/>
                  </a:lnTo>
                  <a:close/>
                  <a:moveTo>
                    <a:pt x="144377" y="55562"/>
                  </a:moveTo>
                  <a:cubicBezTo>
                    <a:pt x="193639" y="55562"/>
                    <a:pt x="233551" y="95413"/>
                    <a:pt x="233551" y="144240"/>
                  </a:cubicBezTo>
                  <a:cubicBezTo>
                    <a:pt x="233551" y="151061"/>
                    <a:pt x="232472" y="157164"/>
                    <a:pt x="231394" y="163627"/>
                  </a:cubicBezTo>
                  <a:cubicBezTo>
                    <a:pt x="246136" y="164704"/>
                    <a:pt x="259800" y="170807"/>
                    <a:pt x="270587" y="181578"/>
                  </a:cubicBezTo>
                  <a:cubicBezTo>
                    <a:pt x="272025" y="183014"/>
                    <a:pt x="272025" y="185886"/>
                    <a:pt x="270587" y="187681"/>
                  </a:cubicBezTo>
                  <a:cubicBezTo>
                    <a:pt x="268789" y="189117"/>
                    <a:pt x="265553" y="189117"/>
                    <a:pt x="264115" y="187681"/>
                  </a:cubicBezTo>
                  <a:cubicBezTo>
                    <a:pt x="254047" y="177270"/>
                    <a:pt x="240383" y="171884"/>
                    <a:pt x="226000" y="171884"/>
                  </a:cubicBezTo>
                  <a:cubicBezTo>
                    <a:pt x="196156" y="171884"/>
                    <a:pt x="172064" y="196298"/>
                    <a:pt x="172064" y="226097"/>
                  </a:cubicBezTo>
                  <a:cubicBezTo>
                    <a:pt x="172064" y="255895"/>
                    <a:pt x="196156" y="279591"/>
                    <a:pt x="226000" y="279591"/>
                  </a:cubicBezTo>
                  <a:cubicBezTo>
                    <a:pt x="252968" y="279591"/>
                    <a:pt x="275981" y="259845"/>
                    <a:pt x="279576" y="233277"/>
                  </a:cubicBezTo>
                  <a:cubicBezTo>
                    <a:pt x="279936" y="231123"/>
                    <a:pt x="282093" y="229328"/>
                    <a:pt x="284610" y="229687"/>
                  </a:cubicBezTo>
                  <a:cubicBezTo>
                    <a:pt x="286768" y="230046"/>
                    <a:pt x="288566" y="232200"/>
                    <a:pt x="288206" y="234713"/>
                  </a:cubicBezTo>
                  <a:cubicBezTo>
                    <a:pt x="283891" y="265230"/>
                    <a:pt x="257283" y="288566"/>
                    <a:pt x="226000" y="288566"/>
                  </a:cubicBezTo>
                  <a:cubicBezTo>
                    <a:pt x="192920" y="288566"/>
                    <a:pt x="165951" y="263435"/>
                    <a:pt x="163434" y="231123"/>
                  </a:cubicBezTo>
                  <a:cubicBezTo>
                    <a:pt x="157322" y="232559"/>
                    <a:pt x="151209" y="233277"/>
                    <a:pt x="144377" y="233277"/>
                  </a:cubicBezTo>
                  <a:cubicBezTo>
                    <a:pt x="95475" y="233277"/>
                    <a:pt x="55563" y="193425"/>
                    <a:pt x="55563" y="144240"/>
                  </a:cubicBezTo>
                  <a:cubicBezTo>
                    <a:pt x="55563" y="95413"/>
                    <a:pt x="95475" y="55562"/>
                    <a:pt x="144377" y="55562"/>
                  </a:cubicBezTo>
                  <a:close/>
                  <a:moveTo>
                    <a:pt x="134610" y="0"/>
                  </a:moveTo>
                  <a:lnTo>
                    <a:pt x="155542" y="0"/>
                  </a:lnTo>
                  <a:cubicBezTo>
                    <a:pt x="162037" y="0"/>
                    <a:pt x="167090" y="5052"/>
                    <a:pt x="167090" y="11548"/>
                  </a:cubicBezTo>
                  <a:lnTo>
                    <a:pt x="167090" y="26705"/>
                  </a:lnTo>
                  <a:cubicBezTo>
                    <a:pt x="173225" y="27788"/>
                    <a:pt x="179360" y="29592"/>
                    <a:pt x="185495" y="31397"/>
                  </a:cubicBezTo>
                  <a:lnTo>
                    <a:pt x="193074" y="18044"/>
                  </a:lnTo>
                  <a:cubicBezTo>
                    <a:pt x="194518" y="15879"/>
                    <a:pt x="197044" y="13713"/>
                    <a:pt x="199931" y="12992"/>
                  </a:cubicBezTo>
                  <a:cubicBezTo>
                    <a:pt x="202818" y="12270"/>
                    <a:pt x="205705" y="12631"/>
                    <a:pt x="208592" y="14074"/>
                  </a:cubicBezTo>
                  <a:lnTo>
                    <a:pt x="226636" y="24540"/>
                  </a:lnTo>
                  <a:cubicBezTo>
                    <a:pt x="229524" y="26344"/>
                    <a:pt x="231328" y="28510"/>
                    <a:pt x="232050" y="31397"/>
                  </a:cubicBezTo>
                  <a:cubicBezTo>
                    <a:pt x="233132" y="34645"/>
                    <a:pt x="232772" y="37893"/>
                    <a:pt x="230967" y="40419"/>
                  </a:cubicBezTo>
                  <a:lnTo>
                    <a:pt x="223388" y="53411"/>
                  </a:lnTo>
                  <a:cubicBezTo>
                    <a:pt x="228080" y="57741"/>
                    <a:pt x="232772" y="62072"/>
                    <a:pt x="236741" y="66763"/>
                  </a:cubicBezTo>
                  <a:lnTo>
                    <a:pt x="250094" y="59185"/>
                  </a:lnTo>
                  <a:cubicBezTo>
                    <a:pt x="252620" y="57741"/>
                    <a:pt x="255507" y="57019"/>
                    <a:pt x="258755" y="58102"/>
                  </a:cubicBezTo>
                  <a:cubicBezTo>
                    <a:pt x="261642" y="58824"/>
                    <a:pt x="263808" y="60628"/>
                    <a:pt x="265612" y="63515"/>
                  </a:cubicBezTo>
                  <a:lnTo>
                    <a:pt x="276078" y="81560"/>
                  </a:lnTo>
                  <a:cubicBezTo>
                    <a:pt x="279326" y="86973"/>
                    <a:pt x="277160" y="94191"/>
                    <a:pt x="271747" y="97439"/>
                  </a:cubicBezTo>
                  <a:lnTo>
                    <a:pt x="258755" y="105017"/>
                  </a:lnTo>
                  <a:cubicBezTo>
                    <a:pt x="260921" y="110791"/>
                    <a:pt x="262364" y="116926"/>
                    <a:pt x="263447" y="123061"/>
                  </a:cubicBezTo>
                  <a:lnTo>
                    <a:pt x="278604" y="123061"/>
                  </a:lnTo>
                  <a:cubicBezTo>
                    <a:pt x="285100" y="123061"/>
                    <a:pt x="290152" y="128114"/>
                    <a:pt x="290152" y="134610"/>
                  </a:cubicBezTo>
                  <a:lnTo>
                    <a:pt x="290152" y="155541"/>
                  </a:lnTo>
                  <a:cubicBezTo>
                    <a:pt x="290152" y="162037"/>
                    <a:pt x="285100" y="167089"/>
                    <a:pt x="278604" y="167089"/>
                  </a:cubicBezTo>
                  <a:lnTo>
                    <a:pt x="265973" y="167089"/>
                  </a:lnTo>
                  <a:cubicBezTo>
                    <a:pt x="263086" y="167089"/>
                    <a:pt x="261281" y="165285"/>
                    <a:pt x="261281" y="162398"/>
                  </a:cubicBezTo>
                  <a:cubicBezTo>
                    <a:pt x="261281" y="160232"/>
                    <a:pt x="263086" y="158428"/>
                    <a:pt x="265973" y="158428"/>
                  </a:cubicBezTo>
                  <a:lnTo>
                    <a:pt x="278604" y="158428"/>
                  </a:lnTo>
                  <a:cubicBezTo>
                    <a:pt x="280408" y="158428"/>
                    <a:pt x="281491" y="156985"/>
                    <a:pt x="281491" y="155541"/>
                  </a:cubicBezTo>
                  <a:lnTo>
                    <a:pt x="281491" y="134610"/>
                  </a:lnTo>
                  <a:cubicBezTo>
                    <a:pt x="281491" y="133166"/>
                    <a:pt x="280408" y="131723"/>
                    <a:pt x="278604" y="131723"/>
                  </a:cubicBezTo>
                  <a:lnTo>
                    <a:pt x="259838" y="131723"/>
                  </a:lnTo>
                  <a:cubicBezTo>
                    <a:pt x="257673" y="131723"/>
                    <a:pt x="255868" y="130279"/>
                    <a:pt x="255507" y="128114"/>
                  </a:cubicBezTo>
                  <a:cubicBezTo>
                    <a:pt x="254425" y="120174"/>
                    <a:pt x="252259" y="112235"/>
                    <a:pt x="249011" y="104656"/>
                  </a:cubicBezTo>
                  <a:cubicBezTo>
                    <a:pt x="248290" y="102491"/>
                    <a:pt x="249372" y="100326"/>
                    <a:pt x="251177" y="99243"/>
                  </a:cubicBezTo>
                  <a:lnTo>
                    <a:pt x="267417" y="89499"/>
                  </a:lnTo>
                  <a:cubicBezTo>
                    <a:pt x="268860" y="89138"/>
                    <a:pt x="269221" y="87334"/>
                    <a:pt x="268499" y="85890"/>
                  </a:cubicBezTo>
                  <a:lnTo>
                    <a:pt x="258034" y="67846"/>
                  </a:lnTo>
                  <a:cubicBezTo>
                    <a:pt x="257673" y="67124"/>
                    <a:pt x="256951" y="66763"/>
                    <a:pt x="256229" y="66763"/>
                  </a:cubicBezTo>
                  <a:cubicBezTo>
                    <a:pt x="255507" y="66402"/>
                    <a:pt x="254786" y="66763"/>
                    <a:pt x="254425" y="66763"/>
                  </a:cubicBezTo>
                  <a:lnTo>
                    <a:pt x="237824" y="76146"/>
                  </a:lnTo>
                  <a:cubicBezTo>
                    <a:pt x="236019" y="77229"/>
                    <a:pt x="233493" y="76868"/>
                    <a:pt x="232411" y="75064"/>
                  </a:cubicBezTo>
                  <a:cubicBezTo>
                    <a:pt x="226997" y="68929"/>
                    <a:pt x="221223" y="63155"/>
                    <a:pt x="215088" y="57741"/>
                  </a:cubicBezTo>
                  <a:cubicBezTo>
                    <a:pt x="213284" y="56659"/>
                    <a:pt x="212923" y="54132"/>
                    <a:pt x="214005" y="52328"/>
                  </a:cubicBezTo>
                  <a:lnTo>
                    <a:pt x="223388" y="35727"/>
                  </a:lnTo>
                  <a:cubicBezTo>
                    <a:pt x="223749" y="35006"/>
                    <a:pt x="223749" y="34645"/>
                    <a:pt x="223749" y="33923"/>
                  </a:cubicBezTo>
                  <a:cubicBezTo>
                    <a:pt x="223388" y="33201"/>
                    <a:pt x="223028" y="32479"/>
                    <a:pt x="222306" y="32118"/>
                  </a:cubicBezTo>
                  <a:lnTo>
                    <a:pt x="204262" y="21653"/>
                  </a:lnTo>
                  <a:cubicBezTo>
                    <a:pt x="203540" y="21292"/>
                    <a:pt x="202818" y="21292"/>
                    <a:pt x="202096" y="21292"/>
                  </a:cubicBezTo>
                  <a:cubicBezTo>
                    <a:pt x="201374" y="21653"/>
                    <a:pt x="201014" y="22014"/>
                    <a:pt x="200653" y="22735"/>
                  </a:cubicBezTo>
                  <a:lnTo>
                    <a:pt x="190909" y="38975"/>
                  </a:lnTo>
                  <a:cubicBezTo>
                    <a:pt x="189826" y="40780"/>
                    <a:pt x="187660" y="41862"/>
                    <a:pt x="185856" y="40780"/>
                  </a:cubicBezTo>
                  <a:cubicBezTo>
                    <a:pt x="178277" y="37893"/>
                    <a:pt x="169977" y="35727"/>
                    <a:pt x="162037" y="34645"/>
                  </a:cubicBezTo>
                  <a:cubicBezTo>
                    <a:pt x="159872" y="34284"/>
                    <a:pt x="158429" y="32479"/>
                    <a:pt x="158429" y="30314"/>
                  </a:cubicBezTo>
                  <a:lnTo>
                    <a:pt x="158429" y="11548"/>
                  </a:lnTo>
                  <a:cubicBezTo>
                    <a:pt x="158429" y="9744"/>
                    <a:pt x="156985" y="8661"/>
                    <a:pt x="155542" y="8661"/>
                  </a:cubicBezTo>
                  <a:lnTo>
                    <a:pt x="134610" y="8661"/>
                  </a:lnTo>
                  <a:cubicBezTo>
                    <a:pt x="133167" y="8661"/>
                    <a:pt x="131723" y="9744"/>
                    <a:pt x="131723" y="11548"/>
                  </a:cubicBezTo>
                  <a:lnTo>
                    <a:pt x="131723" y="30314"/>
                  </a:lnTo>
                  <a:cubicBezTo>
                    <a:pt x="131723" y="32479"/>
                    <a:pt x="130279" y="34284"/>
                    <a:pt x="128114" y="34645"/>
                  </a:cubicBezTo>
                  <a:cubicBezTo>
                    <a:pt x="120175" y="35727"/>
                    <a:pt x="112235" y="37893"/>
                    <a:pt x="104657" y="40780"/>
                  </a:cubicBezTo>
                  <a:cubicBezTo>
                    <a:pt x="102491" y="41862"/>
                    <a:pt x="100326" y="40780"/>
                    <a:pt x="99243" y="38975"/>
                  </a:cubicBezTo>
                  <a:lnTo>
                    <a:pt x="89860" y="22735"/>
                  </a:lnTo>
                  <a:cubicBezTo>
                    <a:pt x="89139" y="21292"/>
                    <a:pt x="87334" y="20931"/>
                    <a:pt x="86251" y="21653"/>
                  </a:cubicBezTo>
                  <a:lnTo>
                    <a:pt x="67846" y="32118"/>
                  </a:lnTo>
                  <a:cubicBezTo>
                    <a:pt x="67124" y="32479"/>
                    <a:pt x="66764" y="33201"/>
                    <a:pt x="66764" y="33923"/>
                  </a:cubicBezTo>
                  <a:cubicBezTo>
                    <a:pt x="66403" y="34645"/>
                    <a:pt x="66764" y="35006"/>
                    <a:pt x="66764" y="35727"/>
                  </a:cubicBezTo>
                  <a:lnTo>
                    <a:pt x="76508" y="52328"/>
                  </a:lnTo>
                  <a:cubicBezTo>
                    <a:pt x="77229" y="54132"/>
                    <a:pt x="76868" y="56659"/>
                    <a:pt x="75425" y="57741"/>
                  </a:cubicBezTo>
                  <a:cubicBezTo>
                    <a:pt x="68929" y="63155"/>
                    <a:pt x="63155" y="68929"/>
                    <a:pt x="57741" y="75064"/>
                  </a:cubicBezTo>
                  <a:cubicBezTo>
                    <a:pt x="56659" y="76868"/>
                    <a:pt x="54133" y="77229"/>
                    <a:pt x="52328" y="76146"/>
                  </a:cubicBezTo>
                  <a:lnTo>
                    <a:pt x="36088" y="66763"/>
                  </a:lnTo>
                  <a:cubicBezTo>
                    <a:pt x="35367" y="66763"/>
                    <a:pt x="34645" y="66402"/>
                    <a:pt x="33923" y="66763"/>
                  </a:cubicBezTo>
                  <a:cubicBezTo>
                    <a:pt x="33201" y="66763"/>
                    <a:pt x="32840" y="67124"/>
                    <a:pt x="32119" y="67846"/>
                  </a:cubicBezTo>
                  <a:lnTo>
                    <a:pt x="22014" y="85890"/>
                  </a:lnTo>
                  <a:cubicBezTo>
                    <a:pt x="20931" y="87334"/>
                    <a:pt x="21292" y="89138"/>
                    <a:pt x="22736" y="89499"/>
                  </a:cubicBezTo>
                  <a:lnTo>
                    <a:pt x="39336" y="99243"/>
                  </a:lnTo>
                  <a:cubicBezTo>
                    <a:pt x="40780" y="100326"/>
                    <a:pt x="41862" y="102491"/>
                    <a:pt x="41141" y="104656"/>
                  </a:cubicBezTo>
                  <a:cubicBezTo>
                    <a:pt x="37893" y="112235"/>
                    <a:pt x="35727" y="120174"/>
                    <a:pt x="35006" y="128114"/>
                  </a:cubicBezTo>
                  <a:cubicBezTo>
                    <a:pt x="34284" y="130279"/>
                    <a:pt x="32479" y="131723"/>
                    <a:pt x="30314" y="131723"/>
                  </a:cubicBezTo>
                  <a:lnTo>
                    <a:pt x="11548" y="131723"/>
                  </a:lnTo>
                  <a:cubicBezTo>
                    <a:pt x="10105" y="131723"/>
                    <a:pt x="8661" y="133166"/>
                    <a:pt x="8661" y="134610"/>
                  </a:cubicBezTo>
                  <a:lnTo>
                    <a:pt x="8661" y="155541"/>
                  </a:lnTo>
                  <a:cubicBezTo>
                    <a:pt x="8661" y="156985"/>
                    <a:pt x="10105" y="158428"/>
                    <a:pt x="11548" y="158428"/>
                  </a:cubicBezTo>
                  <a:lnTo>
                    <a:pt x="30314" y="158428"/>
                  </a:lnTo>
                  <a:cubicBezTo>
                    <a:pt x="32479" y="158428"/>
                    <a:pt x="34284" y="159872"/>
                    <a:pt x="35006" y="162037"/>
                  </a:cubicBezTo>
                  <a:cubicBezTo>
                    <a:pt x="35727" y="169976"/>
                    <a:pt x="37893" y="177916"/>
                    <a:pt x="41141" y="185494"/>
                  </a:cubicBezTo>
                  <a:cubicBezTo>
                    <a:pt x="41862" y="187660"/>
                    <a:pt x="40780" y="189825"/>
                    <a:pt x="39336" y="190908"/>
                  </a:cubicBezTo>
                  <a:lnTo>
                    <a:pt x="22736" y="200291"/>
                  </a:lnTo>
                  <a:cubicBezTo>
                    <a:pt x="22014" y="200652"/>
                    <a:pt x="21653" y="201374"/>
                    <a:pt x="21292" y="202096"/>
                  </a:cubicBezTo>
                  <a:cubicBezTo>
                    <a:pt x="21292" y="202817"/>
                    <a:pt x="21292" y="203539"/>
                    <a:pt x="22014" y="203900"/>
                  </a:cubicBezTo>
                  <a:lnTo>
                    <a:pt x="32119" y="222305"/>
                  </a:lnTo>
                  <a:cubicBezTo>
                    <a:pt x="32840" y="223027"/>
                    <a:pt x="33201" y="223388"/>
                    <a:pt x="33923" y="223749"/>
                  </a:cubicBezTo>
                  <a:cubicBezTo>
                    <a:pt x="34645" y="223749"/>
                    <a:pt x="35367" y="223749"/>
                    <a:pt x="36088" y="223388"/>
                  </a:cubicBezTo>
                  <a:lnTo>
                    <a:pt x="52328" y="214005"/>
                  </a:lnTo>
                  <a:cubicBezTo>
                    <a:pt x="54133" y="212922"/>
                    <a:pt x="56659" y="213283"/>
                    <a:pt x="57741" y="214727"/>
                  </a:cubicBezTo>
                  <a:cubicBezTo>
                    <a:pt x="63155" y="221222"/>
                    <a:pt x="68929" y="226997"/>
                    <a:pt x="75425" y="232049"/>
                  </a:cubicBezTo>
                  <a:cubicBezTo>
                    <a:pt x="76868" y="233492"/>
                    <a:pt x="77229" y="236019"/>
                    <a:pt x="76508" y="237823"/>
                  </a:cubicBezTo>
                  <a:lnTo>
                    <a:pt x="66764" y="254063"/>
                  </a:lnTo>
                  <a:cubicBezTo>
                    <a:pt x="66042" y="255506"/>
                    <a:pt x="66764" y="257311"/>
                    <a:pt x="67846" y="257672"/>
                  </a:cubicBezTo>
                  <a:lnTo>
                    <a:pt x="86251" y="268498"/>
                  </a:lnTo>
                  <a:cubicBezTo>
                    <a:pt x="87334" y="269220"/>
                    <a:pt x="89139" y="268859"/>
                    <a:pt x="89860" y="267416"/>
                  </a:cubicBezTo>
                  <a:lnTo>
                    <a:pt x="99243" y="250815"/>
                  </a:lnTo>
                  <a:cubicBezTo>
                    <a:pt x="100326" y="249011"/>
                    <a:pt x="102491" y="248289"/>
                    <a:pt x="104657" y="249011"/>
                  </a:cubicBezTo>
                  <a:cubicBezTo>
                    <a:pt x="112235" y="251898"/>
                    <a:pt x="120175" y="254424"/>
                    <a:pt x="128114" y="255506"/>
                  </a:cubicBezTo>
                  <a:cubicBezTo>
                    <a:pt x="130279" y="255867"/>
                    <a:pt x="131723" y="257672"/>
                    <a:pt x="131723" y="259837"/>
                  </a:cubicBezTo>
                  <a:lnTo>
                    <a:pt x="131723" y="278603"/>
                  </a:lnTo>
                  <a:cubicBezTo>
                    <a:pt x="131723" y="280047"/>
                    <a:pt x="133167" y="281129"/>
                    <a:pt x="134610" y="281129"/>
                  </a:cubicBezTo>
                  <a:lnTo>
                    <a:pt x="155542" y="281129"/>
                  </a:lnTo>
                  <a:cubicBezTo>
                    <a:pt x="156985" y="281129"/>
                    <a:pt x="158429" y="280047"/>
                    <a:pt x="158429" y="278603"/>
                  </a:cubicBezTo>
                  <a:lnTo>
                    <a:pt x="158429" y="265611"/>
                  </a:lnTo>
                  <a:cubicBezTo>
                    <a:pt x="158429" y="263085"/>
                    <a:pt x="160233" y="261281"/>
                    <a:pt x="162759" y="261281"/>
                  </a:cubicBezTo>
                  <a:cubicBezTo>
                    <a:pt x="165285" y="261281"/>
                    <a:pt x="167090" y="263085"/>
                    <a:pt x="167090" y="265611"/>
                  </a:cubicBezTo>
                  <a:lnTo>
                    <a:pt x="167090" y="278603"/>
                  </a:lnTo>
                  <a:cubicBezTo>
                    <a:pt x="167090" y="285099"/>
                    <a:pt x="162037" y="290151"/>
                    <a:pt x="155542" y="290151"/>
                  </a:cubicBezTo>
                  <a:lnTo>
                    <a:pt x="134610" y="290151"/>
                  </a:lnTo>
                  <a:cubicBezTo>
                    <a:pt x="128114" y="290151"/>
                    <a:pt x="123062" y="285099"/>
                    <a:pt x="123062" y="278603"/>
                  </a:cubicBezTo>
                  <a:lnTo>
                    <a:pt x="123062" y="263446"/>
                  </a:lnTo>
                  <a:cubicBezTo>
                    <a:pt x="116927" y="262363"/>
                    <a:pt x="110792" y="260920"/>
                    <a:pt x="105017" y="258394"/>
                  </a:cubicBezTo>
                  <a:lnTo>
                    <a:pt x="97439" y="271746"/>
                  </a:lnTo>
                  <a:cubicBezTo>
                    <a:pt x="94191" y="277160"/>
                    <a:pt x="87334" y="279325"/>
                    <a:pt x="81560" y="276077"/>
                  </a:cubicBezTo>
                  <a:lnTo>
                    <a:pt x="63516" y="265250"/>
                  </a:lnTo>
                  <a:cubicBezTo>
                    <a:pt x="57741" y="262002"/>
                    <a:pt x="56298" y="255146"/>
                    <a:pt x="59185" y="250093"/>
                  </a:cubicBezTo>
                  <a:lnTo>
                    <a:pt x="66764" y="236380"/>
                  </a:lnTo>
                  <a:cubicBezTo>
                    <a:pt x="62072" y="232410"/>
                    <a:pt x="57741" y="228079"/>
                    <a:pt x="53772" y="223388"/>
                  </a:cubicBezTo>
                  <a:lnTo>
                    <a:pt x="40419" y="230966"/>
                  </a:lnTo>
                  <a:cubicBezTo>
                    <a:pt x="37893" y="232410"/>
                    <a:pt x="34645" y="232771"/>
                    <a:pt x="31758" y="232049"/>
                  </a:cubicBezTo>
                  <a:cubicBezTo>
                    <a:pt x="28510" y="231327"/>
                    <a:pt x="26344" y="229162"/>
                    <a:pt x="24901" y="226636"/>
                  </a:cubicBezTo>
                  <a:lnTo>
                    <a:pt x="14074" y="208591"/>
                  </a:lnTo>
                  <a:cubicBezTo>
                    <a:pt x="12992" y="205704"/>
                    <a:pt x="12270" y="202817"/>
                    <a:pt x="12992" y="199930"/>
                  </a:cubicBezTo>
                  <a:cubicBezTo>
                    <a:pt x="13713" y="197043"/>
                    <a:pt x="15879" y="194516"/>
                    <a:pt x="18405" y="192712"/>
                  </a:cubicBezTo>
                  <a:lnTo>
                    <a:pt x="31758" y="185133"/>
                  </a:lnTo>
                  <a:cubicBezTo>
                    <a:pt x="29592" y="179359"/>
                    <a:pt x="27788" y="173224"/>
                    <a:pt x="26705" y="167089"/>
                  </a:cubicBezTo>
                  <a:lnTo>
                    <a:pt x="11548" y="167089"/>
                  </a:lnTo>
                  <a:cubicBezTo>
                    <a:pt x="5052" y="167089"/>
                    <a:pt x="0" y="162037"/>
                    <a:pt x="0" y="155541"/>
                  </a:cubicBezTo>
                  <a:lnTo>
                    <a:pt x="0" y="134610"/>
                  </a:lnTo>
                  <a:cubicBezTo>
                    <a:pt x="0" y="128114"/>
                    <a:pt x="5052" y="123061"/>
                    <a:pt x="11548" y="123061"/>
                  </a:cubicBezTo>
                  <a:lnTo>
                    <a:pt x="26705" y="123061"/>
                  </a:lnTo>
                  <a:cubicBezTo>
                    <a:pt x="27788" y="116926"/>
                    <a:pt x="29592" y="110791"/>
                    <a:pt x="31758" y="105017"/>
                  </a:cubicBezTo>
                  <a:lnTo>
                    <a:pt x="18405" y="97439"/>
                  </a:lnTo>
                  <a:cubicBezTo>
                    <a:pt x="12992" y="94191"/>
                    <a:pt x="11187" y="86973"/>
                    <a:pt x="14074" y="81560"/>
                  </a:cubicBezTo>
                  <a:lnTo>
                    <a:pt x="24901" y="63515"/>
                  </a:lnTo>
                  <a:cubicBezTo>
                    <a:pt x="26344" y="60628"/>
                    <a:pt x="28510" y="58824"/>
                    <a:pt x="31758" y="58102"/>
                  </a:cubicBezTo>
                  <a:cubicBezTo>
                    <a:pt x="34645" y="57019"/>
                    <a:pt x="37893" y="57741"/>
                    <a:pt x="40419" y="59185"/>
                  </a:cubicBezTo>
                  <a:lnTo>
                    <a:pt x="53772" y="66763"/>
                  </a:lnTo>
                  <a:cubicBezTo>
                    <a:pt x="57741" y="62072"/>
                    <a:pt x="62072" y="57741"/>
                    <a:pt x="66764" y="53411"/>
                  </a:cubicBezTo>
                  <a:lnTo>
                    <a:pt x="59185" y="40419"/>
                  </a:lnTo>
                  <a:cubicBezTo>
                    <a:pt x="57741" y="37893"/>
                    <a:pt x="57381" y="34645"/>
                    <a:pt x="58102" y="31397"/>
                  </a:cubicBezTo>
                  <a:cubicBezTo>
                    <a:pt x="58824" y="28510"/>
                    <a:pt x="60989" y="26344"/>
                    <a:pt x="63516" y="24540"/>
                  </a:cubicBezTo>
                  <a:lnTo>
                    <a:pt x="81560" y="14074"/>
                  </a:lnTo>
                  <a:cubicBezTo>
                    <a:pt x="87334" y="11187"/>
                    <a:pt x="94191" y="12992"/>
                    <a:pt x="97439" y="18044"/>
                  </a:cubicBezTo>
                  <a:lnTo>
                    <a:pt x="105017" y="31397"/>
                  </a:lnTo>
                  <a:cubicBezTo>
                    <a:pt x="110792" y="29592"/>
                    <a:pt x="116927" y="27788"/>
                    <a:pt x="123062" y="26705"/>
                  </a:cubicBezTo>
                  <a:lnTo>
                    <a:pt x="123062" y="11548"/>
                  </a:lnTo>
                  <a:cubicBezTo>
                    <a:pt x="123062" y="5052"/>
                    <a:pt x="128114" y="0"/>
                    <a:pt x="13461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sz="900">
                <a:latin typeface="Lato Light" panose="020F0502020204030203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2AB98CD-2E11-BB8D-4556-BA18DD4E53AB}"/>
              </a:ext>
            </a:extLst>
          </p:cNvPr>
          <p:cNvSpPr txBox="1"/>
          <p:nvPr/>
        </p:nvSpPr>
        <p:spPr>
          <a:xfrm>
            <a:off x="1424473" y="268739"/>
            <a:ext cx="795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altLang="en-US" sz="3000" b="1">
                <a:latin typeface="Poppins"/>
                <a:cs typeface="Verdana"/>
              </a:rPr>
              <a:t>Specifiskie atbilstības kritēriji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1A844D-F89E-F8E3-D717-7CD6739CE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73" y="822737"/>
            <a:ext cx="6309826" cy="352425"/>
          </a:xfrm>
          <a:prstGeom prst="rect">
            <a:avLst/>
          </a:prstGeom>
        </p:spPr>
      </p:pic>
      <p:pic>
        <p:nvPicPr>
          <p:cNvPr id="3" name="Graphic 2" descr="Chevron arrows outline">
            <a:extLst>
              <a:ext uri="{FF2B5EF4-FFF2-40B4-BE49-F238E27FC236}">
                <a16:creationId xmlns:a16="http://schemas.microsoft.com/office/drawing/2014/main" id="{1C4E429F-5818-A3B5-423F-36D40D3319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8574" y="2133002"/>
            <a:ext cx="539406" cy="539406"/>
          </a:xfrm>
          <a:prstGeom prst="rect">
            <a:avLst/>
          </a:prstGeom>
        </p:spPr>
      </p:pic>
      <p:pic>
        <p:nvPicPr>
          <p:cNvPr id="9" name="Graphic 8" descr="Map with pin outline">
            <a:extLst>
              <a:ext uri="{FF2B5EF4-FFF2-40B4-BE49-F238E27FC236}">
                <a16:creationId xmlns:a16="http://schemas.microsoft.com/office/drawing/2014/main" id="{82A496D8-BE17-A3EC-12A8-E9621378A4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26649" y="3226922"/>
            <a:ext cx="687081" cy="687081"/>
          </a:xfrm>
          <a:prstGeom prst="rect">
            <a:avLst/>
          </a:prstGeom>
        </p:spPr>
      </p:pic>
      <p:pic>
        <p:nvPicPr>
          <p:cNvPr id="4" name="Graphic 3" descr="Newspaper outline">
            <a:extLst>
              <a:ext uri="{FF2B5EF4-FFF2-40B4-BE49-F238E27FC236}">
                <a16:creationId xmlns:a16="http://schemas.microsoft.com/office/drawing/2014/main" id="{944F77A7-09DB-F4AA-52AD-97DF7F9D3D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18574" y="4451348"/>
            <a:ext cx="707795" cy="70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1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9715B1-F786-4986-9337-ADEC6ED5FBB0}"/>
              </a:ext>
            </a:extLst>
          </p:cNvPr>
          <p:cNvSpPr/>
          <p:nvPr/>
        </p:nvSpPr>
        <p:spPr>
          <a:xfrm>
            <a:off x="1150374" y="99311"/>
            <a:ext cx="1096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2900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HP “Nenodarīt būtisku kaitējumu” un HP “Vienlīdzība, iekļaušana, </a:t>
            </a:r>
            <a:r>
              <a:rPr lang="lv-LV" sz="2900" b="1" err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nediskriminācija</a:t>
            </a:r>
            <a:r>
              <a:rPr lang="lv-LV" sz="2900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 un </a:t>
            </a:r>
            <a:r>
              <a:rPr lang="lv-LV" sz="2900" b="1" err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pamattiesību</a:t>
            </a:r>
            <a:r>
              <a:rPr lang="lv-LV" sz="2900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 ievērošana” specifiskie atbilstības kritēriji </a:t>
            </a:r>
            <a:endParaRPr lang="lv-LV" altLang="en-US" sz="2900" b="1">
              <a:solidFill>
                <a:srgbClr val="000000"/>
              </a:solidFill>
              <a:latin typeface="Poppins" panose="00000500000000000000" pitchFamily="2" charset="-70"/>
              <a:cs typeface="Poppins" panose="00000500000000000000" pitchFamily="2" charset="-70"/>
            </a:endParaRPr>
          </a:p>
        </p:txBody>
      </p:sp>
      <p:sp>
        <p:nvSpPr>
          <p:cNvPr id="3" name="Chevron 10">
            <a:extLst>
              <a:ext uri="{FF2B5EF4-FFF2-40B4-BE49-F238E27FC236}">
                <a16:creationId xmlns:a16="http://schemas.microsoft.com/office/drawing/2014/main" id="{E47E7BC4-6450-4334-86B6-C1708A684348}"/>
              </a:ext>
            </a:extLst>
          </p:cNvPr>
          <p:cNvSpPr/>
          <p:nvPr/>
        </p:nvSpPr>
        <p:spPr>
          <a:xfrm flipH="1">
            <a:off x="639591" y="1492911"/>
            <a:ext cx="7834994" cy="1121625"/>
          </a:xfrm>
          <a:prstGeom prst="chevron">
            <a:avLst>
              <a:gd name="adj" fmla="val 2973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40000" rtlCol="0" anchor="ctr"/>
          <a:lstStyle/>
          <a:p>
            <a:pPr marL="541338" lvl="0" algn="r"/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Vismaz </a:t>
            </a: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60%</a:t>
            </a:r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 dalīti vākto sadzīves atkritumu tiek rasts </a:t>
            </a: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turpmāks pielietojums </a:t>
            </a:r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un to pārstrādes produkti un materiāli tiks </a:t>
            </a: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atgriezti saimnieciskā apritē</a:t>
            </a:r>
          </a:p>
        </p:txBody>
      </p:sp>
      <p:sp>
        <p:nvSpPr>
          <p:cNvPr id="4" name="Chevron 20">
            <a:extLst>
              <a:ext uri="{FF2B5EF4-FFF2-40B4-BE49-F238E27FC236}">
                <a16:creationId xmlns:a16="http://schemas.microsoft.com/office/drawing/2014/main" id="{BB74186A-1180-4B67-932C-38FEF00D74AE}"/>
              </a:ext>
            </a:extLst>
          </p:cNvPr>
          <p:cNvSpPr/>
          <p:nvPr/>
        </p:nvSpPr>
        <p:spPr>
          <a:xfrm>
            <a:off x="2959510" y="2926377"/>
            <a:ext cx="7834995" cy="1121625"/>
          </a:xfrm>
          <a:prstGeom prst="chevron">
            <a:avLst>
              <a:gd name="adj" fmla="val 29730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0" scaled="1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ea typeface="League Spartan" charset="0"/>
                <a:cs typeface="Poppins" panose="00000500000000000000" pitchFamily="2" charset="-70"/>
              </a:rPr>
              <a:t>Dalīti vācamo </a:t>
            </a: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ea typeface="League Spartan" charset="0"/>
                <a:cs typeface="Poppins" panose="00000500000000000000" pitchFamily="2" charset="-70"/>
              </a:rPr>
              <a:t>SBA, VKP un bīstamo atkritumu pilnīga nodalīšana no sadzīves atkritumu plūsmas </a:t>
            </a:r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ea typeface="League Spartan" charset="0"/>
                <a:cs typeface="Poppins" panose="00000500000000000000" pitchFamily="2" charset="-70"/>
              </a:rPr>
              <a:t>un </a:t>
            </a: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ea typeface="League Spartan" charset="0"/>
                <a:cs typeface="Poppins" panose="00000500000000000000" pitchFamily="2" charset="-70"/>
              </a:rPr>
              <a:t>30%</a:t>
            </a:r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ea typeface="League Spartan" charset="0"/>
                <a:cs typeface="Poppins" panose="00000500000000000000" pitchFamily="2" charset="-70"/>
              </a:rPr>
              <a:t> to procentiem tiek nodrošināts tālāks pielietojums </a:t>
            </a:r>
          </a:p>
        </p:txBody>
      </p:sp>
      <p:sp>
        <p:nvSpPr>
          <p:cNvPr id="5" name="Chevron 18">
            <a:extLst>
              <a:ext uri="{FF2B5EF4-FFF2-40B4-BE49-F238E27FC236}">
                <a16:creationId xmlns:a16="http://schemas.microsoft.com/office/drawing/2014/main" id="{F0A0581E-AA6E-485B-A4E3-94F1FE10D14D}"/>
              </a:ext>
            </a:extLst>
          </p:cNvPr>
          <p:cNvSpPr/>
          <p:nvPr/>
        </p:nvSpPr>
        <p:spPr>
          <a:xfrm flipH="1">
            <a:off x="639591" y="4276115"/>
            <a:ext cx="7599842" cy="1121625"/>
          </a:xfrm>
          <a:prstGeom prst="chevron">
            <a:avLst>
              <a:gd name="adj" fmla="val 29730"/>
            </a:avLst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0" scaled="1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22860" rIns="540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/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Tiek nodrošināta </a:t>
            </a:r>
            <a:r>
              <a:rPr lang="lv-LV" b="1" err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mājkompostēšana</a:t>
            </a: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 ar secīgu komposta izmantošanu </a:t>
            </a:r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augsnes bagātināšanai</a:t>
            </a:r>
            <a:endParaRPr lang="lv-LV">
              <a:solidFill>
                <a:srgbClr val="000000"/>
              </a:solidFill>
              <a:latin typeface="Poppins" panose="00000500000000000000" pitchFamily="2" charset="-70"/>
              <a:ea typeface="League Spartan" charset="0"/>
              <a:cs typeface="Poppins" panose="00000500000000000000" pitchFamily="2" charset="-70"/>
            </a:endParaRPr>
          </a:p>
        </p:txBody>
      </p:sp>
      <p:sp>
        <p:nvSpPr>
          <p:cNvPr id="6" name="Chevron 21">
            <a:extLst>
              <a:ext uri="{FF2B5EF4-FFF2-40B4-BE49-F238E27FC236}">
                <a16:creationId xmlns:a16="http://schemas.microsoft.com/office/drawing/2014/main" id="{AB50C2B1-066A-4FFF-B10F-7BA1B28BC692}"/>
              </a:ext>
            </a:extLst>
          </p:cNvPr>
          <p:cNvSpPr/>
          <p:nvPr/>
        </p:nvSpPr>
        <p:spPr>
          <a:xfrm>
            <a:off x="2959510" y="5479008"/>
            <a:ext cx="7834995" cy="1064406"/>
          </a:xfrm>
          <a:prstGeom prst="chevron">
            <a:avLst>
              <a:gd name="adj" fmla="val 29730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0" scaled="1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Paredzētas darbības, kas veicina HP </a:t>
            </a: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“VINPI”</a:t>
            </a:r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 </a:t>
            </a:r>
          </a:p>
          <a:p>
            <a:pPr lvl="0"/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īstenošanu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EA675E-92CF-4739-B8A6-A55A524D5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74" y="1721325"/>
            <a:ext cx="658425" cy="6584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3978894-8B60-4BDF-A86A-DF3CE7F749E8}"/>
              </a:ext>
            </a:extLst>
          </p:cNvPr>
          <p:cNvSpPr/>
          <p:nvPr/>
        </p:nvSpPr>
        <p:spPr>
          <a:xfrm>
            <a:off x="3229257" y="3194801"/>
            <a:ext cx="4187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3200" b="1">
                <a:solidFill>
                  <a:schemeClr val="bg1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2</a:t>
            </a:r>
            <a:endParaRPr lang="lv-LV" sz="3200">
              <a:solidFill>
                <a:schemeClr val="bg1"/>
              </a:solidFill>
              <a:latin typeface="Poppins" panose="00000500000000000000" pitchFamily="2" charset="-70"/>
              <a:cs typeface="Poppins" panose="00000500000000000000" pitchFamily="2" charset="-7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45E492-1768-4934-91D9-8E108BB58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9814" y="3258296"/>
            <a:ext cx="371888" cy="341406"/>
          </a:xfrm>
          <a:prstGeom prst="rect">
            <a:avLst/>
          </a:prstGeom>
        </p:spPr>
      </p:pic>
      <p:pic>
        <p:nvPicPr>
          <p:cNvPr id="11" name="Graphic 10" descr="Sustainability outline">
            <a:extLst>
              <a:ext uri="{FF2B5EF4-FFF2-40B4-BE49-F238E27FC236}">
                <a16:creationId xmlns:a16="http://schemas.microsoft.com/office/drawing/2014/main" id="{4B82F4AE-F3E0-457C-A0D6-B400FDA3DC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4720" y="4547647"/>
            <a:ext cx="610853" cy="61085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6618B05-57C9-4622-97CA-80AA79A15A23}"/>
              </a:ext>
            </a:extLst>
          </p:cNvPr>
          <p:cNvSpPr/>
          <p:nvPr/>
        </p:nvSpPr>
        <p:spPr>
          <a:xfrm>
            <a:off x="7485407" y="4551314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3200" b="1">
                <a:solidFill>
                  <a:schemeClr val="bg1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3</a:t>
            </a:r>
            <a:endParaRPr lang="lv-LV" sz="3200">
              <a:solidFill>
                <a:schemeClr val="bg1"/>
              </a:solidFill>
              <a:latin typeface="Poppins" panose="00000500000000000000" pitchFamily="2" charset="-70"/>
              <a:cs typeface="Poppins" panose="00000500000000000000" pitchFamily="2" charset="-7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8615B33-8049-450E-90F8-B568AD6C67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15623" y="5709433"/>
            <a:ext cx="640135" cy="60355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8A43C0-F5A4-D69C-9A03-901535D47790}"/>
              </a:ext>
            </a:extLst>
          </p:cNvPr>
          <p:cNvSpPr/>
          <p:nvPr/>
        </p:nvSpPr>
        <p:spPr>
          <a:xfrm>
            <a:off x="7742048" y="1758149"/>
            <a:ext cx="338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3200" b="1">
                <a:solidFill>
                  <a:schemeClr val="bg1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1</a:t>
            </a:r>
            <a:endParaRPr lang="lv-LV" sz="3200">
              <a:solidFill>
                <a:schemeClr val="bg1"/>
              </a:solidFill>
              <a:latin typeface="Poppins" panose="00000500000000000000" pitchFamily="2" charset="-70"/>
              <a:cs typeface="Poppins" panose="00000500000000000000" pitchFamily="2" charset="-7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E679FC-FF93-48DB-5A83-3A3B8B1208C9}"/>
              </a:ext>
            </a:extLst>
          </p:cNvPr>
          <p:cNvSpPr/>
          <p:nvPr/>
        </p:nvSpPr>
        <p:spPr>
          <a:xfrm>
            <a:off x="3207616" y="5766520"/>
            <a:ext cx="461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3200" b="1">
                <a:solidFill>
                  <a:schemeClr val="bg1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973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AB98CD-2E11-BB8D-4556-BA18DD4E53AB}"/>
              </a:ext>
            </a:extLst>
          </p:cNvPr>
          <p:cNvSpPr txBox="1"/>
          <p:nvPr/>
        </p:nvSpPr>
        <p:spPr>
          <a:xfrm>
            <a:off x="1424473" y="268739"/>
            <a:ext cx="795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altLang="en-US" sz="3000" b="1">
                <a:latin typeface="Poppins"/>
                <a:cs typeface="Verdana"/>
              </a:rPr>
              <a:t>Kvalitātes kritēriji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1A844D-F89E-F8E3-D717-7CD6739CE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73" y="822737"/>
            <a:ext cx="6309826" cy="352425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89E768-546A-4C87-3F6F-7F4ED88559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7883947"/>
              </p:ext>
            </p:extLst>
          </p:nvPr>
        </p:nvGraphicFramePr>
        <p:xfrm>
          <a:off x="332194" y="1295400"/>
          <a:ext cx="10869206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6F1ADF79-9E49-3AE2-9CE0-175FDD08C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63956"/>
              </p:ext>
            </p:extLst>
          </p:nvPr>
        </p:nvGraphicFramePr>
        <p:xfrm>
          <a:off x="2447924" y="4137537"/>
          <a:ext cx="8658225" cy="23054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58225">
                  <a:extLst>
                    <a:ext uri="{9D8B030D-6E8A-4147-A177-3AD203B41FA5}">
                      <a16:colId xmlns:a16="http://schemas.microsoft.com/office/drawing/2014/main" val="3837895091"/>
                    </a:ext>
                  </a:extLst>
                </a:gridCol>
              </a:tblGrid>
              <a:tr h="2305429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596900" algn="l"/>
                          <a:tab pos="796925" algn="l"/>
                        </a:tabLst>
                      </a:pPr>
                      <a:r>
                        <a:rPr lang="lv-LV" sz="1900" b="1" noProof="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3 punkti </a:t>
                      </a:r>
                      <a:r>
                        <a:rPr lang="lv-LV" sz="1900" b="0" noProof="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- sabiedrības izglītošanai paredzēti </a:t>
                      </a:r>
                      <a:r>
                        <a:rPr lang="lv-LV" sz="1900" b="1" noProof="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9% līdz 10% </a:t>
                      </a:r>
                      <a:r>
                        <a:rPr lang="lv-LV" sz="1900" b="0" noProof="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un vairāk no projekta attiecināmajām izmaksām 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98170" algn="l"/>
                          <a:tab pos="798195" algn="l"/>
                        </a:tabLst>
                        <a:defRPr/>
                      </a:pPr>
                      <a:r>
                        <a:rPr lang="lv-LV" sz="1900" b="1" noProof="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2 punkti </a:t>
                      </a:r>
                      <a:r>
                        <a:rPr lang="lv-LV" sz="1900" b="0" noProof="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- sabiedrības izglītošanai paredzēti </a:t>
                      </a:r>
                      <a:r>
                        <a:rPr lang="lv-LV" sz="1900" b="1" noProof="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6% līdz 8% (ieskaitot) </a:t>
                      </a:r>
                      <a:r>
                        <a:rPr lang="lv-LV" sz="1900" b="0" noProof="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no projekta attiecināmajām izmaksām 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98170" algn="l"/>
                          <a:tab pos="798195" algn="l"/>
                        </a:tabLst>
                        <a:defRPr/>
                      </a:pPr>
                      <a:r>
                        <a:rPr lang="lv-LV" sz="1900" b="1" kern="12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1 punkts </a:t>
                      </a:r>
                      <a:r>
                        <a:rPr lang="lv-LV" sz="1900" kern="12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- sabiedrības izglītošanai paredzētais finansējums ir </a:t>
                      </a:r>
                      <a:r>
                        <a:rPr lang="lv-LV" sz="1900" b="1" kern="12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vismaz 5%</a:t>
                      </a:r>
                      <a:r>
                        <a:rPr lang="lv-LV" sz="1900" kern="12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 </a:t>
                      </a:r>
                      <a:r>
                        <a:rPr lang="lv-LV" sz="1900" b="1" kern="12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līdz 6% (ieskaitot) </a:t>
                      </a:r>
                      <a:r>
                        <a:rPr lang="lv-LV" sz="1900" kern="12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no projekta attiecināmajām izmaksām</a:t>
                      </a:r>
                    </a:p>
                  </a:txBody>
                  <a:tcPr marL="21600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804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C59432B-2BA3-4BA3-A75B-30F0424EAB76}"/>
              </a:ext>
            </a:extLst>
          </p:cNvPr>
          <p:cNvSpPr txBox="1"/>
          <p:nvPr/>
        </p:nvSpPr>
        <p:spPr>
          <a:xfrm>
            <a:off x="10314039" y="4247535"/>
            <a:ext cx="353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b="1"/>
          </a:p>
          <a:p>
            <a:endParaRPr lang="lv-LV" b="1"/>
          </a:p>
        </p:txBody>
      </p:sp>
      <p:graphicFrame>
        <p:nvGraphicFramePr>
          <p:cNvPr id="3" name="Table 11">
            <a:extLst>
              <a:ext uri="{FF2B5EF4-FFF2-40B4-BE49-F238E27FC236}">
                <a16:creationId xmlns:a16="http://schemas.microsoft.com/office/drawing/2014/main" id="{C78B44A3-6BC5-A3AC-08D4-A07CEBAFE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87897"/>
              </p:ext>
            </p:extLst>
          </p:nvPr>
        </p:nvGraphicFramePr>
        <p:xfrm>
          <a:off x="2447924" y="1435722"/>
          <a:ext cx="8658225" cy="23054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58225">
                  <a:extLst>
                    <a:ext uri="{9D8B030D-6E8A-4147-A177-3AD203B41FA5}">
                      <a16:colId xmlns:a16="http://schemas.microsoft.com/office/drawing/2014/main" val="3837895091"/>
                    </a:ext>
                  </a:extLst>
                </a:gridCol>
              </a:tblGrid>
              <a:tr h="2305429">
                <a:tc>
                  <a:txBody>
                    <a:bodyPr/>
                    <a:lstStyle/>
                    <a:p>
                      <a:pPr marL="342900" lvl="0" indent="-342900" defTabSz="72000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3 punkti </a:t>
                      </a:r>
                      <a:r>
                        <a:rPr lang="lv-LV" sz="19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-SA vismaz </a:t>
                      </a:r>
                      <a:r>
                        <a:rPr lang="lv-LV" sz="19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70%</a:t>
                      </a:r>
                      <a:r>
                        <a:rPr lang="lv-LV" sz="19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, savukārt SBA, VKP un BA vismaz </a:t>
                      </a:r>
                      <a:r>
                        <a:rPr lang="lv-LV" sz="19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40%</a:t>
                      </a:r>
                      <a:r>
                        <a:rPr lang="lv-LV" sz="19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 savāktā daudzuma</a:t>
                      </a:r>
                      <a:endParaRPr lang="lv-LV" sz="1900" noProof="0">
                        <a:solidFill>
                          <a:schemeClr val="tx1"/>
                        </a:solidFill>
                        <a:latin typeface="Poppins" panose="00000500000000000000" pitchFamily="2" charset="-70"/>
                        <a:cs typeface="Poppins" panose="00000500000000000000" pitchFamily="2" charset="-70"/>
                      </a:endParaRPr>
                    </a:p>
                    <a:p>
                      <a:pPr marL="342900" lvl="0" indent="-342900" defTabSz="72000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2 punkti </a:t>
                      </a:r>
                      <a:r>
                        <a:rPr lang="lv-LV" sz="19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- SA vismaz </a:t>
                      </a:r>
                      <a:r>
                        <a:rPr lang="lv-LV" sz="19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65%</a:t>
                      </a:r>
                      <a:r>
                        <a:rPr lang="lv-LV" sz="19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, savukārt SBA, VKP un BA vismaz </a:t>
                      </a:r>
                      <a:r>
                        <a:rPr lang="lv-LV" sz="19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35%</a:t>
                      </a:r>
                      <a:r>
                        <a:rPr lang="lv-LV" sz="19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 savāktā daudzuma</a:t>
                      </a:r>
                      <a:endParaRPr lang="lv-LV" sz="1900" b="1" noProof="0">
                        <a:effectLst/>
                        <a:latin typeface="Poppins" panose="00000500000000000000" pitchFamily="2" charset="-70"/>
                        <a:ea typeface="Times New Roman" panose="02020603050405020304" pitchFamily="18" charset="0"/>
                        <a:cs typeface="Poppins" panose="00000500000000000000" pitchFamily="2" charset="-70"/>
                      </a:endParaRPr>
                    </a:p>
                    <a:p>
                      <a:pPr marL="342900" lvl="0" indent="-342900" defTabSz="72000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1 punkts </a:t>
                      </a:r>
                      <a:r>
                        <a:rPr lang="lv-LV" sz="19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- SA vismaz </a:t>
                      </a:r>
                      <a:r>
                        <a:rPr lang="lv-LV" sz="19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60%</a:t>
                      </a:r>
                      <a:r>
                        <a:rPr lang="lv-LV" sz="19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, savukārt SBA, VKP un BA vismaz </a:t>
                      </a:r>
                      <a:r>
                        <a:rPr lang="lv-LV" sz="19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30%</a:t>
                      </a:r>
                      <a:r>
                        <a:rPr lang="lv-LV" sz="19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 savāktā daudzuma</a:t>
                      </a:r>
                      <a:endParaRPr lang="lv-LV" sz="1900" b="1" noProof="0">
                        <a:effectLst/>
                        <a:latin typeface="Poppins" panose="00000500000000000000" pitchFamily="2" charset="-70"/>
                        <a:ea typeface="Times New Roman" panose="02020603050405020304" pitchFamily="18" charset="0"/>
                        <a:cs typeface="Poppins" panose="00000500000000000000" pitchFamily="2" charset="-70"/>
                      </a:endParaRPr>
                    </a:p>
                  </a:txBody>
                  <a:tcPr marL="21600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8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74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AB98CD-2E11-BB8D-4556-BA18DD4E53AB}"/>
              </a:ext>
            </a:extLst>
          </p:cNvPr>
          <p:cNvSpPr txBox="1"/>
          <p:nvPr/>
        </p:nvSpPr>
        <p:spPr>
          <a:xfrm>
            <a:off x="1424473" y="268739"/>
            <a:ext cx="795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altLang="en-US" sz="3000" b="1">
                <a:latin typeface="Poppins"/>
                <a:cs typeface="Verdana"/>
              </a:rPr>
              <a:t>Kvalitātes kritēriji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1A844D-F89E-F8E3-D717-7CD6739CE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273" y="750913"/>
            <a:ext cx="6309826" cy="352425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89E768-546A-4C87-3F6F-7F4ED88559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7969593"/>
              </p:ext>
            </p:extLst>
          </p:nvPr>
        </p:nvGraphicFramePr>
        <p:xfrm>
          <a:off x="203200" y="1377281"/>
          <a:ext cx="11177005" cy="5129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Table 11">
            <a:extLst>
              <a:ext uri="{FF2B5EF4-FFF2-40B4-BE49-F238E27FC236}">
                <a16:creationId xmlns:a16="http://schemas.microsoft.com/office/drawing/2014/main" id="{E4D9FA63-DD4C-BFB8-B4EA-C641FAE2F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76037"/>
              </p:ext>
            </p:extLst>
          </p:nvPr>
        </p:nvGraphicFramePr>
        <p:xfrm>
          <a:off x="2530194" y="4359526"/>
          <a:ext cx="8243704" cy="2057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43704">
                  <a:extLst>
                    <a:ext uri="{9D8B030D-6E8A-4147-A177-3AD203B41FA5}">
                      <a16:colId xmlns:a16="http://schemas.microsoft.com/office/drawing/2014/main" val="3837895091"/>
                    </a:ext>
                  </a:extLst>
                </a:gridCol>
              </a:tblGrid>
              <a:tr h="1201711"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98170" algn="l"/>
                          <a:tab pos="798195" algn="l"/>
                        </a:tabLst>
                      </a:pPr>
                      <a:r>
                        <a:rPr lang="lv-LV" sz="2000" b="1" kern="120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5 punkti </a:t>
                      </a:r>
                      <a:r>
                        <a:rPr lang="lv-LV" sz="2000" b="0" kern="120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-</a:t>
                      </a:r>
                      <a:r>
                        <a:rPr lang="lv-LV" sz="2000" b="1" kern="120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 </a:t>
                      </a:r>
                      <a:r>
                        <a:rPr lang="lv-LV" sz="2000" b="0" kern="120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vairāk nekā 2 000 (ieskaitot) t/gadā</a:t>
                      </a:r>
                      <a:endParaRPr lang="en-GB" sz="2000" b="0" kern="1200">
                        <a:solidFill>
                          <a:schemeClr val="dk1"/>
                        </a:solidFill>
                        <a:effectLst/>
                        <a:latin typeface="Poppins" panose="00000500000000000000" pitchFamily="2" charset="-70"/>
                        <a:ea typeface="Times New Roman" panose="02020603050405020304" pitchFamily="18" charset="0"/>
                        <a:cs typeface="Poppins" panose="00000500000000000000" pitchFamily="2" charset="-7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98170" algn="l"/>
                          <a:tab pos="798195" algn="l"/>
                        </a:tabLst>
                      </a:pPr>
                      <a:r>
                        <a:rPr lang="lv-LV" sz="2000" b="1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3 punkti </a:t>
                      </a:r>
                      <a:r>
                        <a:rPr lang="lv-LV" sz="200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- </a:t>
                      </a:r>
                      <a:r>
                        <a:rPr lang="fi-FI" sz="200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1500 – 1999 (ieskaitot) t/gadā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98170" algn="l"/>
                          <a:tab pos="798195" algn="l"/>
                        </a:tabLst>
                      </a:pPr>
                      <a:r>
                        <a:rPr lang="lv-LV" sz="2000" b="1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1 punkts </a:t>
                      </a:r>
                      <a:r>
                        <a:rPr lang="lv-LV" sz="200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- </a:t>
                      </a:r>
                      <a:r>
                        <a:rPr lang="fi-FI" sz="200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1000 – 1499 (ieskaitot) t/gadā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tabLst>
                          <a:tab pos="598170" algn="l"/>
                          <a:tab pos="798195" algn="l"/>
                        </a:tabLst>
                      </a:pPr>
                      <a:r>
                        <a:rPr lang="lv-LV" sz="2000" b="1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0 punkti </a:t>
                      </a:r>
                      <a:r>
                        <a:rPr lang="lv-LV" sz="2000">
                          <a:effectLst/>
                          <a:latin typeface="Poppins" panose="00000500000000000000" pitchFamily="2" charset="-70"/>
                          <a:ea typeface="Times New Roman" panose="02020603050405020304" pitchFamily="18" charset="0"/>
                          <a:cs typeface="Poppins" panose="00000500000000000000" pitchFamily="2" charset="-70"/>
                        </a:rPr>
                        <a:t>- mazāka par 1000 t/gadā vai plānota tikai jūras tipa konteineru vai noliktavas moduļu iegāde</a:t>
                      </a:r>
                    </a:p>
                  </a:txBody>
                  <a:tcPr marL="21600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80401"/>
                  </a:ext>
                </a:extLst>
              </a:tr>
            </a:tbl>
          </a:graphicData>
        </a:graphic>
      </p:graphicFrame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2741EF5A-7165-681C-7C9C-EF5B4D69A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13302"/>
              </p:ext>
            </p:extLst>
          </p:nvPr>
        </p:nvGraphicFramePr>
        <p:xfrm>
          <a:off x="2688492" y="1577614"/>
          <a:ext cx="8243704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43704">
                  <a:extLst>
                    <a:ext uri="{9D8B030D-6E8A-4147-A177-3AD203B41FA5}">
                      <a16:colId xmlns:a16="http://schemas.microsoft.com/office/drawing/2014/main" val="3837895091"/>
                    </a:ext>
                  </a:extLst>
                </a:gridCol>
              </a:tblGrid>
              <a:tr h="1201711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10 punkti </a:t>
                      </a:r>
                      <a:r>
                        <a:rPr lang="lv-LV" sz="18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- konteineri paredzēti ≥8 dažādu atkritumu plūsmu savākšanai</a:t>
                      </a:r>
                      <a:endParaRPr lang="lv-LV" sz="1800" noProof="0">
                        <a:solidFill>
                          <a:schemeClr val="tx1"/>
                        </a:solidFill>
                        <a:latin typeface="Poppins" panose="00000500000000000000" pitchFamily="2" charset="-70"/>
                        <a:cs typeface="Poppins" panose="00000500000000000000" pitchFamily="2" charset="-70"/>
                      </a:endParaRP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7 punkti </a:t>
                      </a:r>
                      <a:r>
                        <a:rPr lang="lv-LV" sz="18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- konteineri paredzēti 6 -7  dažādu atkritumu plūsmu savākšanai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5 punkti </a:t>
                      </a:r>
                      <a:r>
                        <a:rPr lang="lv-LV" sz="18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- konteineri paredzēti 4 - 5 dažādu atkritumu plūsmu savākšanai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3 punkti </a:t>
                      </a:r>
                      <a:r>
                        <a:rPr lang="lv-LV" sz="18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- konteineri paredzēti 2 - 3 dažādu atkritumu plūsmu savākšanai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1800" b="1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0 punkti </a:t>
                      </a:r>
                      <a:r>
                        <a:rPr lang="lv-LV" sz="1800" noProof="0">
                          <a:solidFill>
                            <a:schemeClr val="dk1"/>
                          </a:solidFill>
                          <a:effectLst/>
                          <a:latin typeface="Poppins" panose="00000500000000000000" pitchFamily="2" charset="-70"/>
                          <a:ea typeface="+mn-ea"/>
                          <a:cs typeface="Poppins" panose="00000500000000000000" pitchFamily="2" charset="-70"/>
                        </a:rPr>
                        <a:t>- konteineri paredzēti 1 atkritumu plūsmas savākšanai</a:t>
                      </a:r>
                    </a:p>
                  </a:txBody>
                  <a:tcPr marL="21600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8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75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D34BBAE-DC84-4B2F-BB71-93E6CED4BD87}"/>
              </a:ext>
            </a:extLst>
          </p:cNvPr>
          <p:cNvGrpSpPr/>
          <p:nvPr/>
        </p:nvGrpSpPr>
        <p:grpSpPr>
          <a:xfrm>
            <a:off x="342990" y="1285198"/>
            <a:ext cx="2224367" cy="2616120"/>
            <a:chOff x="0" y="16645"/>
            <a:chExt cx="2224367" cy="2616120"/>
          </a:xfrm>
          <a:solidFill>
            <a:srgbClr val="FFCC00"/>
          </a:solidFill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3740CD3-1DA0-4D68-AE71-D8D3E4BBEF0C}"/>
                </a:ext>
              </a:extLst>
            </p:cNvPr>
            <p:cNvSpPr/>
            <p:nvPr/>
          </p:nvSpPr>
          <p:spPr>
            <a:xfrm>
              <a:off x="0" y="16645"/>
              <a:ext cx="2224367" cy="261612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4" name="Rectangle: Rounded Corners 4">
              <a:extLst>
                <a:ext uri="{FF2B5EF4-FFF2-40B4-BE49-F238E27FC236}">
                  <a16:creationId xmlns:a16="http://schemas.microsoft.com/office/drawing/2014/main" id="{5DC766CE-C70A-4201-98B7-7C43654B4F57}"/>
                </a:ext>
              </a:extLst>
            </p:cNvPr>
            <p:cNvSpPr txBox="1"/>
            <p:nvPr/>
          </p:nvSpPr>
          <p:spPr>
            <a:xfrm>
              <a:off x="108585" y="125230"/>
              <a:ext cx="2007197" cy="23989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914400"/>
              <a:r>
                <a:rPr lang="lv-LV" kern="0">
                  <a:solidFill>
                    <a:srgbClr val="000000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Atkritumu </a:t>
              </a:r>
              <a:r>
                <a:rPr lang="lv-LV" b="1" kern="0">
                  <a:solidFill>
                    <a:srgbClr val="000000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veids</a:t>
              </a:r>
            </a:p>
            <a:p>
              <a:pPr lvl="0" algn="ctr" defTabSz="914400"/>
              <a:r>
                <a:rPr lang="lv-LV" kern="0">
                  <a:solidFill>
                    <a:srgbClr val="000000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(papildu punkti)</a:t>
              </a:r>
              <a:endParaRPr lang="en-GB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97C84F5-B4DD-4BE8-B361-9AA1DDD7BE48}"/>
              </a:ext>
            </a:extLst>
          </p:cNvPr>
          <p:cNvGrpSpPr/>
          <p:nvPr/>
        </p:nvGrpSpPr>
        <p:grpSpPr>
          <a:xfrm>
            <a:off x="2675941" y="1375933"/>
            <a:ext cx="8603924" cy="2434650"/>
            <a:chOff x="2998862" y="-650956"/>
            <a:chExt cx="8603924" cy="2253180"/>
          </a:xfrm>
          <a:solidFill>
            <a:srgbClr val="CCCC00"/>
          </a:solidFill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3B998A7-292C-4DE6-B902-EDEAD4392A6E}"/>
                </a:ext>
              </a:extLst>
            </p:cNvPr>
            <p:cNvSpPr/>
            <p:nvPr/>
          </p:nvSpPr>
          <p:spPr>
            <a:xfrm rot="5400000">
              <a:off x="6174234" y="-3826328"/>
              <a:ext cx="2253180" cy="8603924"/>
            </a:xfrm>
            <a:prstGeom prst="roundRect">
              <a:avLst/>
            </a:prstGeom>
            <a:grpFill/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75EA3D5B-0865-48A3-99A0-2CAAC0C39356}"/>
                </a:ext>
              </a:extLst>
            </p:cNvPr>
            <p:cNvSpPr txBox="1"/>
            <p:nvPr/>
          </p:nvSpPr>
          <p:spPr>
            <a:xfrm>
              <a:off x="3193938" y="-540965"/>
              <a:ext cx="8188865" cy="203319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lv-LV" sz="1600" kern="1200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1D9CDA80-2852-4508-8663-0B3FBE0024DD}"/>
              </a:ext>
            </a:extLst>
          </p:cNvPr>
          <p:cNvSpPr/>
          <p:nvPr/>
        </p:nvSpPr>
        <p:spPr>
          <a:xfrm>
            <a:off x="2846518" y="1444580"/>
            <a:ext cx="8433347" cy="2227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598170" algn="l"/>
                <a:tab pos="798195" algn="l"/>
              </a:tabLst>
            </a:pPr>
            <a:r>
              <a:rPr lang="lv-LV" b="1">
                <a:latin typeface="Poppins"/>
                <a:ea typeface="Times New Roman" panose="02020603050405020304" pitchFamily="18" charset="0"/>
                <a:cs typeface="Poppins"/>
              </a:rPr>
              <a:t>5 punkti </a:t>
            </a:r>
            <a:r>
              <a:rPr lang="lv-LV">
                <a:latin typeface="Poppins"/>
                <a:ea typeface="Times New Roman" panose="02020603050405020304" pitchFamily="18" charset="0"/>
                <a:cs typeface="Poppins"/>
              </a:rPr>
              <a:t>- bioloģiskie atkritumi</a:t>
            </a:r>
          </a:p>
          <a:p>
            <a:pPr marL="285750" lvl="0" indent="-285750" algn="just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598170" algn="l"/>
                <a:tab pos="798195" algn="l"/>
              </a:tabLst>
            </a:pP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5 punkti - </a:t>
            </a:r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tekstila atkritumi</a:t>
            </a:r>
          </a:p>
          <a:p>
            <a:pPr marL="285750" lvl="0" indent="-285750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598170" algn="l"/>
                <a:tab pos="798195" algn="l"/>
              </a:tabLst>
              <a:defRPr/>
            </a:pP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3 punkti - </a:t>
            </a:r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sadzīves bīstamie atkritumi, videi kaitīgas preces (t.sk. elektrisko un elektronisko iekārtu atkritumi) </a:t>
            </a:r>
          </a:p>
          <a:p>
            <a:pPr marL="285750" lvl="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lv-LV" b="1">
                <a:solidFill>
                  <a:srgbClr val="000000"/>
                </a:solidFill>
                <a:latin typeface="Poppins"/>
                <a:ea typeface="Times New Roman" panose="02020603050405020304" pitchFamily="18" charset="0"/>
                <a:cs typeface="Poppins"/>
              </a:rPr>
              <a:t>3 punkti </a:t>
            </a:r>
            <a:r>
              <a:rPr lang="lv-LV">
                <a:solidFill>
                  <a:srgbClr val="000000"/>
                </a:solidFill>
                <a:latin typeface="Poppins"/>
                <a:ea typeface="Times New Roman" panose="02020603050405020304" pitchFamily="18" charset="0"/>
                <a:cs typeface="Poppins"/>
              </a:rPr>
              <a:t>- iepakojuma atkritumi </a:t>
            </a:r>
            <a:endParaRPr lang="lv-LV">
              <a:solidFill>
                <a:srgbClr val="000000"/>
              </a:solidFill>
              <a:latin typeface="Poppins" panose="00000500000000000000" pitchFamily="2" charset="-70"/>
              <a:ea typeface="Times New Roman" panose="02020603050405020304" pitchFamily="18" charset="0"/>
              <a:cs typeface="Poppins" panose="00000500000000000000" pitchFamily="2" charset="-70"/>
            </a:endParaRPr>
          </a:p>
          <a:p>
            <a:pPr marL="285750" lvl="0" indent="-285750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598170" algn="l"/>
                <a:tab pos="798195" algn="l"/>
              </a:tabLst>
              <a:defRPr/>
            </a:pPr>
            <a:r>
              <a:rPr lang="lv-LV" b="1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0 punkti </a:t>
            </a:r>
            <a:r>
              <a: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rPr>
              <a:t>- cits atkritumu veids, kas nav iekļauts iepriekšējos punktos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301457-6448-49E7-86FE-3392836E1A64}"/>
              </a:ext>
            </a:extLst>
          </p:cNvPr>
          <p:cNvSpPr/>
          <p:nvPr/>
        </p:nvSpPr>
        <p:spPr>
          <a:xfrm>
            <a:off x="1680163" y="267746"/>
            <a:ext cx="93797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altLang="en-US" sz="3000" b="1">
                <a:solidFill>
                  <a:srgbClr val="000000"/>
                </a:solidFill>
                <a:latin typeface="Poppins"/>
                <a:cs typeface="Verdana"/>
              </a:rPr>
              <a:t>Kvalitātes un HP “Klimatdrošināšana” kritēriji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34BFFA-F25A-46C3-B066-95647590F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273" y="750913"/>
            <a:ext cx="6309826" cy="35242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EA0B61B-D6F5-4F6E-86A3-A46FE05040A4}"/>
              </a:ext>
            </a:extLst>
          </p:cNvPr>
          <p:cNvGrpSpPr/>
          <p:nvPr/>
        </p:nvGrpSpPr>
        <p:grpSpPr>
          <a:xfrm>
            <a:off x="342989" y="3974134"/>
            <a:ext cx="3307226" cy="2616120"/>
            <a:chOff x="0" y="16645"/>
            <a:chExt cx="2224367" cy="2616120"/>
          </a:xfrm>
          <a:solidFill>
            <a:srgbClr val="008000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E51903AB-14AF-4B92-9708-222347B5E756}"/>
                </a:ext>
              </a:extLst>
            </p:cNvPr>
            <p:cNvSpPr/>
            <p:nvPr/>
          </p:nvSpPr>
          <p:spPr>
            <a:xfrm>
              <a:off x="0" y="16645"/>
              <a:ext cx="2224367" cy="2616120"/>
            </a:xfrm>
            <a:prstGeom prst="roundRect">
              <a:avLst/>
            </a:prstGeom>
            <a:solidFill>
              <a:srgbClr val="33CC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13" name="Rectangle: Rounded Corners 4">
              <a:extLst>
                <a:ext uri="{FF2B5EF4-FFF2-40B4-BE49-F238E27FC236}">
                  <a16:creationId xmlns:a16="http://schemas.microsoft.com/office/drawing/2014/main" id="{153981EE-0E06-4810-8D9D-88ABD1FC5DA8}"/>
                </a:ext>
              </a:extLst>
            </p:cNvPr>
            <p:cNvSpPr txBox="1"/>
            <p:nvPr/>
          </p:nvSpPr>
          <p:spPr>
            <a:xfrm>
              <a:off x="108585" y="125230"/>
              <a:ext cx="2007197" cy="2398950"/>
            </a:xfrm>
            <a:prstGeom prst="rect">
              <a:avLst/>
            </a:prstGeom>
            <a:solidFill>
              <a:srgbClr val="33CCCC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914400"/>
              <a:r>
                <a:rPr lang="en-GB">
                  <a:solidFill>
                    <a:srgbClr val="000000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HP Klimatdrošināšana</a:t>
              </a:r>
              <a:endParaRPr lang="lv-LV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endParaRPr>
            </a:p>
            <a:p>
              <a:pPr lvl="0" algn="ctr" defTabSz="914400"/>
              <a:endParaRPr lang="en-GB">
                <a:solidFill>
                  <a:srgbClr val="000000"/>
                </a:solidFill>
                <a:latin typeface="Poppins" panose="00000500000000000000" pitchFamily="2" charset="-70"/>
                <a:cs typeface="Poppins" panose="00000500000000000000" pitchFamily="2" charset="-70"/>
              </a:endParaRPr>
            </a:p>
            <a:p>
              <a:pPr lvl="0" algn="ctr" defTabSz="914400"/>
              <a:r>
                <a:rPr lang="lv-LV">
                  <a:solidFill>
                    <a:schemeClr val="tx1"/>
                  </a:solidFill>
                  <a:latin typeface="Poppins" panose="00000500000000000000" pitchFamily="2" charset="-70"/>
                  <a:ea typeface="League Spartan" charset="0"/>
                  <a:cs typeface="Poppins" panose="00000500000000000000" pitchFamily="2" charset="-70"/>
                </a:rPr>
                <a:t>Aprīkojuma (konteineri) </a:t>
              </a:r>
              <a:r>
                <a:rPr lang="lv-LV" b="1">
                  <a:solidFill>
                    <a:schemeClr val="tx1"/>
                  </a:solidFill>
                  <a:latin typeface="Poppins" panose="00000500000000000000" pitchFamily="2" charset="-70"/>
                  <a:ea typeface="League Spartan" charset="0"/>
                  <a:cs typeface="Poppins" panose="00000500000000000000" pitchFamily="2" charset="-70"/>
                </a:rPr>
                <a:t>marķējums</a:t>
              </a:r>
              <a:r>
                <a:rPr lang="en-GB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  </a:t>
              </a:r>
              <a:endParaRPr lang="lv-LV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endParaRPr>
            </a:p>
            <a:p>
              <a:pPr lvl="0" algn="ctr" defTabSz="914400"/>
              <a:endParaRPr lang="lv-LV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endParaRPr>
            </a:p>
            <a:p>
              <a:pPr lvl="0" algn="ctr" defTabSz="914400"/>
              <a:r>
                <a:rPr lang="en-GB">
                  <a:solidFill>
                    <a:srgbClr val="000000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(j</a:t>
              </a:r>
              <a:r>
                <a:rPr lang="lv-LV" err="1">
                  <a:solidFill>
                    <a:srgbClr val="000000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āsaņem</a:t>
              </a:r>
              <a:r>
                <a:rPr lang="lv-LV">
                  <a:solidFill>
                    <a:srgbClr val="000000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 vismaz 1 punkts</a:t>
              </a:r>
              <a:r>
                <a:rPr lang="en-GB">
                  <a:solidFill>
                    <a:srgbClr val="000000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) </a:t>
              </a:r>
              <a:endParaRPr lang="en-GB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B3AF50C-0BCA-42ED-A03C-D8E3F1C6E2CC}"/>
              </a:ext>
            </a:extLst>
          </p:cNvPr>
          <p:cNvGrpSpPr/>
          <p:nvPr/>
        </p:nvGrpSpPr>
        <p:grpSpPr>
          <a:xfrm>
            <a:off x="3650215" y="4364772"/>
            <a:ext cx="7827410" cy="1791672"/>
            <a:chOff x="2639635" y="-680646"/>
            <a:chExt cx="7827410" cy="2253180"/>
          </a:xfrm>
          <a:solidFill>
            <a:srgbClr val="99CC00"/>
          </a:solidFill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15E6A299-B631-4349-84DD-65E2D19E9A78}"/>
                </a:ext>
              </a:extLst>
            </p:cNvPr>
            <p:cNvSpPr/>
            <p:nvPr/>
          </p:nvSpPr>
          <p:spPr>
            <a:xfrm rot="5400000">
              <a:off x="5426750" y="-3467761"/>
              <a:ext cx="2253180" cy="7827410"/>
            </a:xfrm>
            <a:prstGeom prst="roundRect">
              <a:avLst/>
            </a:prstGeom>
            <a:grpFill/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A6D6F6E8-AF2E-4893-B5A6-CDC48457C527}"/>
                </a:ext>
              </a:extLst>
            </p:cNvPr>
            <p:cNvSpPr txBox="1"/>
            <p:nvPr/>
          </p:nvSpPr>
          <p:spPr>
            <a:xfrm>
              <a:off x="2639635" y="-144630"/>
              <a:ext cx="7629650" cy="118114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354013" lvl="1" indent="-265113" defTabSz="7112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b="1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3 punkti </a:t>
              </a:r>
              <a:r>
                <a:rPr lang="en-GB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- </a:t>
              </a:r>
              <a:r>
                <a:rPr lang="lv-LV">
                  <a:latin typeface="Poppins" panose="00000500000000000000" pitchFamily="2" charset="-70"/>
                  <a:ea typeface="League Spartan" charset="0"/>
                  <a:cs typeface="Poppins" panose="00000500000000000000" pitchFamily="2" charset="-70"/>
                </a:rPr>
                <a:t>konteineri tiks marķēti ar CE marķējumu un RAL kvalitātes zīmi</a:t>
              </a:r>
              <a:endParaRPr lang="en-GB">
                <a:latin typeface="Poppins" panose="00000500000000000000" pitchFamily="2" charset="-70"/>
                <a:ea typeface="League Spartan" charset="0"/>
                <a:cs typeface="Poppins" panose="00000500000000000000" pitchFamily="2" charset="-70"/>
              </a:endParaRPr>
            </a:p>
            <a:p>
              <a:pPr marL="354013" lvl="1" indent="-265113" defTabSz="7112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 </a:t>
              </a:r>
              <a:r>
                <a:rPr lang="en-GB" b="1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1 punkts </a:t>
              </a:r>
              <a:r>
                <a:rPr lang="en-GB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- </a:t>
              </a:r>
              <a:r>
                <a:rPr lang="lv-LV">
                  <a:solidFill>
                    <a:schemeClr val="tx1"/>
                  </a:solidFill>
                  <a:latin typeface="Poppins" panose="00000500000000000000" pitchFamily="2" charset="-70"/>
                  <a:cs typeface="Poppins" panose="00000500000000000000" pitchFamily="2" charset="-70"/>
                </a:rPr>
                <a:t>konteineri tiks marķēti ar CE marķējumu </a:t>
              </a:r>
              <a:endParaRPr lang="lv-LV" kern="1200">
                <a:solidFill>
                  <a:schemeClr val="tx1"/>
                </a:solidFill>
                <a:latin typeface="Poppins" panose="00000500000000000000" pitchFamily="2" charset="-70"/>
                <a:cs typeface="Poppins" panose="00000500000000000000" pitchFamily="2" charset="-7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638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7a1d7f5-1ac6-43f9-b42b-cad71fba240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93D44B3A29AD90418E8002CCCB519B58" ma:contentTypeVersion="17" ma:contentTypeDescription="Izveidot jaunu dokumentu." ma:contentTypeScope="" ma:versionID="a11ddbe21d9b966779c69e24e9b69fc4">
  <xsd:schema xmlns:xsd="http://www.w3.org/2001/XMLSchema" xmlns:xs="http://www.w3.org/2001/XMLSchema" xmlns:p="http://schemas.microsoft.com/office/2006/metadata/properties" xmlns:ns3="510767cc-baf5-4ca5-9042-e5892009b1e4" xmlns:ns4="57a1d7f5-1ac6-43f9-b42b-cad71fba2409" targetNamespace="http://schemas.microsoft.com/office/2006/metadata/properties" ma:root="true" ma:fieldsID="9ef9cf51ae8b61c5f5debd20c8c91cab" ns3:_="" ns4:_="">
    <xsd:import namespace="510767cc-baf5-4ca5-9042-e5892009b1e4"/>
    <xsd:import namespace="57a1d7f5-1ac6-43f9-b42b-cad71fba240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0767cc-baf5-4ca5-9042-e5892009b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1d7f5-1ac6-43f9-b42b-cad71fba24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5401A4-D51C-458D-8F0B-A0A02D06AA01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510767cc-baf5-4ca5-9042-e5892009b1e4"/>
    <ds:schemaRef ds:uri="57a1d7f5-1ac6-43f9-b42b-cad71fba24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A90ECF9-B636-4D7B-B354-A8030E4AB6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BA749C-4655-46EB-8E19-E0BA113FF6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0767cc-baf5-4ca5-9042-e5892009b1e4"/>
    <ds:schemaRef ds:uri="57a1d7f5-1ac6-43f9-b42b-cad71fba24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1437</Words>
  <Application>Microsoft Office PowerPoint</Application>
  <PresentationFormat>Widescreen</PresentationFormat>
  <Paragraphs>163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Lato Light</vt:lpstr>
      <vt:lpstr>League Spartan</vt:lpstr>
      <vt:lpstr>Open Sans</vt:lpstr>
      <vt:lpstr>Poppins</vt:lpstr>
      <vt:lpstr>Times New Roman</vt:lpstr>
      <vt:lpstr>Trebuchet MS</vt:lpstr>
      <vt:lpstr>Verdana</vt:lpstr>
      <vt:lpstr>Wingdings 3</vt:lpstr>
      <vt:lpstr>Work Sans Light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VARAM_2236_SAMP_29092022</dc:title>
  <dc:creator>Kristine.Dudina@varam.gov.lv</dc:creator>
  <cp:lastModifiedBy>Signe Zakka</cp:lastModifiedBy>
  <cp:revision>3</cp:revision>
  <dcterms:created xsi:type="dcterms:W3CDTF">2020-10-27T06:55:27Z</dcterms:created>
  <dcterms:modified xsi:type="dcterms:W3CDTF">2023-10-24T12:51:35Z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0x01010093D44B3A29AD90418E8002CCCB519B58</vt:lpwstr>
  </property>
</Properties>
</file>