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3" r:id="rId3"/>
    <p:sldId id="257" r:id="rId4"/>
    <p:sldId id="265" r:id="rId5"/>
    <p:sldId id="274" r:id="rId6"/>
    <p:sldId id="275" r:id="rId7"/>
    <p:sldId id="276" r:id="rId8"/>
    <p:sldId id="269" r:id="rId9"/>
    <p:sldId id="270" r:id="rId10"/>
    <p:sldId id="271" r:id="rId11"/>
    <p:sldId id="272" r:id="rId12"/>
    <p:sldId id="264" r:id="rId13"/>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543"/>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71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DFD18D-1864-4564-9FCE-945D5643A3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9BA6C68-A90E-4895-9E8D-3EC486DC157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1C7A671-D380-47D2-A3CB-7AA2FBC5714D}" type="datetimeFigureOut">
              <a:rPr lang="lv-LV"/>
              <a:pPr>
                <a:defRPr/>
              </a:pPr>
              <a:t>14.09.2023</a:t>
            </a:fld>
            <a:endParaRPr lang="lv-LV"/>
          </a:p>
        </p:txBody>
      </p:sp>
      <p:sp>
        <p:nvSpPr>
          <p:cNvPr id="4" name="Slide Image Placeholder 3">
            <a:extLst>
              <a:ext uri="{FF2B5EF4-FFF2-40B4-BE49-F238E27FC236}">
                <a16:creationId xmlns:a16="http://schemas.microsoft.com/office/drawing/2014/main" id="{64639FC9-CF4A-4960-B98B-8BE18A8C2EF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771FECA-D116-4133-80EB-9686CEC2C3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D92696BD-1A9C-4463-8210-71FB6C633C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D29C80FC-2628-40AF-B97C-F60967CD863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F0B9F3C-4EA2-44BE-82AD-D05A43C0B408}"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A709C46-5F3C-4C6A-A43A-78B668A149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32D99BA-1116-4A72-A8DE-76B91403E84A}"/>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BE4A4639-7072-4CE1-B2F3-FC35214E9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363" y="0"/>
            <a:ext cx="18192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09637" y="4625975"/>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5437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25CD4C5-28F5-43B2-B9FC-1F84BEF41A72}"/>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A3427D2F-D37E-4A71-9B41-5156759038B9}" type="slidenum">
              <a:rPr lang="en-US" altLang="lv-LV"/>
              <a:pPr>
                <a:defRPr/>
              </a:pPr>
              <a:t>‹#›</a:t>
            </a:fld>
            <a:endParaRPr lang="en-US" altLang="lv-LV"/>
          </a:p>
        </p:txBody>
      </p:sp>
    </p:spTree>
    <p:extLst>
      <p:ext uri="{BB962C8B-B14F-4D97-AF65-F5344CB8AC3E}">
        <p14:creationId xmlns:p14="http://schemas.microsoft.com/office/powerpoint/2010/main" val="214302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B78E099-9344-41A1-B276-DAC658AB6C6F}"/>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4C90C2D-5727-46FD-8231-2E0634A8CB6B}" type="slidenum">
              <a:rPr lang="en-US" altLang="lv-LV"/>
              <a:pPr>
                <a:defRPr/>
              </a:pPr>
              <a:t>‹#›</a:t>
            </a:fld>
            <a:endParaRPr lang="en-US" altLang="lv-LV"/>
          </a:p>
        </p:txBody>
      </p:sp>
    </p:spTree>
    <p:extLst>
      <p:ext uri="{BB962C8B-B14F-4D97-AF65-F5344CB8AC3E}">
        <p14:creationId xmlns:p14="http://schemas.microsoft.com/office/powerpoint/2010/main" val="226153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3766D8F-813A-4C56-90F9-3AEE6E70930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4269EEF9-52BF-4958-A83C-57A42ED54957}" type="slidenum">
              <a:rPr lang="en-US" altLang="lv-LV"/>
              <a:pPr>
                <a:defRPr/>
              </a:pPr>
              <a:t>‹#›</a:t>
            </a:fld>
            <a:endParaRPr lang="en-US" altLang="lv-LV"/>
          </a:p>
        </p:txBody>
      </p:sp>
    </p:spTree>
    <p:extLst>
      <p:ext uri="{BB962C8B-B14F-4D97-AF65-F5344CB8AC3E}">
        <p14:creationId xmlns:p14="http://schemas.microsoft.com/office/powerpoint/2010/main" val="377622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01B66617-54BA-460E-9B9B-76D7CC92EA69}"/>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DA69E65A-7282-49F2-A4A9-9F8C44A5E8ED}" type="slidenum">
              <a:rPr lang="en-US" altLang="lv-LV"/>
              <a:pPr>
                <a:defRPr/>
              </a:pPr>
              <a:t>‹#›</a:t>
            </a:fld>
            <a:endParaRPr lang="en-US" altLang="lv-LV"/>
          </a:p>
        </p:txBody>
      </p:sp>
    </p:spTree>
    <p:extLst>
      <p:ext uri="{BB962C8B-B14F-4D97-AF65-F5344CB8AC3E}">
        <p14:creationId xmlns:p14="http://schemas.microsoft.com/office/powerpoint/2010/main" val="85468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D09C5F6-6F36-445B-8746-433FBAE5F9FC}"/>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701F4537-866F-4C63-8C37-F6912E7EFE47}" type="slidenum">
              <a:rPr lang="en-US" altLang="lv-LV"/>
              <a:pPr>
                <a:defRPr/>
              </a:pPr>
              <a:t>‹#›</a:t>
            </a:fld>
            <a:endParaRPr lang="en-US" altLang="lv-LV"/>
          </a:p>
        </p:txBody>
      </p:sp>
    </p:spTree>
    <p:extLst>
      <p:ext uri="{BB962C8B-B14F-4D97-AF65-F5344CB8AC3E}">
        <p14:creationId xmlns:p14="http://schemas.microsoft.com/office/powerpoint/2010/main" val="194247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3414479B-ED56-4BEA-A559-371712F186F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FCD255E6-94B6-4CBF-B78F-4E3FACB3FDAF}" type="slidenum">
              <a:rPr lang="en-US" altLang="lv-LV"/>
              <a:pPr>
                <a:defRPr/>
              </a:pPr>
              <a:t>‹#›</a:t>
            </a:fld>
            <a:endParaRPr lang="en-US" altLang="lv-LV"/>
          </a:p>
        </p:txBody>
      </p:sp>
    </p:spTree>
    <p:extLst>
      <p:ext uri="{BB962C8B-B14F-4D97-AF65-F5344CB8AC3E}">
        <p14:creationId xmlns:p14="http://schemas.microsoft.com/office/powerpoint/2010/main" val="52704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EA11BB77-3279-4AF7-A517-917F59E3A864}"/>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2551C0A-EB49-4331-BC6C-150EB8720522}" type="slidenum">
              <a:rPr lang="en-US" altLang="lv-LV"/>
              <a:pPr>
                <a:defRPr/>
              </a:pPr>
              <a:t>‹#›</a:t>
            </a:fld>
            <a:endParaRPr lang="en-US" altLang="lv-LV"/>
          </a:p>
        </p:txBody>
      </p:sp>
    </p:spTree>
    <p:extLst>
      <p:ext uri="{BB962C8B-B14F-4D97-AF65-F5344CB8AC3E}">
        <p14:creationId xmlns:p14="http://schemas.microsoft.com/office/powerpoint/2010/main" val="3926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4E2E630-1EDA-44EB-8694-C268FB6849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88523A9-CF91-4D3F-AF80-7A72598FB4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60963" y="0"/>
            <a:ext cx="1870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199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C447C0-0CD1-42CA-8D04-2B9B2D0A909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E63DC695-457E-4DAC-92B7-3F78FAD657D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7DF6CB84-65FD-46FF-BD02-3D8D55725875}"/>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7DFE9947-F1F5-45E3-99C4-BB8FDBA2DB2A}" type="datetime1">
              <a:rPr lang="en-US"/>
              <a:pPr>
                <a:defRPr/>
              </a:pPr>
              <a:t>9/14/2023</a:t>
            </a:fld>
            <a:endParaRPr lang="en-US"/>
          </a:p>
        </p:txBody>
      </p:sp>
      <p:sp>
        <p:nvSpPr>
          <p:cNvPr id="5" name="Footer Placeholder 4">
            <a:extLst>
              <a:ext uri="{FF2B5EF4-FFF2-40B4-BE49-F238E27FC236}">
                <a16:creationId xmlns:a16="http://schemas.microsoft.com/office/drawing/2014/main" id="{A0CE9F43-EE8D-4DDA-AE2C-0155EF8737B2}"/>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BF11CA8-82E0-4BA1-8DD9-C4E02E5489E4}"/>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CC5CEE3D-C372-459C-AC26-E3A6A4BB2B72}"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1.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2.jp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FD8D299-E88B-4F1A-8D22-241689ADCFBE}"/>
              </a:ext>
            </a:extLst>
          </p:cNvPr>
          <p:cNvSpPr>
            <a:spLocks noGrp="1"/>
          </p:cNvSpPr>
          <p:nvPr>
            <p:ph type="title"/>
          </p:nvPr>
        </p:nvSpPr>
        <p:spPr>
          <a:xfrm>
            <a:off x="0" y="2849526"/>
            <a:ext cx="12191999" cy="1712273"/>
          </a:xfrm>
        </p:spPr>
        <p:txBody>
          <a:bodyPr>
            <a:noAutofit/>
          </a:bodyPr>
          <a:lstStyle/>
          <a:p>
            <a:pPr lvl="0" indent="-457200">
              <a:lnSpc>
                <a:spcPct val="110000"/>
              </a:lnSpc>
              <a:spcBef>
                <a:spcPct val="20000"/>
              </a:spcBef>
            </a:pPr>
            <a:r>
              <a:rPr lang="lv-LV" altLang="lv-LV" sz="1200" dirty="0">
                <a:solidFill>
                  <a:prstClr val="black"/>
                </a:solidFill>
              </a:rPr>
              <a:t>Eiropas Savienības kohēzijas politikas programmas 2021.–2027. gadam</a:t>
            </a:r>
            <a:br>
              <a:rPr lang="lv-LV" altLang="lv-LV" sz="1200" b="0" dirty="0">
                <a:solidFill>
                  <a:prstClr val="black"/>
                </a:solidFill>
              </a:rPr>
            </a:br>
            <a:r>
              <a:rPr lang="lv-LV" altLang="lv-LV" sz="1200" b="0" dirty="0">
                <a:solidFill>
                  <a:prstClr val="black"/>
                </a:solidFill>
              </a:rPr>
              <a:t>2.1. Prioritātes "Klimata pārmaiņu mazināšana un pielāgošanās klimata pārmaiņām"</a:t>
            </a:r>
            <a:br>
              <a:rPr lang="lv-LV" altLang="lv-LV" sz="1200" b="0" dirty="0">
                <a:solidFill>
                  <a:prstClr val="black"/>
                </a:solidFill>
              </a:rPr>
            </a:br>
            <a:r>
              <a:rPr lang="lv-LV" altLang="lv-LV" sz="1200" b="0" dirty="0">
                <a:solidFill>
                  <a:prstClr val="black"/>
                </a:solidFill>
              </a:rPr>
              <a:t>2.1.3. specifiskā atbalsta mērķa "Veicināt pielāgošanos klimata pārmaiņām, risku novēršanu un noturību pret katastrofām"</a:t>
            </a:r>
            <a:br>
              <a:rPr lang="lv-LV" altLang="lv-LV" sz="1400" b="0" dirty="0">
                <a:solidFill>
                  <a:prstClr val="black"/>
                </a:solidFill>
              </a:rPr>
            </a:br>
            <a:br>
              <a:rPr lang="lv-LV" altLang="lv-LV" sz="1600" b="0" dirty="0">
                <a:solidFill>
                  <a:prstClr val="black"/>
                </a:solidFill>
                <a:latin typeface="Times New Roman" panose="02020603050405020304" pitchFamily="18" charset="0"/>
              </a:rPr>
            </a:br>
            <a:r>
              <a:rPr lang="lv-LV" altLang="lv-LV" sz="1600" dirty="0">
                <a:solidFill>
                  <a:prstClr val="black"/>
                </a:solidFill>
                <a:latin typeface="Times New Roman" panose="02020603050405020304" pitchFamily="18" charset="0"/>
              </a:rPr>
              <a:t> </a:t>
            </a:r>
            <a:r>
              <a:rPr lang="lv-LV" altLang="lv-LV" sz="1600" dirty="0">
                <a:solidFill>
                  <a:prstClr val="black"/>
                </a:solidFill>
              </a:rPr>
              <a:t>2.1.3.3. pasākuma "Katastrofu risku mazināšanas pasākumi"</a:t>
            </a:r>
            <a:br>
              <a:rPr lang="lv-LV" altLang="lv-LV" sz="1600" dirty="0">
                <a:solidFill>
                  <a:prstClr val="black"/>
                </a:solidFill>
              </a:rPr>
            </a:br>
            <a:r>
              <a:rPr lang="lv-LV" altLang="lv-LV" sz="1600" dirty="0">
                <a:solidFill>
                  <a:prstClr val="black"/>
                </a:solidFill>
              </a:rPr>
              <a:t>trešās kārtas projekti</a:t>
            </a:r>
            <a:endParaRPr lang="lv-LV" altLang="lv-LV" sz="2400" dirty="0"/>
          </a:p>
        </p:txBody>
      </p:sp>
      <p:sp>
        <p:nvSpPr>
          <p:cNvPr id="12292" name="Text Placeholder 3">
            <a:extLst>
              <a:ext uri="{FF2B5EF4-FFF2-40B4-BE49-F238E27FC236}">
                <a16:creationId xmlns:a16="http://schemas.microsoft.com/office/drawing/2014/main" id="{37B712F9-46BB-4738-A9EF-D143CA5BF4A7}"/>
              </a:ext>
            </a:extLst>
          </p:cNvPr>
          <p:cNvSpPr>
            <a:spLocks noGrp="1"/>
          </p:cNvSpPr>
          <p:nvPr>
            <p:ph type="body" sz="quarter" idx="11"/>
          </p:nvPr>
        </p:nvSpPr>
        <p:spPr>
          <a:xfrm>
            <a:off x="914400" y="5722893"/>
            <a:ext cx="10363200" cy="639762"/>
          </a:xfrm>
        </p:spPr>
        <p:txBody>
          <a:bodyPr anchor="b"/>
          <a:lstStyle/>
          <a:p>
            <a:pPr>
              <a:defRPr/>
            </a:pPr>
            <a:r>
              <a:rPr lang="lv-LV" altLang="lv-LV" dirty="0"/>
              <a:t>2023. gada septembris</a:t>
            </a:r>
          </a:p>
        </p:txBody>
      </p:sp>
      <p:pic>
        <p:nvPicPr>
          <p:cNvPr id="5" name="Picture 1" descr="A picture containing icon&#10;&#10;Description automatically generated">
            <a:extLst>
              <a:ext uri="{FF2B5EF4-FFF2-40B4-BE49-F238E27FC236}">
                <a16:creationId xmlns:a16="http://schemas.microsoft.com/office/drawing/2014/main" id="{EA678612-F5A1-4B9C-A36C-5963013C2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697" y="4641775"/>
            <a:ext cx="887259" cy="1132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V V Līdzfinansē Eiropas Savienība_POS">
            <a:extLst>
              <a:ext uri="{FF2B5EF4-FFF2-40B4-BE49-F238E27FC236}">
                <a16:creationId xmlns:a16="http://schemas.microsoft.com/office/drawing/2014/main" id="{2CC33631-8F7C-4F74-B721-7D114AEA7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6" y="4561799"/>
            <a:ext cx="1317643" cy="133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isnstūris 12">
            <a:extLst>
              <a:ext uri="{FF2B5EF4-FFF2-40B4-BE49-F238E27FC236}">
                <a16:creationId xmlns:a16="http://schemas.microsoft.com/office/drawing/2014/main" id="{4676DBC8-E592-1218-3789-724D6B6DDF89}"/>
              </a:ext>
            </a:extLst>
          </p:cNvPr>
          <p:cNvSpPr/>
          <p:nvPr/>
        </p:nvSpPr>
        <p:spPr>
          <a:xfrm>
            <a:off x="583886" y="1663966"/>
            <a:ext cx="11080031" cy="2626726"/>
          </a:xfrm>
          <a:prstGeom prst="rect">
            <a:avLst/>
          </a:prstGeom>
          <a:solidFill>
            <a:srgbClr val="122543">
              <a:alpha val="10196"/>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600"/>
          </a:p>
        </p:txBody>
      </p:sp>
      <p:sp>
        <p:nvSpPr>
          <p:cNvPr id="14" name="Taisnstūris 13">
            <a:extLst>
              <a:ext uri="{FF2B5EF4-FFF2-40B4-BE49-F238E27FC236}">
                <a16:creationId xmlns:a16="http://schemas.microsoft.com/office/drawing/2014/main" id="{49C652EA-1AC8-CD45-D660-43BF6BB828E0}"/>
              </a:ext>
            </a:extLst>
          </p:cNvPr>
          <p:cNvSpPr/>
          <p:nvPr/>
        </p:nvSpPr>
        <p:spPr>
          <a:xfrm>
            <a:off x="583885" y="4779322"/>
            <a:ext cx="11080031" cy="1560206"/>
          </a:xfrm>
          <a:prstGeom prst="rect">
            <a:avLst/>
          </a:prstGeom>
          <a:solidFill>
            <a:srgbClr val="122543">
              <a:alpha val="10196"/>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10</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88CC369-C28A-8E90-AD8D-2A7C6FA9BDE3}"/>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Sasniedzamie rādītāji</a:t>
            </a:r>
            <a:endParaRPr lang="lv-LV" sz="1800" dirty="0">
              <a:latin typeface="Verdana" panose="020B0604030504040204" pitchFamily="34" charset="0"/>
              <a:ea typeface="Verdana" panose="020B0604030504040204" pitchFamily="34" charset="0"/>
            </a:endParaRPr>
          </a:p>
        </p:txBody>
      </p:sp>
      <p:sp>
        <p:nvSpPr>
          <p:cNvPr id="18" name="Taisnstūris 17">
            <a:extLst>
              <a:ext uri="{FF2B5EF4-FFF2-40B4-BE49-F238E27FC236}">
                <a16:creationId xmlns:a16="http://schemas.microsoft.com/office/drawing/2014/main" id="{FA42A440-3632-682E-0688-2FD3C57F0A33}"/>
              </a:ext>
            </a:extLst>
          </p:cNvPr>
          <p:cNvSpPr/>
          <p:nvPr/>
        </p:nvSpPr>
        <p:spPr>
          <a:xfrm>
            <a:off x="587071" y="1663966"/>
            <a:ext cx="3400137"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Iznākums rādītājs</a:t>
            </a:r>
          </a:p>
        </p:txBody>
      </p:sp>
      <p:sp>
        <p:nvSpPr>
          <p:cNvPr id="19" name="Taisnstūris 18">
            <a:extLst>
              <a:ext uri="{FF2B5EF4-FFF2-40B4-BE49-F238E27FC236}">
                <a16:creationId xmlns:a16="http://schemas.microsoft.com/office/drawing/2014/main" id="{8B4719E9-EF62-93E2-54E4-A72EFA7E5E6D}"/>
              </a:ext>
            </a:extLst>
          </p:cNvPr>
          <p:cNvSpPr/>
          <p:nvPr/>
        </p:nvSpPr>
        <p:spPr>
          <a:xfrm>
            <a:off x="583885" y="4779322"/>
            <a:ext cx="3403324"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Nacionālais rezultāta rādītājs </a:t>
            </a:r>
          </a:p>
        </p:txBody>
      </p:sp>
      <p:sp>
        <p:nvSpPr>
          <p:cNvPr id="21" name="TextBox 20">
            <a:extLst>
              <a:ext uri="{FF2B5EF4-FFF2-40B4-BE49-F238E27FC236}">
                <a16:creationId xmlns:a16="http://schemas.microsoft.com/office/drawing/2014/main" id="{F295BF3A-D423-7555-5D72-0DD881F3073D}"/>
              </a:ext>
            </a:extLst>
          </p:cNvPr>
          <p:cNvSpPr txBox="1"/>
          <p:nvPr/>
        </p:nvSpPr>
        <p:spPr>
          <a:xfrm>
            <a:off x="2660457" y="2438526"/>
            <a:ext cx="8275676" cy="584775"/>
          </a:xfrm>
          <a:prstGeom prst="rect">
            <a:avLst/>
          </a:prstGeom>
          <a:noFill/>
        </p:spPr>
        <p:txBody>
          <a:bodyPr wrap="square">
            <a:spAutoFit/>
          </a:bodyPr>
          <a:lstStyle/>
          <a:p>
            <a:pPr algn="ctr"/>
            <a:r>
              <a:rPr lang="lv-LV" altLang="lv-LV" sz="1600" dirty="0">
                <a:solidFill>
                  <a:srgbClr val="122543"/>
                </a:solidFill>
                <a:latin typeface="Verdana" panose="020B0604030504040204" pitchFamily="34" charset="0"/>
                <a:ea typeface="Verdana" panose="020B0604030504040204" pitchFamily="34" charset="0"/>
              </a:rPr>
              <a:t>Investīcijas jaunās vai jauninātās katastrofu monitoringa, gatavības, brīdinājuma un reaģēšanas sistēmās attiecībā uz dabas katastrofām sasniedz… </a:t>
            </a:r>
            <a:endParaRPr lang="lv-LV" sz="1600" dirty="0">
              <a:solidFill>
                <a:srgbClr val="122543"/>
              </a:solidFill>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EC527EC2-E250-B3D6-6E65-6B524DF78D94}"/>
              </a:ext>
            </a:extLst>
          </p:cNvPr>
          <p:cNvSpPr txBox="1"/>
          <p:nvPr/>
        </p:nvSpPr>
        <p:spPr>
          <a:xfrm>
            <a:off x="3455286" y="3480244"/>
            <a:ext cx="3047114" cy="369332"/>
          </a:xfrm>
          <a:prstGeom prst="rect">
            <a:avLst/>
          </a:prstGeom>
          <a:noFill/>
        </p:spPr>
        <p:txBody>
          <a:bodyPr wrap="square">
            <a:spAutoFit/>
          </a:bodyPr>
          <a:lstStyle/>
          <a:p>
            <a:pPr algn="ctr"/>
            <a:r>
              <a:rPr lang="lv-LV" altLang="lv-LV" sz="1800" b="1" dirty="0">
                <a:solidFill>
                  <a:srgbClr val="122543"/>
                </a:solidFill>
                <a:latin typeface="Verdana" panose="020B0604030504040204" pitchFamily="34" charset="0"/>
                <a:ea typeface="Verdana" panose="020B0604030504040204" pitchFamily="34" charset="0"/>
              </a:rPr>
              <a:t>6 763 658 EUR </a:t>
            </a:r>
            <a:endParaRPr lang="lv-LV" b="1" dirty="0">
              <a:solidFill>
                <a:srgbClr val="122543"/>
              </a:solidFill>
              <a:latin typeface="Verdana" panose="020B0604030504040204" pitchFamily="34" charset="0"/>
              <a:ea typeface="Verdana" panose="020B0604030504040204" pitchFamily="34" charset="0"/>
            </a:endParaRPr>
          </a:p>
        </p:txBody>
      </p:sp>
      <p:sp>
        <p:nvSpPr>
          <p:cNvPr id="24" name="Bultiņa: pa labi 23">
            <a:extLst>
              <a:ext uri="{FF2B5EF4-FFF2-40B4-BE49-F238E27FC236}">
                <a16:creationId xmlns:a16="http://schemas.microsoft.com/office/drawing/2014/main" id="{C4C2ADD3-285C-FAD9-CE8A-BFACF5AF6F0F}"/>
              </a:ext>
            </a:extLst>
          </p:cNvPr>
          <p:cNvSpPr/>
          <p:nvPr/>
        </p:nvSpPr>
        <p:spPr>
          <a:xfrm>
            <a:off x="905809" y="3446222"/>
            <a:ext cx="2886309" cy="459701"/>
          </a:xfrm>
          <a:prstGeom prst="rightArrow">
            <a:avLst>
              <a:gd name="adj1" fmla="val 80515"/>
              <a:gd name="adj2" fmla="val 50000"/>
            </a:avLst>
          </a:prstGeom>
          <a:solidFill>
            <a:srgbClr val="1225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rPr>
              <a:t>2024. gada 31. decembrī</a:t>
            </a:r>
          </a:p>
        </p:txBody>
      </p:sp>
      <p:sp>
        <p:nvSpPr>
          <p:cNvPr id="27" name="TextBox 26">
            <a:extLst>
              <a:ext uri="{FF2B5EF4-FFF2-40B4-BE49-F238E27FC236}">
                <a16:creationId xmlns:a16="http://schemas.microsoft.com/office/drawing/2014/main" id="{92253557-1F4F-6166-897D-A17C404868F8}"/>
              </a:ext>
            </a:extLst>
          </p:cNvPr>
          <p:cNvSpPr txBox="1"/>
          <p:nvPr/>
        </p:nvSpPr>
        <p:spPr>
          <a:xfrm>
            <a:off x="8863011" y="3480244"/>
            <a:ext cx="3047114" cy="369332"/>
          </a:xfrm>
          <a:prstGeom prst="rect">
            <a:avLst/>
          </a:prstGeom>
          <a:noFill/>
        </p:spPr>
        <p:txBody>
          <a:bodyPr wrap="square">
            <a:spAutoFit/>
          </a:bodyPr>
          <a:lstStyle/>
          <a:p>
            <a:pPr algn="ctr"/>
            <a:r>
              <a:rPr lang="lv-LV" altLang="lv-LV" sz="1800" b="1" dirty="0">
                <a:solidFill>
                  <a:srgbClr val="122543"/>
                </a:solidFill>
                <a:latin typeface="Verdana" panose="020B0604030504040204" pitchFamily="34" charset="0"/>
                <a:ea typeface="Verdana" panose="020B0604030504040204" pitchFamily="34" charset="0"/>
              </a:rPr>
              <a:t>51 258 054 EUR </a:t>
            </a:r>
            <a:endParaRPr lang="lv-LV" b="1" dirty="0">
              <a:solidFill>
                <a:srgbClr val="122543"/>
              </a:solidFill>
              <a:latin typeface="Verdana" panose="020B0604030504040204" pitchFamily="34" charset="0"/>
              <a:ea typeface="Verdana" panose="020B0604030504040204" pitchFamily="34" charset="0"/>
            </a:endParaRPr>
          </a:p>
        </p:txBody>
      </p:sp>
      <p:sp>
        <p:nvSpPr>
          <p:cNvPr id="28" name="Bultiņa: pa labi 27">
            <a:extLst>
              <a:ext uri="{FF2B5EF4-FFF2-40B4-BE49-F238E27FC236}">
                <a16:creationId xmlns:a16="http://schemas.microsoft.com/office/drawing/2014/main" id="{3005E93E-6C0A-2026-E759-04892411B7FF}"/>
              </a:ext>
            </a:extLst>
          </p:cNvPr>
          <p:cNvSpPr/>
          <p:nvPr/>
        </p:nvSpPr>
        <p:spPr>
          <a:xfrm>
            <a:off x="6326371" y="3446222"/>
            <a:ext cx="2886309" cy="459701"/>
          </a:xfrm>
          <a:prstGeom prst="rightArrow">
            <a:avLst>
              <a:gd name="adj1" fmla="val 80515"/>
              <a:gd name="adj2" fmla="val 50000"/>
            </a:avLst>
          </a:prstGeom>
          <a:solidFill>
            <a:srgbClr val="1225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rPr>
              <a:t>2029. gada 31. decembrī</a:t>
            </a:r>
          </a:p>
        </p:txBody>
      </p:sp>
      <p:sp>
        <p:nvSpPr>
          <p:cNvPr id="31" name="TextBox 30">
            <a:extLst>
              <a:ext uri="{FF2B5EF4-FFF2-40B4-BE49-F238E27FC236}">
                <a16:creationId xmlns:a16="http://schemas.microsoft.com/office/drawing/2014/main" id="{AFF12B98-7D2E-141F-5886-5BA65E188675}"/>
              </a:ext>
            </a:extLst>
          </p:cNvPr>
          <p:cNvSpPr txBox="1"/>
          <p:nvPr/>
        </p:nvSpPr>
        <p:spPr>
          <a:xfrm>
            <a:off x="3657600" y="5472668"/>
            <a:ext cx="4876800" cy="584775"/>
          </a:xfrm>
          <a:prstGeom prst="rect">
            <a:avLst/>
          </a:prstGeom>
          <a:noFill/>
        </p:spPr>
        <p:txBody>
          <a:bodyPr wrap="square">
            <a:spAutoFit/>
          </a:bodyPr>
          <a:lstStyle/>
          <a:p>
            <a:pPr algn="ctr"/>
            <a:r>
              <a:rPr lang="lv-LV" altLang="lv-LV" sz="1600" dirty="0">
                <a:latin typeface="Verdana" panose="020B0604030504040204" pitchFamily="34" charset="0"/>
                <a:ea typeface="Verdana" panose="020B0604030504040204" pitchFamily="34" charset="0"/>
              </a:rPr>
              <a:t>Ieviestas drošības klases </a:t>
            </a:r>
            <a:r>
              <a:rPr lang="lv-LV" altLang="lv-LV" sz="1600" b="1" dirty="0">
                <a:latin typeface="Verdana" panose="020B0604030504040204" pitchFamily="34" charset="0"/>
                <a:ea typeface="Verdana" panose="020B0604030504040204" pitchFamily="34" charset="0"/>
              </a:rPr>
              <a:t>piecos reģionos </a:t>
            </a:r>
            <a:r>
              <a:rPr lang="lv-LV" altLang="lv-LV" sz="1600" dirty="0">
                <a:latin typeface="Verdana" panose="020B0604030504040204" pitchFamily="34" charset="0"/>
                <a:ea typeface="Verdana" panose="020B0604030504040204" pitchFamily="34" charset="0"/>
              </a:rPr>
              <a:t>un </a:t>
            </a:r>
            <a:r>
              <a:rPr lang="lv-LV" altLang="lv-LV" sz="1600" b="1" dirty="0">
                <a:latin typeface="Verdana" panose="020B0604030504040204" pitchFamily="34" charset="0"/>
                <a:ea typeface="Verdana" panose="020B0604030504040204" pitchFamily="34" charset="0"/>
              </a:rPr>
              <a:t>divu ēku nodošana ekspluatācijā</a:t>
            </a:r>
            <a:endParaRPr lang="lv-LV" b="1" dirty="0">
              <a:latin typeface="Verdana" panose="020B0604030504040204" pitchFamily="34" charset="0"/>
              <a:ea typeface="Verdana" panose="020B0604030504040204" pitchFamily="34" charset="0"/>
            </a:endParaRPr>
          </a:p>
        </p:txBody>
      </p:sp>
      <p:pic>
        <p:nvPicPr>
          <p:cNvPr id="33" name="Grafika 32" descr="Schoolhouse with solid fill">
            <a:extLst>
              <a:ext uri="{FF2B5EF4-FFF2-40B4-BE49-F238E27FC236}">
                <a16:creationId xmlns:a16="http://schemas.microsoft.com/office/drawing/2014/main" id="{3FBC5F32-F71A-BA39-4B5D-77B1DB35E9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364" y="5257313"/>
            <a:ext cx="914400" cy="914400"/>
          </a:xfrm>
          <a:prstGeom prst="rect">
            <a:avLst/>
          </a:prstGeom>
        </p:spPr>
      </p:pic>
      <p:pic>
        <p:nvPicPr>
          <p:cNvPr id="35" name="Grafika 34" descr="Exponential Graph with solid fill">
            <a:extLst>
              <a:ext uri="{FF2B5EF4-FFF2-40B4-BE49-F238E27FC236}">
                <a16:creationId xmlns:a16="http://schemas.microsoft.com/office/drawing/2014/main" id="{487F8D50-0432-7DA5-D98E-A6880B93FB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577" y="2282125"/>
            <a:ext cx="914400" cy="914400"/>
          </a:xfrm>
          <a:prstGeom prst="rect">
            <a:avLst/>
          </a:prstGeom>
        </p:spPr>
      </p:pic>
    </p:spTree>
    <p:extLst>
      <p:ext uri="{BB962C8B-B14F-4D97-AF65-F5344CB8AC3E}">
        <p14:creationId xmlns:p14="http://schemas.microsoft.com/office/powerpoint/2010/main" val="57848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aisnstūris 21">
            <a:extLst>
              <a:ext uri="{FF2B5EF4-FFF2-40B4-BE49-F238E27FC236}">
                <a16:creationId xmlns:a16="http://schemas.microsoft.com/office/drawing/2014/main" id="{6A17F9CE-6650-E292-4E60-FCFC145FC289}"/>
              </a:ext>
            </a:extLst>
          </p:cNvPr>
          <p:cNvSpPr/>
          <p:nvPr/>
        </p:nvSpPr>
        <p:spPr>
          <a:xfrm>
            <a:off x="1945757" y="4363669"/>
            <a:ext cx="10251762" cy="601736"/>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8593B56-DC0A-B352-215B-FB4D2BD431BA}"/>
              </a:ext>
            </a:extLst>
          </p:cNvPr>
          <p:cNvSpPr/>
          <p:nvPr/>
        </p:nvSpPr>
        <p:spPr>
          <a:xfrm>
            <a:off x="1945756" y="5008229"/>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aisnstūris 23">
            <a:extLst>
              <a:ext uri="{FF2B5EF4-FFF2-40B4-BE49-F238E27FC236}">
                <a16:creationId xmlns:a16="http://schemas.microsoft.com/office/drawing/2014/main" id="{78901FA9-2C45-1E36-5B6E-32560755727C}"/>
              </a:ext>
            </a:extLst>
          </p:cNvPr>
          <p:cNvSpPr/>
          <p:nvPr/>
        </p:nvSpPr>
        <p:spPr>
          <a:xfrm>
            <a:off x="1946733" y="5380262"/>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Taisnstūris 24">
            <a:extLst>
              <a:ext uri="{FF2B5EF4-FFF2-40B4-BE49-F238E27FC236}">
                <a16:creationId xmlns:a16="http://schemas.microsoft.com/office/drawing/2014/main" id="{474EC78F-9537-8D1B-B036-C5FC0EC8401F}"/>
              </a:ext>
            </a:extLst>
          </p:cNvPr>
          <p:cNvSpPr/>
          <p:nvPr/>
        </p:nvSpPr>
        <p:spPr>
          <a:xfrm>
            <a:off x="1952252" y="5752295"/>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aisnstūris 18">
            <a:extLst>
              <a:ext uri="{FF2B5EF4-FFF2-40B4-BE49-F238E27FC236}">
                <a16:creationId xmlns:a16="http://schemas.microsoft.com/office/drawing/2014/main" id="{925F0FFC-E323-26FC-CAB7-AA244EAEE20A}"/>
              </a:ext>
            </a:extLst>
          </p:cNvPr>
          <p:cNvSpPr/>
          <p:nvPr/>
        </p:nvSpPr>
        <p:spPr>
          <a:xfrm>
            <a:off x="1061555" y="3817947"/>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a:extLst>
              <a:ext uri="{FF2B5EF4-FFF2-40B4-BE49-F238E27FC236}">
                <a16:creationId xmlns:a16="http://schemas.microsoft.com/office/drawing/2014/main" id="{254629CA-8B68-A7B2-B2E4-5E6C12E79FE5}"/>
              </a:ext>
            </a:extLst>
          </p:cNvPr>
          <p:cNvSpPr/>
          <p:nvPr/>
        </p:nvSpPr>
        <p:spPr>
          <a:xfrm>
            <a:off x="1077707" y="2256103"/>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aisnstūris 15">
            <a:extLst>
              <a:ext uri="{FF2B5EF4-FFF2-40B4-BE49-F238E27FC236}">
                <a16:creationId xmlns:a16="http://schemas.microsoft.com/office/drawing/2014/main" id="{051955CF-2DD2-C422-EC4A-7EC557568520}"/>
              </a:ext>
            </a:extLst>
          </p:cNvPr>
          <p:cNvSpPr/>
          <p:nvPr/>
        </p:nvSpPr>
        <p:spPr>
          <a:xfrm>
            <a:off x="1077707" y="3031572"/>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11</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53640813-8895-4DC3-AD7C-3F9C0824D2BA}"/>
              </a:ext>
            </a:extLst>
          </p:cNvPr>
          <p:cNvSpPr>
            <a:spLocks noGrp="1"/>
          </p:cNvSpPr>
          <p:nvPr>
            <p:ph idx="1"/>
          </p:nvPr>
        </p:nvSpPr>
        <p:spPr>
          <a:xfrm>
            <a:off x="1247444" y="4375442"/>
            <a:ext cx="10724816" cy="1811151"/>
          </a:xfrm>
        </p:spPr>
        <p:txBody>
          <a:bodyPr>
            <a:normAutofit/>
          </a:bodyPr>
          <a:lstStyle/>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a:t>
            </a:r>
            <a:r>
              <a:rPr lang="lv-LV" altLang="lv-LV" sz="1600" dirty="0" err="1">
                <a:solidFill>
                  <a:srgbClr val="122543"/>
                </a:solidFill>
                <a:latin typeface="Verdana" panose="020B0604030504040204" pitchFamily="34" charset="0"/>
                <a:ea typeface="Verdana" panose="020B0604030504040204" pitchFamily="34" charset="0"/>
              </a:rPr>
              <a:t>Klimatdrošināšana</a:t>
            </a:r>
            <a:r>
              <a:rPr lang="lv-LV" altLang="lv-LV" sz="1600" dirty="0">
                <a:solidFill>
                  <a:srgbClr val="122543"/>
                </a:solidFill>
                <a:latin typeface="Verdana" panose="020B0604030504040204" pitchFamily="34" charset="0"/>
                <a:ea typeface="Verdana" panose="020B0604030504040204" pitchFamily="34" charset="0"/>
              </a:rPr>
              <a:t>" principa ievērošana - darbības, kas nodrošina atbilstību pielāgošanās klimata pārmaiņām aspektiem</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"Energoefektivitāte pirmajā vietā" princips</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"Nenodarīt būtisku kaitējumu" princips</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"Vienlīdzība, iekļaušana, </a:t>
            </a:r>
            <a:r>
              <a:rPr lang="lv-LV" altLang="lv-LV" sz="1600" dirty="0" err="1">
                <a:solidFill>
                  <a:srgbClr val="122543"/>
                </a:solidFill>
                <a:latin typeface="Verdana" panose="020B0604030504040204" pitchFamily="34" charset="0"/>
                <a:ea typeface="Verdana" panose="020B0604030504040204" pitchFamily="34" charset="0"/>
              </a:rPr>
              <a:t>nediskriminācija</a:t>
            </a:r>
            <a:r>
              <a:rPr lang="lv-LV" altLang="lv-LV" sz="1600" dirty="0">
                <a:solidFill>
                  <a:srgbClr val="122543"/>
                </a:solidFill>
                <a:latin typeface="Verdana" panose="020B0604030504040204" pitchFamily="34" charset="0"/>
                <a:ea typeface="Verdana" panose="020B0604030504040204" pitchFamily="34" charset="0"/>
              </a:rPr>
              <a:t> un </a:t>
            </a:r>
            <a:r>
              <a:rPr lang="lv-LV" altLang="lv-LV" sz="1600" dirty="0" err="1">
                <a:solidFill>
                  <a:srgbClr val="122543"/>
                </a:solidFill>
                <a:latin typeface="Verdana" panose="020B0604030504040204" pitchFamily="34" charset="0"/>
                <a:ea typeface="Verdana" panose="020B0604030504040204" pitchFamily="34" charset="0"/>
              </a:rPr>
              <a:t>pamattiesību</a:t>
            </a:r>
            <a:r>
              <a:rPr lang="lv-LV" altLang="lv-LV" sz="1600" dirty="0">
                <a:solidFill>
                  <a:srgbClr val="122543"/>
                </a:solidFill>
                <a:latin typeface="Verdana" panose="020B0604030504040204" pitchFamily="34" charset="0"/>
                <a:ea typeface="Verdana" panose="020B0604030504040204" pitchFamily="34" charset="0"/>
              </a:rPr>
              <a:t> ievērošana"</a:t>
            </a:r>
          </a:p>
        </p:txBody>
      </p:sp>
      <p:sp>
        <p:nvSpPr>
          <p:cNvPr id="9" name="TextBox 8">
            <a:extLst>
              <a:ext uri="{FF2B5EF4-FFF2-40B4-BE49-F238E27FC236}">
                <a16:creationId xmlns:a16="http://schemas.microsoft.com/office/drawing/2014/main" id="{D505049B-C91E-F5DB-299C-DB5553E58EFC}"/>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Specifiskie atbilstības kritēriji</a:t>
            </a:r>
            <a:endParaRPr lang="lv-LV" sz="18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111AC3F3-8E24-1681-9ABE-9272C4296D77}"/>
              </a:ext>
            </a:extLst>
          </p:cNvPr>
          <p:cNvSpPr txBox="1"/>
          <p:nvPr/>
        </p:nvSpPr>
        <p:spPr>
          <a:xfrm>
            <a:off x="579142" y="1619161"/>
            <a:ext cx="11092417" cy="353943"/>
          </a:xfrm>
          <a:prstGeom prst="rect">
            <a:avLst/>
          </a:prstGeom>
          <a:noFill/>
        </p:spPr>
        <p:txBody>
          <a:bodyPr wrap="square">
            <a:spAutoFit/>
          </a:bodyPr>
          <a:lstStyle/>
          <a:p>
            <a:r>
              <a:rPr lang="lv-LV" altLang="lv-LV" dirty="0">
                <a:latin typeface="Verdana" panose="020B0604030504040204" pitchFamily="34" charset="0"/>
                <a:ea typeface="Verdana" panose="020B0604030504040204" pitchFamily="34" charset="0"/>
              </a:rPr>
              <a:t>Specifiskie atbilstības kritēriji paredz, ka projektu iesniegumā tiek iekļauta informācija:</a:t>
            </a:r>
          </a:p>
        </p:txBody>
      </p:sp>
      <p:sp>
        <p:nvSpPr>
          <p:cNvPr id="13" name="TextBox 12">
            <a:extLst>
              <a:ext uri="{FF2B5EF4-FFF2-40B4-BE49-F238E27FC236}">
                <a16:creationId xmlns:a16="http://schemas.microsoft.com/office/drawing/2014/main" id="{3C11FBD9-545D-E294-9A4F-AD71B676F467}"/>
              </a:ext>
            </a:extLst>
          </p:cNvPr>
          <p:cNvSpPr txBox="1"/>
          <p:nvPr/>
        </p:nvSpPr>
        <p:spPr>
          <a:xfrm>
            <a:off x="1146543" y="2313982"/>
            <a:ext cx="10669181" cy="1938992"/>
          </a:xfrm>
          <a:prstGeom prst="rect">
            <a:avLst/>
          </a:prstGeom>
          <a:noFill/>
        </p:spPr>
        <p:txBody>
          <a:bodyPr wrap="square">
            <a:spAutoFit/>
          </a:bodyPr>
          <a:lstStyle/>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tiek nodrošināta </a:t>
            </a:r>
            <a:r>
              <a:rPr lang="lv-LV" altLang="lv-LV" sz="1600" b="1" dirty="0">
                <a:solidFill>
                  <a:srgbClr val="122543"/>
                </a:solidFill>
                <a:latin typeface="Verdana" panose="020B0604030504040204" pitchFamily="34" charset="0"/>
                <a:ea typeface="Verdana" panose="020B0604030504040204" pitchFamily="34" charset="0"/>
              </a:rPr>
              <a:t>pielāgošanās klimata pārmaiņām aspektiem</a:t>
            </a:r>
            <a:r>
              <a:rPr lang="lv-LV" altLang="lv-LV" sz="1600" dirty="0">
                <a:solidFill>
                  <a:srgbClr val="122543"/>
                </a:solidFill>
                <a:latin typeface="Verdana" panose="020B0604030504040204" pitchFamily="34" charset="0"/>
                <a:ea typeface="Verdana" panose="020B0604030504040204" pitchFamily="34" charset="0"/>
              </a:rPr>
              <a:t>?</a:t>
            </a:r>
          </a:p>
          <a:p>
            <a:pPr algn="just">
              <a:spcAft>
                <a:spcPts val="1200"/>
              </a:spcAft>
            </a:pPr>
            <a:endParaRPr lang="lv-LV" altLang="lv-LV" sz="1600" dirty="0">
              <a:solidFill>
                <a:srgbClr val="122543"/>
              </a:solidFill>
              <a:latin typeface="Verdana" panose="020B0604030504040204" pitchFamily="34" charset="0"/>
              <a:ea typeface="Verdana" panose="020B0604030504040204" pitchFamily="34" charset="0"/>
            </a:endParaRP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projektos, kur paredzēta jaunu ēku būvniecība, </a:t>
            </a:r>
            <a:r>
              <a:rPr lang="lv-LV" altLang="lv-LV" sz="1600" b="1" dirty="0">
                <a:solidFill>
                  <a:srgbClr val="122543"/>
                </a:solidFill>
                <a:latin typeface="Verdana" panose="020B0604030504040204" pitchFamily="34" charset="0"/>
                <a:ea typeface="Verdana" panose="020B0604030504040204" pitchFamily="34" charset="0"/>
              </a:rPr>
              <a:t>ievēros Jaunā Eiropas “</a:t>
            </a:r>
            <a:r>
              <a:rPr lang="lv-LV" altLang="lv-LV" sz="1600" b="1" dirty="0" err="1">
                <a:solidFill>
                  <a:srgbClr val="122543"/>
                </a:solidFill>
                <a:latin typeface="Verdana" panose="020B0604030504040204" pitchFamily="34" charset="0"/>
                <a:ea typeface="Verdana" panose="020B0604030504040204" pitchFamily="34" charset="0"/>
              </a:rPr>
              <a:t>Bauhaus</a:t>
            </a:r>
            <a:r>
              <a:rPr lang="lv-LV" altLang="lv-LV" sz="1600" b="1" dirty="0">
                <a:solidFill>
                  <a:srgbClr val="122543"/>
                </a:solidFill>
                <a:latin typeface="Verdana" panose="020B0604030504040204" pitchFamily="34" charset="0"/>
                <a:ea typeface="Verdana" panose="020B0604030504040204" pitchFamily="34" charset="0"/>
              </a:rPr>
              <a:t>” principus</a:t>
            </a:r>
            <a:r>
              <a:rPr lang="lv-LV" altLang="lv-LV" sz="1600" dirty="0">
                <a:solidFill>
                  <a:srgbClr val="122543"/>
                </a:solidFill>
                <a:latin typeface="Verdana" panose="020B0604030504040204" pitchFamily="34" charset="0"/>
                <a:ea typeface="Verdana" panose="020B0604030504040204" pitchFamily="34" charset="0"/>
              </a:rPr>
              <a:t>?</a:t>
            </a:r>
          </a:p>
          <a:p>
            <a:pPr algn="just">
              <a:spcAft>
                <a:spcPts val="1200"/>
              </a:spcAft>
            </a:pPr>
            <a:endParaRPr lang="lv-LV" altLang="lv-LV" sz="1600" dirty="0">
              <a:solidFill>
                <a:srgbClr val="122543"/>
              </a:solidFill>
              <a:latin typeface="Verdana" panose="020B0604030504040204" pitchFamily="34" charset="0"/>
              <a:ea typeface="Verdana" panose="020B0604030504040204" pitchFamily="34" charset="0"/>
            </a:endParaRP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tiks piemēroti </a:t>
            </a:r>
            <a:r>
              <a:rPr lang="lv-LV" altLang="lv-LV" sz="1600" b="1" dirty="0">
                <a:solidFill>
                  <a:srgbClr val="122543"/>
                </a:solidFill>
                <a:latin typeface="Verdana" panose="020B0604030504040204" pitchFamily="34" charset="0"/>
                <a:ea typeface="Verdana" panose="020B0604030504040204" pitchFamily="34" charset="0"/>
              </a:rPr>
              <a:t>horizontālie principi</a:t>
            </a:r>
            <a:r>
              <a:rPr lang="lv-LV" altLang="lv-LV" sz="1600" dirty="0">
                <a:solidFill>
                  <a:srgbClr val="122543"/>
                </a:solidFill>
                <a:latin typeface="Verdana" panose="020B0604030504040204" pitchFamily="34" charset="0"/>
                <a:ea typeface="Verdana" panose="020B0604030504040204" pitchFamily="34" charset="0"/>
              </a:rPr>
              <a:t>?</a:t>
            </a:r>
          </a:p>
        </p:txBody>
      </p:sp>
      <p:sp>
        <p:nvSpPr>
          <p:cNvPr id="17" name="TextBox 16">
            <a:extLst>
              <a:ext uri="{FF2B5EF4-FFF2-40B4-BE49-F238E27FC236}">
                <a16:creationId xmlns:a16="http://schemas.microsoft.com/office/drawing/2014/main" id="{58AE7A3F-3B08-A634-24F9-35EF1E3609C2}"/>
              </a:ext>
            </a:extLst>
          </p:cNvPr>
          <p:cNvSpPr txBox="1"/>
          <p:nvPr/>
        </p:nvSpPr>
        <p:spPr>
          <a:xfrm>
            <a:off x="583885" y="2209171"/>
            <a:ext cx="484428" cy="523220"/>
          </a:xfrm>
          <a:prstGeom prst="rect">
            <a:avLst/>
          </a:prstGeom>
          <a:noFill/>
        </p:spPr>
        <p:txBody>
          <a:bodyPr wrap="none" rtlCol="0">
            <a:spAutoFit/>
          </a:bodyPr>
          <a:lstStyle/>
          <a:p>
            <a:r>
              <a:rPr lang="lv-LV" sz="2800" b="1" dirty="0">
                <a:solidFill>
                  <a:srgbClr val="122543"/>
                </a:solidFill>
                <a:latin typeface="Arial" panose="020B0604020202020204" pitchFamily="34" charset="0"/>
              </a:rPr>
              <a:t>1.</a:t>
            </a:r>
          </a:p>
        </p:txBody>
      </p:sp>
      <p:sp>
        <p:nvSpPr>
          <p:cNvPr id="18" name="TextBox 17">
            <a:extLst>
              <a:ext uri="{FF2B5EF4-FFF2-40B4-BE49-F238E27FC236}">
                <a16:creationId xmlns:a16="http://schemas.microsoft.com/office/drawing/2014/main" id="{4797D1D4-0C0C-FF7F-884A-874DAAEF71BC}"/>
              </a:ext>
            </a:extLst>
          </p:cNvPr>
          <p:cNvSpPr txBox="1"/>
          <p:nvPr/>
        </p:nvSpPr>
        <p:spPr>
          <a:xfrm>
            <a:off x="578131" y="3003077"/>
            <a:ext cx="484428" cy="523220"/>
          </a:xfrm>
          <a:prstGeom prst="rect">
            <a:avLst/>
          </a:prstGeom>
          <a:noFill/>
        </p:spPr>
        <p:txBody>
          <a:bodyPr wrap="none" rtlCol="0">
            <a:spAutoFit/>
          </a:bodyPr>
          <a:lstStyle/>
          <a:p>
            <a:r>
              <a:rPr lang="lv-LV" sz="2800" b="1" dirty="0">
                <a:solidFill>
                  <a:srgbClr val="122543"/>
                </a:solidFill>
                <a:latin typeface="Arial" panose="020B0604020202020204" pitchFamily="34" charset="0"/>
              </a:rPr>
              <a:t>2.</a:t>
            </a:r>
          </a:p>
        </p:txBody>
      </p:sp>
      <p:sp>
        <p:nvSpPr>
          <p:cNvPr id="20" name="TextBox 19">
            <a:extLst>
              <a:ext uri="{FF2B5EF4-FFF2-40B4-BE49-F238E27FC236}">
                <a16:creationId xmlns:a16="http://schemas.microsoft.com/office/drawing/2014/main" id="{806B180C-C47F-981A-31C7-0598CF2630D1}"/>
              </a:ext>
            </a:extLst>
          </p:cNvPr>
          <p:cNvSpPr txBox="1"/>
          <p:nvPr/>
        </p:nvSpPr>
        <p:spPr>
          <a:xfrm>
            <a:off x="583885" y="3792460"/>
            <a:ext cx="484428" cy="523220"/>
          </a:xfrm>
          <a:prstGeom prst="rect">
            <a:avLst/>
          </a:prstGeom>
          <a:noFill/>
        </p:spPr>
        <p:txBody>
          <a:bodyPr wrap="none" rtlCol="0">
            <a:spAutoFit/>
          </a:bodyPr>
          <a:lstStyle/>
          <a:p>
            <a:r>
              <a:rPr lang="lv-LV" sz="2800" b="1" dirty="0">
                <a:solidFill>
                  <a:srgbClr val="122543"/>
                </a:solidFill>
                <a:latin typeface="Arial" panose="020B0604020202020204" pitchFamily="34" charset="0"/>
              </a:rPr>
              <a:t>3.</a:t>
            </a:r>
          </a:p>
        </p:txBody>
      </p:sp>
      <p:sp>
        <p:nvSpPr>
          <p:cNvPr id="26" name="Taisnstūris 25">
            <a:extLst>
              <a:ext uri="{FF2B5EF4-FFF2-40B4-BE49-F238E27FC236}">
                <a16:creationId xmlns:a16="http://schemas.microsoft.com/office/drawing/2014/main" id="{0F0F6B22-D575-8E84-6A75-2C9D3D6259B6}"/>
              </a:ext>
            </a:extLst>
          </p:cNvPr>
          <p:cNvSpPr/>
          <p:nvPr/>
        </p:nvSpPr>
        <p:spPr>
          <a:xfrm>
            <a:off x="1788477" y="4363669"/>
            <a:ext cx="64466" cy="17178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3087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V V Līdzfinansē Eiropas Savienība_POS">
            <a:extLst>
              <a:ext uri="{FF2B5EF4-FFF2-40B4-BE49-F238E27FC236}">
                <a16:creationId xmlns:a16="http://schemas.microsoft.com/office/drawing/2014/main" id="{66AE9D39-0193-47ED-A731-F3E3490C4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603" y="4324089"/>
            <a:ext cx="1554726" cy="157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A picture containing icon&#10;&#10;Description automatically generated">
            <a:extLst>
              <a:ext uri="{FF2B5EF4-FFF2-40B4-BE49-F238E27FC236}">
                <a16:creationId xmlns:a16="http://schemas.microsoft.com/office/drawing/2014/main" id="{E33ED33C-04A7-45DE-8245-B1C755E0D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672" y="4461599"/>
            <a:ext cx="995885" cy="12714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08E8180-5D05-4E4F-B32D-806A1644D762}"/>
              </a:ext>
            </a:extLst>
          </p:cNvPr>
          <p:cNvSpPr txBox="1">
            <a:spLocks/>
          </p:cNvSpPr>
          <p:nvPr/>
        </p:nvSpPr>
        <p:spPr>
          <a:xfrm>
            <a:off x="2209800" y="3194108"/>
            <a:ext cx="7772400" cy="960438"/>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3200" b="1" dirty="0">
                <a:latin typeface="Verdana" panose="020B0604030504040204" pitchFamily="34" charset="0"/>
                <a:ea typeface="Verdana" panose="020B0604030504040204" pitchFamily="34" charset="0"/>
              </a:rPr>
              <a:t>Paldies par uzmanību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aisnstūris 32">
            <a:extLst>
              <a:ext uri="{FF2B5EF4-FFF2-40B4-BE49-F238E27FC236}">
                <a16:creationId xmlns:a16="http://schemas.microsoft.com/office/drawing/2014/main" id="{2E60D321-C679-D84A-34E5-0556EBCC503F}"/>
              </a:ext>
            </a:extLst>
          </p:cNvPr>
          <p:cNvSpPr/>
          <p:nvPr/>
        </p:nvSpPr>
        <p:spPr>
          <a:xfrm>
            <a:off x="3399812" y="2941598"/>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Taisnstūris 33">
            <a:extLst>
              <a:ext uri="{FF2B5EF4-FFF2-40B4-BE49-F238E27FC236}">
                <a16:creationId xmlns:a16="http://schemas.microsoft.com/office/drawing/2014/main" id="{4F4A3DDF-8903-778D-C274-EC3D96649B03}"/>
              </a:ext>
            </a:extLst>
          </p:cNvPr>
          <p:cNvSpPr/>
          <p:nvPr/>
        </p:nvSpPr>
        <p:spPr>
          <a:xfrm>
            <a:off x="6223739" y="2952845"/>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Taisnstūris 34">
            <a:extLst>
              <a:ext uri="{FF2B5EF4-FFF2-40B4-BE49-F238E27FC236}">
                <a16:creationId xmlns:a16="http://schemas.microsoft.com/office/drawing/2014/main" id="{13DF4FA2-EE96-1FEC-B0F7-9EB11FC1003B}"/>
              </a:ext>
            </a:extLst>
          </p:cNvPr>
          <p:cNvSpPr/>
          <p:nvPr/>
        </p:nvSpPr>
        <p:spPr>
          <a:xfrm>
            <a:off x="9047665" y="2958904"/>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Taisnstūris 31">
            <a:extLst>
              <a:ext uri="{FF2B5EF4-FFF2-40B4-BE49-F238E27FC236}">
                <a16:creationId xmlns:a16="http://schemas.microsoft.com/office/drawing/2014/main" id="{80F9B49E-F1CE-757B-B330-CA99CB39D18A}"/>
              </a:ext>
            </a:extLst>
          </p:cNvPr>
          <p:cNvSpPr/>
          <p:nvPr/>
        </p:nvSpPr>
        <p:spPr>
          <a:xfrm>
            <a:off x="575885" y="2941598"/>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descr="Internet with solid fill">
            <a:extLst>
              <a:ext uri="{FF2B5EF4-FFF2-40B4-BE49-F238E27FC236}">
                <a16:creationId xmlns:a16="http://schemas.microsoft.com/office/drawing/2014/main" id="{C7FA6702-EB9E-AB0D-8F30-27D89F7F9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1629" y="3395358"/>
            <a:ext cx="1476050" cy="1476050"/>
          </a:xfrm>
          <a:prstGeom prst="rect">
            <a:avLst/>
          </a:prstGeom>
        </p:spPr>
      </p:pic>
      <p:sp>
        <p:nvSpPr>
          <p:cNvPr id="29" name="TextBox 28">
            <a:extLst>
              <a:ext uri="{FF2B5EF4-FFF2-40B4-BE49-F238E27FC236}">
                <a16:creationId xmlns:a16="http://schemas.microsoft.com/office/drawing/2014/main" id="{6E138489-2D5F-40CF-F0EE-05F2D1CE1D9B}"/>
              </a:ext>
            </a:extLst>
          </p:cNvPr>
          <p:cNvSpPr txBox="1"/>
          <p:nvPr/>
        </p:nvSpPr>
        <p:spPr>
          <a:xfrm>
            <a:off x="6262865" y="5005906"/>
            <a:ext cx="2600466" cy="523220"/>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IKT risinājumu</a:t>
            </a:r>
          </a:p>
          <a:p>
            <a:pPr algn="ctr"/>
            <a:r>
              <a:rPr lang="lv-LV" sz="1400" dirty="0">
                <a:solidFill>
                  <a:srgbClr val="122543"/>
                </a:solidFill>
                <a:latin typeface="Verdana" panose="020B0604030504040204" pitchFamily="34" charset="0"/>
                <a:ea typeface="Verdana" panose="020B0604030504040204" pitchFamily="34" charset="0"/>
              </a:rPr>
              <a:t>ieviešanu</a:t>
            </a:r>
          </a:p>
        </p:txBody>
      </p:sp>
      <p:pic>
        <p:nvPicPr>
          <p:cNvPr id="23" name="Grafika 22" descr="Clipboard Mixed with solid fill">
            <a:extLst>
              <a:ext uri="{FF2B5EF4-FFF2-40B4-BE49-F238E27FC236}">
                <a16:creationId xmlns:a16="http://schemas.microsoft.com/office/drawing/2014/main" id="{2A9461FF-AF67-54A8-19D0-9A9C494F8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6397" y="3503350"/>
            <a:ext cx="1296473" cy="1296473"/>
          </a:xfrm>
          <a:prstGeom prst="rect">
            <a:avLst/>
          </a:prstGeom>
        </p:spPr>
      </p:pic>
      <p:sp>
        <p:nvSpPr>
          <p:cNvPr id="14" name="Taisnstūris 13">
            <a:extLst>
              <a:ext uri="{FF2B5EF4-FFF2-40B4-BE49-F238E27FC236}">
                <a16:creationId xmlns:a16="http://schemas.microsoft.com/office/drawing/2014/main" id="{0072F3E2-08C1-E5EB-32A5-19574BF3176D}"/>
              </a:ext>
            </a:extLst>
          </p:cNvPr>
          <p:cNvSpPr/>
          <p:nvPr/>
        </p:nvSpPr>
        <p:spPr>
          <a:xfrm>
            <a:off x="583885" y="1665376"/>
            <a:ext cx="11119812" cy="97236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93C90B8F-9949-4C74-A7C5-A8D41D37B360}"/>
              </a:ext>
            </a:extLst>
          </p:cNvPr>
          <p:cNvSpPr>
            <a:spLocks noGrp="1"/>
          </p:cNvSpPr>
          <p:nvPr>
            <p:ph type="title"/>
          </p:nvPr>
        </p:nvSpPr>
        <p:spPr>
          <a:xfrm>
            <a:off x="3797677" y="284588"/>
            <a:ext cx="7874122" cy="1036642"/>
          </a:xfrm>
        </p:spPr>
        <p:txBody>
          <a:bodyPr anchor="ctr"/>
          <a:lstStyle/>
          <a:p>
            <a:pPr algn="ctr"/>
            <a:r>
              <a:rPr lang="lv-LV" dirty="0"/>
              <a:t>Pasākuma mērķis</a:t>
            </a:r>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2</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6"/>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7"/>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C20F9E8-64B4-76F8-7CC9-667D1C211DA9}"/>
              </a:ext>
            </a:extLst>
          </p:cNvPr>
          <p:cNvSpPr txBox="1"/>
          <p:nvPr/>
        </p:nvSpPr>
        <p:spPr>
          <a:xfrm>
            <a:off x="2124215" y="1795752"/>
            <a:ext cx="8198019" cy="707886"/>
          </a:xfrm>
          <a:prstGeom prst="rect">
            <a:avLst/>
          </a:prstGeom>
          <a:noFill/>
        </p:spPr>
        <p:txBody>
          <a:bodyPr wrap="square">
            <a:spAutoFit/>
          </a:bodyPr>
          <a:lstStyle/>
          <a:p>
            <a:pPr algn="ctr"/>
            <a:r>
              <a:rPr lang="lv-LV" sz="2000" dirty="0">
                <a:solidFill>
                  <a:srgbClr val="122543"/>
                </a:solidFill>
                <a:latin typeface="Verdana" panose="020B0604030504040204" pitchFamily="34" charset="0"/>
                <a:ea typeface="Verdana" panose="020B0604030504040204" pitchFamily="34" charset="0"/>
              </a:rPr>
              <a:t>nodrošināt</a:t>
            </a:r>
          </a:p>
          <a:p>
            <a:pPr algn="ctr"/>
            <a:r>
              <a:rPr lang="lv-LV" sz="2000" b="1" dirty="0">
                <a:solidFill>
                  <a:srgbClr val="122543"/>
                </a:solidFill>
                <a:latin typeface="Verdana" panose="020B0604030504040204" pitchFamily="34" charset="0"/>
                <a:ea typeface="Verdana" panose="020B0604030504040204" pitchFamily="34" charset="0"/>
              </a:rPr>
              <a:t>Valsts ugunsdzēsības un glābšanas dienesta </a:t>
            </a:r>
          </a:p>
        </p:txBody>
      </p:sp>
      <p:pic>
        <p:nvPicPr>
          <p:cNvPr id="17" name="Grafika 16" descr="Firefighter male with solid fill">
            <a:extLst>
              <a:ext uri="{FF2B5EF4-FFF2-40B4-BE49-F238E27FC236}">
                <a16:creationId xmlns:a16="http://schemas.microsoft.com/office/drawing/2014/main" id="{D39D4141-1172-4418-9C1B-0A011124B6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8121" y="3561067"/>
            <a:ext cx="1238756" cy="1238756"/>
          </a:xfrm>
          <a:prstGeom prst="rect">
            <a:avLst/>
          </a:prstGeom>
        </p:spPr>
      </p:pic>
      <p:pic>
        <p:nvPicPr>
          <p:cNvPr id="19" name="Grafika 18" descr="Siren with solid fill">
            <a:extLst>
              <a:ext uri="{FF2B5EF4-FFF2-40B4-BE49-F238E27FC236}">
                <a16:creationId xmlns:a16="http://schemas.microsoft.com/office/drawing/2014/main" id="{8BC5B38D-1A87-7D92-21F5-5F0C856A90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58289" y="3453032"/>
            <a:ext cx="1346791" cy="1346791"/>
          </a:xfrm>
          <a:prstGeom prst="rect">
            <a:avLst/>
          </a:prstGeom>
        </p:spPr>
      </p:pic>
      <p:sp>
        <p:nvSpPr>
          <p:cNvPr id="25" name="TextBox 24">
            <a:extLst>
              <a:ext uri="{FF2B5EF4-FFF2-40B4-BE49-F238E27FC236}">
                <a16:creationId xmlns:a16="http://schemas.microsoft.com/office/drawing/2014/main" id="{34A67DED-5962-53F3-8C39-CF6EAC380CAA}"/>
              </a:ext>
            </a:extLst>
          </p:cNvPr>
          <p:cNvSpPr txBox="1"/>
          <p:nvPr/>
        </p:nvSpPr>
        <p:spPr>
          <a:xfrm>
            <a:off x="631451" y="4879000"/>
            <a:ext cx="2600466" cy="738664"/>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katastrofu pārvaldības tehniskās kapacitātes </a:t>
            </a:r>
            <a:r>
              <a:rPr lang="lv-LV" sz="1400" dirty="0">
                <a:solidFill>
                  <a:srgbClr val="122543"/>
                </a:solidFill>
                <a:latin typeface="Verdana" panose="020B0604030504040204" pitchFamily="34" charset="0"/>
                <a:ea typeface="Verdana" panose="020B0604030504040204" pitchFamily="34" charset="0"/>
              </a:rPr>
              <a:t>attīstību un stiprināšanu</a:t>
            </a:r>
          </a:p>
        </p:txBody>
      </p:sp>
      <p:sp>
        <p:nvSpPr>
          <p:cNvPr id="26" name="TextBox 25">
            <a:extLst>
              <a:ext uri="{FF2B5EF4-FFF2-40B4-BE49-F238E27FC236}">
                <a16:creationId xmlns:a16="http://schemas.microsoft.com/office/drawing/2014/main" id="{07A366BB-31E4-759D-AC5F-CE95E5A50DD0}"/>
              </a:ext>
            </a:extLst>
          </p:cNvPr>
          <p:cNvSpPr txBox="1"/>
          <p:nvPr/>
        </p:nvSpPr>
        <p:spPr>
          <a:xfrm>
            <a:off x="3454400" y="5007988"/>
            <a:ext cx="2600466" cy="523220"/>
          </a:xfrm>
          <a:prstGeom prst="rect">
            <a:avLst/>
          </a:prstGeom>
          <a:noFill/>
        </p:spPr>
        <p:txBody>
          <a:bodyPr wrap="square">
            <a:spAutoFit/>
          </a:bodyPr>
          <a:lstStyle/>
          <a:p>
            <a:pPr algn="ctr"/>
            <a:r>
              <a:rPr lang="lv-LV" sz="1400" b="1" dirty="0" err="1">
                <a:solidFill>
                  <a:srgbClr val="122543"/>
                </a:solidFill>
                <a:latin typeface="Verdana" panose="020B0604030504040204" pitchFamily="34" charset="0"/>
                <a:ea typeface="Verdana" panose="020B0604030504040204" pitchFamily="34" charset="0"/>
              </a:rPr>
              <a:t>prevencijas</a:t>
            </a:r>
            <a:r>
              <a:rPr lang="lv-LV" sz="1400" b="1" dirty="0">
                <a:solidFill>
                  <a:srgbClr val="122543"/>
                </a:solidFill>
                <a:latin typeface="Verdana" panose="020B0604030504040204" pitchFamily="34" charset="0"/>
                <a:ea typeface="Verdana" panose="020B0604030504040204" pitchFamily="34" charset="0"/>
              </a:rPr>
              <a:t> pasākumu </a:t>
            </a:r>
            <a:r>
              <a:rPr lang="lv-LV" sz="1400" dirty="0">
                <a:solidFill>
                  <a:srgbClr val="122543"/>
                </a:solidFill>
                <a:latin typeface="Verdana" panose="020B0604030504040204" pitchFamily="34" charset="0"/>
                <a:ea typeface="Verdana" panose="020B0604030504040204" pitchFamily="34" charset="0"/>
              </a:rPr>
              <a:t>paplašināšanu</a:t>
            </a:r>
          </a:p>
        </p:txBody>
      </p:sp>
      <p:sp>
        <p:nvSpPr>
          <p:cNvPr id="30" name="TextBox 29">
            <a:extLst>
              <a:ext uri="{FF2B5EF4-FFF2-40B4-BE49-F238E27FC236}">
                <a16:creationId xmlns:a16="http://schemas.microsoft.com/office/drawing/2014/main" id="{DB33106D-0BF8-6622-F423-32F5433D83FF}"/>
              </a:ext>
            </a:extLst>
          </p:cNvPr>
          <p:cNvSpPr txBox="1"/>
          <p:nvPr/>
        </p:nvSpPr>
        <p:spPr>
          <a:xfrm>
            <a:off x="9071332" y="5011332"/>
            <a:ext cx="2600466" cy="523220"/>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kopējās </a:t>
            </a:r>
            <a:r>
              <a:rPr lang="lv-LV" sz="1400" b="1" dirty="0" err="1">
                <a:solidFill>
                  <a:srgbClr val="122543"/>
                </a:solidFill>
                <a:latin typeface="Verdana" panose="020B0604030504040204" pitchFamily="34" charset="0"/>
                <a:ea typeface="Verdana" panose="020B0604030504040204" pitchFamily="34" charset="0"/>
              </a:rPr>
              <a:t>reaģētspējas</a:t>
            </a:r>
            <a:r>
              <a:rPr lang="lv-LV" sz="1400" b="1" dirty="0">
                <a:solidFill>
                  <a:srgbClr val="122543"/>
                </a:solidFill>
                <a:latin typeface="Verdana" panose="020B0604030504040204" pitchFamily="34" charset="0"/>
                <a:ea typeface="Verdana" panose="020B0604030504040204" pitchFamily="34" charset="0"/>
              </a:rPr>
              <a:t> </a:t>
            </a:r>
            <a:r>
              <a:rPr lang="lv-LV" sz="1400" dirty="0">
                <a:solidFill>
                  <a:srgbClr val="122543"/>
                </a:solidFill>
                <a:latin typeface="Verdana" panose="020B0604030504040204" pitchFamily="34" charset="0"/>
                <a:ea typeface="Verdana" panose="020B0604030504040204" pitchFamily="34" charset="0"/>
              </a:rPr>
              <a:t>uzlabošanu</a:t>
            </a:r>
          </a:p>
        </p:txBody>
      </p:sp>
    </p:spTree>
    <p:extLst>
      <p:ext uri="{BB962C8B-B14F-4D97-AF65-F5344CB8AC3E}">
        <p14:creationId xmlns:p14="http://schemas.microsoft.com/office/powerpoint/2010/main" val="318540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E7F6CA-A21A-7F11-5852-7EF0418B91BB}"/>
              </a:ext>
            </a:extLst>
          </p:cNvPr>
          <p:cNvSpPr txBox="1">
            <a:spLocks/>
          </p:cNvSpPr>
          <p:nvPr/>
        </p:nvSpPr>
        <p:spPr bwMode="auto">
          <a:xfrm>
            <a:off x="3797677" y="284588"/>
            <a:ext cx="7874122"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dirty="0"/>
              <a:t>Pamatinformācija</a:t>
            </a:r>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3</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B258D9D-0D40-9798-2D15-48FD5A3B6275}"/>
              </a:ext>
            </a:extLst>
          </p:cNvPr>
          <p:cNvSpPr txBox="1"/>
          <p:nvPr/>
        </p:nvSpPr>
        <p:spPr>
          <a:xfrm>
            <a:off x="490412" y="1576160"/>
            <a:ext cx="3048720" cy="353943"/>
          </a:xfrm>
          <a:prstGeom prst="rect">
            <a:avLst/>
          </a:prstGeom>
          <a:noFill/>
        </p:spPr>
        <p:txBody>
          <a:bodyPr wrap="none" rtlCol="0">
            <a:spAutoFit/>
          </a:bodyPr>
          <a:lstStyle/>
          <a:p>
            <a:r>
              <a:rPr lang="lv-LV" dirty="0">
                <a:latin typeface="Verdana" panose="020B0604030504040204" pitchFamily="34" charset="0"/>
                <a:ea typeface="Verdana" panose="020B0604030504040204" pitchFamily="34" charset="0"/>
              </a:rPr>
              <a:t>Pasākums sadalīts kārtās:</a:t>
            </a:r>
          </a:p>
        </p:txBody>
      </p:sp>
      <p:sp>
        <p:nvSpPr>
          <p:cNvPr id="16" name="Taisnstūris 15">
            <a:extLst>
              <a:ext uri="{FF2B5EF4-FFF2-40B4-BE49-F238E27FC236}">
                <a16:creationId xmlns:a16="http://schemas.microsoft.com/office/drawing/2014/main" id="{7E395490-874A-C856-6E79-ED88AB2385E4}"/>
              </a:ext>
            </a:extLst>
          </p:cNvPr>
          <p:cNvSpPr/>
          <p:nvPr/>
        </p:nvSpPr>
        <p:spPr>
          <a:xfrm>
            <a:off x="583885"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1. kārta</a:t>
            </a:r>
          </a:p>
        </p:txBody>
      </p:sp>
      <p:sp>
        <p:nvSpPr>
          <p:cNvPr id="20" name="Taisnstūris 19">
            <a:extLst>
              <a:ext uri="{FF2B5EF4-FFF2-40B4-BE49-F238E27FC236}">
                <a16:creationId xmlns:a16="http://schemas.microsoft.com/office/drawing/2014/main" id="{5C2E99ED-7664-36C5-3929-31EFECF35FA8}"/>
              </a:ext>
            </a:extLst>
          </p:cNvPr>
          <p:cNvSpPr/>
          <p:nvPr/>
        </p:nvSpPr>
        <p:spPr>
          <a:xfrm>
            <a:off x="2831744"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2. kārta</a:t>
            </a:r>
          </a:p>
        </p:txBody>
      </p:sp>
      <p:sp>
        <p:nvSpPr>
          <p:cNvPr id="21" name="Taisnstūris 20">
            <a:extLst>
              <a:ext uri="{FF2B5EF4-FFF2-40B4-BE49-F238E27FC236}">
                <a16:creationId xmlns:a16="http://schemas.microsoft.com/office/drawing/2014/main" id="{0EF8B91E-9C55-5102-8D05-933B5F03C6D6}"/>
              </a:ext>
            </a:extLst>
          </p:cNvPr>
          <p:cNvSpPr/>
          <p:nvPr/>
        </p:nvSpPr>
        <p:spPr>
          <a:xfrm>
            <a:off x="5079603" y="2084932"/>
            <a:ext cx="2096479" cy="849654"/>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2" name="Taisnstūris 21">
            <a:extLst>
              <a:ext uri="{FF2B5EF4-FFF2-40B4-BE49-F238E27FC236}">
                <a16:creationId xmlns:a16="http://schemas.microsoft.com/office/drawing/2014/main" id="{E2C25292-FB1A-8AF6-C56F-9501C2F3BE4D}"/>
              </a:ext>
            </a:extLst>
          </p:cNvPr>
          <p:cNvSpPr/>
          <p:nvPr/>
        </p:nvSpPr>
        <p:spPr>
          <a:xfrm>
            <a:off x="7327462"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4. kārta</a:t>
            </a:r>
          </a:p>
        </p:txBody>
      </p:sp>
      <p:sp>
        <p:nvSpPr>
          <p:cNvPr id="23" name="Taisnstūris 22">
            <a:extLst>
              <a:ext uri="{FF2B5EF4-FFF2-40B4-BE49-F238E27FC236}">
                <a16:creationId xmlns:a16="http://schemas.microsoft.com/office/drawing/2014/main" id="{5142FB85-6292-0863-9A73-569277BCFEEC}"/>
              </a:ext>
            </a:extLst>
          </p:cNvPr>
          <p:cNvSpPr/>
          <p:nvPr/>
        </p:nvSpPr>
        <p:spPr>
          <a:xfrm>
            <a:off x="9575320"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5. kārta</a:t>
            </a:r>
          </a:p>
        </p:txBody>
      </p:sp>
      <p:sp>
        <p:nvSpPr>
          <p:cNvPr id="24" name="Taisnstūris 23">
            <a:extLst>
              <a:ext uri="{FF2B5EF4-FFF2-40B4-BE49-F238E27FC236}">
                <a16:creationId xmlns:a16="http://schemas.microsoft.com/office/drawing/2014/main" id="{A2176C36-B5D2-F234-E25C-956666C0EEF3}"/>
              </a:ext>
            </a:extLst>
          </p:cNvPr>
          <p:cNvSpPr/>
          <p:nvPr/>
        </p:nvSpPr>
        <p:spPr>
          <a:xfrm>
            <a:off x="2336188" y="2920196"/>
            <a:ext cx="7519623" cy="3542414"/>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Content Placeholder 7">
            <a:extLst>
              <a:ext uri="{FF2B5EF4-FFF2-40B4-BE49-F238E27FC236}">
                <a16:creationId xmlns:a16="http://schemas.microsoft.com/office/drawing/2014/main" id="{68F3D8AE-3C81-400C-A529-113437ECB8FB}"/>
              </a:ext>
            </a:extLst>
          </p:cNvPr>
          <p:cNvSpPr>
            <a:spLocks noGrp="1"/>
          </p:cNvSpPr>
          <p:nvPr>
            <p:ph idx="1"/>
          </p:nvPr>
        </p:nvSpPr>
        <p:spPr>
          <a:xfrm>
            <a:off x="2512285" y="3190324"/>
            <a:ext cx="7209848" cy="3147260"/>
          </a:xfrm>
        </p:spPr>
        <p:txBody>
          <a:bodyPr>
            <a:normAutofit fontScale="92500" lnSpcReduction="20000"/>
          </a:bodyPr>
          <a:lstStyle/>
          <a:p>
            <a:r>
              <a:rPr lang="lv-LV" sz="1700" b="1" dirty="0"/>
              <a:t>1. projekts</a:t>
            </a:r>
          </a:p>
          <a:p>
            <a:r>
              <a:rPr lang="lv-LV" sz="1700" dirty="0"/>
              <a:t>“Ugunsdrošības un civilās aizsardzības koledžas profesionālās izglītības iestādes kompleksa būvniecības 1.kārta”</a:t>
            </a:r>
          </a:p>
          <a:p>
            <a:endParaRPr lang="lv-LV" sz="1700" dirty="0"/>
          </a:p>
          <a:p>
            <a:endParaRPr lang="lv-LV" sz="1700" dirty="0"/>
          </a:p>
          <a:p>
            <a:r>
              <a:rPr lang="lv-LV" sz="1700" b="1" dirty="0"/>
              <a:t>2. projekts</a:t>
            </a:r>
          </a:p>
          <a:p>
            <a:r>
              <a:rPr lang="lv-LV" sz="1700" dirty="0"/>
              <a:t>“Ugunsdzēsības, loģistikas un remonta bāzes kompleksa būvniecība”</a:t>
            </a:r>
          </a:p>
          <a:p>
            <a:endParaRPr lang="lv-LV" sz="1700" dirty="0"/>
          </a:p>
          <a:p>
            <a:endParaRPr lang="lv-LV" sz="1700" dirty="0"/>
          </a:p>
          <a:p>
            <a:r>
              <a:rPr lang="lv-LV" sz="1700" b="1" dirty="0"/>
              <a:t>3. projekts</a:t>
            </a:r>
          </a:p>
          <a:p>
            <a:r>
              <a:rPr lang="lv-LV" sz="1700" dirty="0"/>
              <a:t>“Drošības klašu izveide”</a:t>
            </a:r>
          </a:p>
        </p:txBody>
      </p:sp>
      <p:sp>
        <p:nvSpPr>
          <p:cNvPr id="26" name="TextBox 25">
            <a:extLst>
              <a:ext uri="{FF2B5EF4-FFF2-40B4-BE49-F238E27FC236}">
                <a16:creationId xmlns:a16="http://schemas.microsoft.com/office/drawing/2014/main" id="{2335E100-1666-68A2-F60E-9858E2117503}"/>
              </a:ext>
            </a:extLst>
          </p:cNvPr>
          <p:cNvSpPr txBox="1"/>
          <p:nvPr/>
        </p:nvSpPr>
        <p:spPr>
          <a:xfrm>
            <a:off x="5387550" y="2210512"/>
            <a:ext cx="1480584" cy="353943"/>
          </a:xfrm>
          <a:prstGeom prst="rect">
            <a:avLst/>
          </a:prstGeom>
          <a:noFill/>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3. kārta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4</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371099"/>
            <a:ext cx="7620295" cy="1000274"/>
          </a:xfrm>
          <a:prstGeom prst="rect">
            <a:avLst/>
          </a:prstGeom>
          <a:noFill/>
        </p:spPr>
        <p:txBody>
          <a:bodyPr wrap="square">
            <a:spAutoFit/>
          </a:bodyPr>
          <a:lstStyle/>
          <a:p>
            <a:pPr>
              <a:spcAft>
                <a:spcPts val="600"/>
              </a:spcAft>
            </a:pPr>
            <a:r>
              <a:rPr lang="lv-LV" sz="1800" b="1" dirty="0">
                <a:latin typeface="Verdana" panose="020B0604030504040204" pitchFamily="34" charset="0"/>
                <a:ea typeface="Verdana" panose="020B0604030504040204" pitchFamily="34" charset="0"/>
              </a:rPr>
              <a:t>1. projekts</a:t>
            </a:r>
          </a:p>
          <a:p>
            <a:pPr>
              <a:spcAft>
                <a:spcPts val="600"/>
              </a:spcAft>
            </a:pPr>
            <a:r>
              <a:rPr lang="lv-LV" sz="1800" dirty="0">
                <a:latin typeface="Verdana" panose="020B0604030504040204" pitchFamily="34" charset="0"/>
                <a:ea typeface="Verdana" panose="020B0604030504040204" pitchFamily="34" charset="0"/>
              </a:rPr>
              <a:t>“Ugunsdrošības un civilās aizsardzības koledžas profesionālās izglītības iestādes kompleksa būvniecības 1.kārta”</a:t>
            </a:r>
          </a:p>
        </p:txBody>
      </p:sp>
      <p:sp>
        <p:nvSpPr>
          <p:cNvPr id="11" name="Taisnstūris 10">
            <a:extLst>
              <a:ext uri="{FF2B5EF4-FFF2-40B4-BE49-F238E27FC236}">
                <a16:creationId xmlns:a16="http://schemas.microsoft.com/office/drawing/2014/main" id="{A1FB0060-EB75-52BC-54E4-C44155391D4A}"/>
              </a:ext>
            </a:extLst>
          </p:cNvPr>
          <p:cNvSpPr/>
          <p:nvPr/>
        </p:nvSpPr>
        <p:spPr>
          <a:xfrm>
            <a:off x="667091"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88357"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859030" y="2402974"/>
            <a:ext cx="5807583" cy="1169551"/>
          </a:xfrm>
          <a:prstGeom prst="rect">
            <a:avLst/>
          </a:prstGeom>
          <a:noFill/>
        </p:spPr>
        <p:txBody>
          <a:bodyPr wrap="square">
            <a:spAutoFit/>
          </a:bodyPr>
          <a:lstStyle/>
          <a:p>
            <a:pPr marL="265113" indent="-179388">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jaunu ēku</a:t>
            </a:r>
            <a:r>
              <a:rPr lang="lv-LV" altLang="lv-LV" sz="1400" dirty="0">
                <a:latin typeface="Verdana" panose="020B0604030504040204" pitchFamily="34" charset="0"/>
                <a:ea typeface="Verdana" panose="020B0604030504040204" pitchFamily="34" charset="0"/>
              </a:rPr>
              <a:t> – Ugunsdrošības un civilās aizsardzības koledžas kompleksa 1. kārtu</a:t>
            </a:r>
          </a:p>
          <a:p>
            <a:pPr marL="265113" indent="-179388">
              <a:buFont typeface="Wingdings" panose="05000000000000000000" pitchFamily="2" charset="2"/>
              <a:buChar char="ü"/>
            </a:pPr>
            <a:endParaRPr lang="lv-LV" altLang="lv-LV" sz="1400" dirty="0">
              <a:latin typeface="Verdana" panose="020B0604030504040204" pitchFamily="34" charset="0"/>
              <a:ea typeface="Verdana" panose="020B0604030504040204" pitchFamily="34" charset="0"/>
            </a:endParaRPr>
          </a:p>
          <a:p>
            <a:pPr marL="265113" indent="-179388">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radīt jaunas mācību un administrācijas telpas</a:t>
            </a:r>
            <a:r>
              <a:rPr lang="lv-LV" altLang="lv-LV" sz="1400" dirty="0">
                <a:latin typeface="Verdana" panose="020B0604030504040204" pitchFamily="34" charset="0"/>
                <a:ea typeface="Verdana" panose="020B0604030504040204" pitchFamily="34" charset="0"/>
              </a:rPr>
              <a:t>, tai skaitā, ēdnīcu un konferenču zāli</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- 2 357 438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- 13 358 816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15 716 254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30" name="Attēls 29">
            <a:extLst>
              <a:ext uri="{FF2B5EF4-FFF2-40B4-BE49-F238E27FC236}">
                <a16:creationId xmlns:a16="http://schemas.microsoft.com/office/drawing/2014/main" id="{23A07BF1-01CF-8911-3C01-5FA38F4D8F3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3719" r="26409" b="14991"/>
          <a:stretch/>
        </p:blipFill>
        <p:spPr>
          <a:xfrm>
            <a:off x="7444381" y="2169045"/>
            <a:ext cx="4224256" cy="4051004"/>
          </a:xfrm>
          <a:prstGeom prst="rect">
            <a:avLst/>
          </a:prstGeom>
          <a:ln w="38100">
            <a:solidFill>
              <a:srgbClr val="122543"/>
            </a:solidFill>
          </a:ln>
        </p:spPr>
      </p:pic>
      <p:sp>
        <p:nvSpPr>
          <p:cNvPr id="32" name="Rectangle 7">
            <a:extLst>
              <a:ext uri="{FF2B5EF4-FFF2-40B4-BE49-F238E27FC236}">
                <a16:creationId xmlns:a16="http://schemas.microsoft.com/office/drawing/2014/main" id="{50CF29FD-6CB3-08DF-05A8-884420FBDFFB}"/>
              </a:ext>
            </a:extLst>
          </p:cNvPr>
          <p:cNvSpPr/>
          <p:nvPr/>
        </p:nvSpPr>
        <p:spPr>
          <a:xfrm>
            <a:off x="8984512" y="2402974"/>
            <a:ext cx="1679943" cy="1791574"/>
          </a:xfrm>
          <a:prstGeom prst="rect">
            <a:avLst/>
          </a:prstGeom>
          <a:solidFill>
            <a:srgbClr val="FF0000">
              <a:alpha val="12157"/>
            </a:srgb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lv-LV" sz="1400" b="1" dirty="0">
                <a:solidFill>
                  <a:srgbClr val="C00000"/>
                </a:solidFill>
                <a:latin typeface="Verdana" panose="020B0604030504040204" pitchFamily="34" charset="0"/>
                <a:ea typeface="Verdana" panose="020B0604030504040204" pitchFamily="34" charset="0"/>
              </a:rPr>
              <a:t>1. kārta</a:t>
            </a:r>
          </a:p>
        </p:txBody>
      </p:sp>
    </p:spTree>
    <p:extLst>
      <p:ext uri="{BB962C8B-B14F-4D97-AF65-F5344CB8AC3E}">
        <p14:creationId xmlns:p14="http://schemas.microsoft.com/office/powerpoint/2010/main" val="98692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5</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471251"/>
            <a:ext cx="8041082" cy="723275"/>
          </a:xfrm>
          <a:prstGeom prst="rect">
            <a:avLst/>
          </a:prstGeom>
          <a:noFill/>
        </p:spPr>
        <p:txBody>
          <a:bodyPr wrap="square">
            <a:spAutoFit/>
          </a:bodyPr>
          <a:lstStyle/>
          <a:p>
            <a:pPr>
              <a:spcAft>
                <a:spcPts val="600"/>
              </a:spcAft>
            </a:pPr>
            <a:r>
              <a:rPr lang="lv-LV" sz="1800" b="1" dirty="0">
                <a:latin typeface="Verdana" panose="020B0604030504040204" pitchFamily="34" charset="0"/>
                <a:ea typeface="Verdana" panose="020B0604030504040204" pitchFamily="34" charset="0"/>
              </a:rPr>
              <a:t>2. projekts</a:t>
            </a:r>
          </a:p>
          <a:p>
            <a:pPr>
              <a:spcAft>
                <a:spcPts val="600"/>
              </a:spcAft>
            </a:pPr>
            <a:r>
              <a:rPr lang="lv-LV" sz="1800" dirty="0">
                <a:latin typeface="Verdana" panose="020B0604030504040204" pitchFamily="34" charset="0"/>
                <a:ea typeface="Verdana" panose="020B0604030504040204" pitchFamily="34" charset="0"/>
              </a:rPr>
              <a:t>“Ugunsdzēsības loģistikas un remonta bāzes kompleksa būvniecība”</a:t>
            </a:r>
          </a:p>
        </p:txBody>
      </p:sp>
      <p:sp>
        <p:nvSpPr>
          <p:cNvPr id="11" name="Taisnstūris 10">
            <a:extLst>
              <a:ext uri="{FF2B5EF4-FFF2-40B4-BE49-F238E27FC236}">
                <a16:creationId xmlns:a16="http://schemas.microsoft.com/office/drawing/2014/main" id="{A1FB0060-EB75-52BC-54E4-C44155391D4A}"/>
              </a:ext>
            </a:extLst>
          </p:cNvPr>
          <p:cNvSpPr/>
          <p:nvPr/>
        </p:nvSpPr>
        <p:spPr>
          <a:xfrm>
            <a:off x="667091"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88357"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712119" y="2294675"/>
            <a:ext cx="6212173" cy="1415772"/>
          </a:xfrm>
          <a:prstGeom prst="rect">
            <a:avLst/>
          </a:prstGeom>
          <a:noFill/>
        </p:spPr>
        <p:txBody>
          <a:bodyPr wrap="square">
            <a:spAutoFit/>
          </a:bodyPr>
          <a:lstStyle/>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ēku </a:t>
            </a:r>
            <a:r>
              <a:rPr lang="lv-LV" altLang="lv-LV" sz="1400" dirty="0">
                <a:latin typeface="Verdana" panose="020B0604030504040204" pitchFamily="34" charset="0"/>
                <a:ea typeface="Verdana" panose="020B0604030504040204" pitchFamily="34" charset="0"/>
              </a:rPr>
              <a:t>VUGD transportlīdzekļu apkopei un remontam</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samazināt VUGD tehnikas dīkstāvi un izmaksas </a:t>
            </a:r>
            <a:r>
              <a:rPr lang="lv-LV" altLang="lv-LV" sz="1400" dirty="0">
                <a:latin typeface="Verdana" panose="020B0604030504040204" pitchFamily="34" charset="0"/>
                <a:ea typeface="Verdana" panose="020B0604030504040204" pitchFamily="34" charset="0"/>
              </a:rPr>
              <a:t>remontam</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jaunu </a:t>
            </a:r>
            <a:r>
              <a:rPr lang="lv-LV" altLang="lv-LV" sz="1400" dirty="0">
                <a:latin typeface="Verdana" panose="020B0604030504040204" pitchFamily="34" charset="0"/>
                <a:ea typeface="Verdana" panose="020B0604030504040204" pitchFamily="34" charset="0"/>
              </a:rPr>
              <a:t>Rīgas </a:t>
            </a:r>
            <a:r>
              <a:rPr lang="lv-LV" altLang="lv-LV" sz="1400" dirty="0" err="1">
                <a:latin typeface="Verdana" panose="020B0604030504040204" pitchFamily="34" charset="0"/>
                <a:ea typeface="Verdana" panose="020B0604030504040204" pitchFamily="34" charset="0"/>
              </a:rPr>
              <a:t>reģ</a:t>
            </a:r>
            <a:r>
              <a:rPr lang="lv-LV" altLang="lv-LV" sz="1400" dirty="0">
                <a:latin typeface="Verdana" panose="020B0604030504040204" pitchFamily="34" charset="0"/>
                <a:ea typeface="Verdana" panose="020B0604030504040204" pitchFamily="34" charset="0"/>
              </a:rPr>
              <a:t>. pārv. 8. daļas ugunsdzēsības </a:t>
            </a:r>
            <a:r>
              <a:rPr lang="lv-LV" altLang="lv-LV" sz="1400" b="1" dirty="0">
                <a:latin typeface="Verdana" panose="020B0604030504040204" pitchFamily="34" charset="0"/>
                <a:ea typeface="Verdana" panose="020B0604030504040204" pitchFamily="34" charset="0"/>
              </a:rPr>
              <a:t>depo</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a:t>
            </a:r>
            <a:r>
              <a:rPr lang="lv-LV" altLang="lv-LV" sz="1400" dirty="0">
                <a:latin typeface="Verdana" panose="020B0604030504040204" pitchFamily="34" charset="0"/>
                <a:ea typeface="Verdana" panose="020B0604030504040204" pitchFamily="34" charset="0"/>
              </a:rPr>
              <a:t> </a:t>
            </a:r>
            <a:r>
              <a:rPr lang="lv-LV" altLang="lv-LV" sz="1400" b="1" dirty="0">
                <a:latin typeface="Verdana" panose="020B0604030504040204" pitchFamily="34" charset="0"/>
                <a:ea typeface="Verdana" panose="020B0604030504040204" pitchFamily="34" charset="0"/>
              </a:rPr>
              <a:t>noliktavas</a:t>
            </a:r>
            <a:r>
              <a:rPr lang="lv-LV" altLang="lv-LV" sz="1400" dirty="0">
                <a:latin typeface="Verdana" panose="020B0604030504040204" pitchFamily="34" charset="0"/>
                <a:ea typeface="Verdana" panose="020B0604030504040204" pitchFamily="34" charset="0"/>
              </a:rPr>
              <a:t> </a:t>
            </a:r>
            <a:r>
              <a:rPr lang="lv-LV" altLang="lv-LV" sz="1400" b="1" dirty="0">
                <a:latin typeface="Verdana" panose="020B0604030504040204" pitchFamily="34" charset="0"/>
                <a:ea typeface="Verdana" panose="020B0604030504040204" pitchFamily="34" charset="0"/>
              </a:rPr>
              <a:t>VUGD</a:t>
            </a:r>
            <a:r>
              <a:rPr lang="lv-LV" altLang="lv-LV" sz="1400" dirty="0">
                <a:latin typeface="Verdana" panose="020B0604030504040204" pitchFamily="34" charset="0"/>
                <a:ea typeface="Verdana" panose="020B0604030504040204" pitchFamily="34" charset="0"/>
              </a:rPr>
              <a:t> Iepirkumu nodrošinājuma pārv.</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- 3 834 929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- 21 731 263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25 566 192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30" name="Attēls 29">
            <a:extLst>
              <a:ext uri="{FF2B5EF4-FFF2-40B4-BE49-F238E27FC236}">
                <a16:creationId xmlns:a16="http://schemas.microsoft.com/office/drawing/2014/main" id="{23A07BF1-01CF-8911-3C01-5FA38F4D8F36}"/>
              </a:ext>
            </a:extLst>
          </p:cNvPr>
          <p:cNvPicPr>
            <a:picLocks noChangeAspect="1"/>
          </p:cNvPicPr>
          <p:nvPr/>
        </p:nvPicPr>
        <p:blipFill rotWithShape="1">
          <a:blip r:embed="rId5">
            <a:extLst>
              <a:ext uri="{28A0092B-C50C-407E-A947-70E740481C1C}">
                <a14:useLocalDpi xmlns:a14="http://schemas.microsoft.com/office/drawing/2010/main" val="0"/>
              </a:ext>
            </a:extLst>
          </a:blip>
          <a:srcRect l="10896" r="10896"/>
          <a:stretch/>
        </p:blipFill>
        <p:spPr>
          <a:xfrm>
            <a:off x="7444383" y="2169045"/>
            <a:ext cx="4224256" cy="4051004"/>
          </a:xfrm>
          <a:prstGeom prst="rect">
            <a:avLst/>
          </a:prstGeom>
          <a:ln w="38100">
            <a:solidFill>
              <a:srgbClr val="122543"/>
            </a:solidFill>
          </a:ln>
        </p:spPr>
      </p:pic>
    </p:spTree>
    <p:extLst>
      <p:ext uri="{BB962C8B-B14F-4D97-AF65-F5344CB8AC3E}">
        <p14:creationId xmlns:p14="http://schemas.microsoft.com/office/powerpoint/2010/main" val="216442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6</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473170"/>
            <a:ext cx="7620295" cy="723275"/>
          </a:xfrm>
          <a:prstGeom prst="rect">
            <a:avLst/>
          </a:prstGeom>
          <a:noFill/>
        </p:spPr>
        <p:txBody>
          <a:bodyPr wrap="square" anchor="ctr">
            <a:spAutoFit/>
          </a:bodyPr>
          <a:lstStyle/>
          <a:p>
            <a:pPr>
              <a:spcAft>
                <a:spcPts val="600"/>
              </a:spcAft>
            </a:pPr>
            <a:r>
              <a:rPr lang="lv-LV" sz="1800" b="1" dirty="0">
                <a:latin typeface="Verdana" panose="020B0604030504040204" pitchFamily="34" charset="0"/>
                <a:ea typeface="Verdana" panose="020B0604030504040204" pitchFamily="34" charset="0"/>
              </a:rPr>
              <a:t>3. projekts</a:t>
            </a:r>
          </a:p>
          <a:p>
            <a:r>
              <a:rPr lang="lv-LV" sz="1800" dirty="0">
                <a:latin typeface="Verdana" panose="020B0604030504040204" pitchFamily="34" charset="0"/>
                <a:ea typeface="Verdana" panose="020B0604030504040204" pitchFamily="34" charset="0"/>
              </a:rPr>
              <a:t>“Drošības klašu izveide”</a:t>
            </a:r>
          </a:p>
        </p:txBody>
      </p:sp>
      <p:sp>
        <p:nvSpPr>
          <p:cNvPr id="11" name="Taisnstūris 10">
            <a:extLst>
              <a:ext uri="{FF2B5EF4-FFF2-40B4-BE49-F238E27FC236}">
                <a16:creationId xmlns:a16="http://schemas.microsoft.com/office/drawing/2014/main" id="{A1FB0060-EB75-52BC-54E4-C44155391D4A}"/>
              </a:ext>
            </a:extLst>
          </p:cNvPr>
          <p:cNvSpPr/>
          <p:nvPr/>
        </p:nvSpPr>
        <p:spPr>
          <a:xfrm>
            <a:off x="656458"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77724"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712119" y="2241510"/>
            <a:ext cx="6212173" cy="1477328"/>
          </a:xfrm>
          <a:prstGeom prst="rect">
            <a:avLst/>
          </a:prstGeom>
          <a:noFill/>
        </p:spPr>
        <p:txBody>
          <a:bodyPr wrap="square">
            <a:spAutoFit/>
          </a:bodyPr>
          <a:lstStyle/>
          <a:p>
            <a:pPr marL="265113" indent="-179388">
              <a:spcAft>
                <a:spcPts val="1200"/>
              </a:spcAft>
              <a:buFont typeface="Wingdings" panose="05000000000000000000" pitchFamily="2" charset="2"/>
              <a:buChar char="ü"/>
            </a:pPr>
            <a:r>
              <a:rPr lang="lv-LV" altLang="lv-LV" sz="1400" b="1" dirty="0" err="1">
                <a:latin typeface="Verdana" panose="020B0604030504040204" pitchFamily="34" charset="0"/>
                <a:ea typeface="Verdana" panose="020B0604030504040204" pitchFamily="34" charset="0"/>
              </a:rPr>
              <a:t>prevencija</a:t>
            </a:r>
            <a:r>
              <a:rPr lang="lv-LV" altLang="lv-LV" sz="1400" b="1" dirty="0">
                <a:latin typeface="Verdana" panose="020B0604030504040204" pitchFamily="34" charset="0"/>
                <a:ea typeface="Verdana" panose="020B0604030504040204" pitchFamily="34" charset="0"/>
              </a:rPr>
              <a:t> un sabiedrības izglītošana</a:t>
            </a:r>
            <a:r>
              <a:rPr lang="lv-LV" altLang="lv-LV" sz="1400" dirty="0">
                <a:latin typeface="Verdana" panose="020B0604030504040204" pitchFamily="34" charset="0"/>
                <a:ea typeface="Verdana" panose="020B0604030504040204" pitchFamily="34" charset="0"/>
              </a:rPr>
              <a:t>, īpaši bērnu/jauniešu</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izglītošana par dažādiem moduļiem</a:t>
            </a:r>
            <a:r>
              <a:rPr lang="lv-LV" altLang="lv-LV" sz="1400" dirty="0">
                <a:latin typeface="Verdana" panose="020B0604030504040204" pitchFamily="34" charset="0"/>
                <a:ea typeface="Verdana" panose="020B0604030504040204" pitchFamily="34" charset="0"/>
              </a:rPr>
              <a:t>: ugunsbīstamību, ugunsdrošību, 112, elektrodrošību, dūmu detektoriem, dabas katastrofām, trauksmes sirēnām, ārkārtas somām un tml.</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Mācību klašu izveide </a:t>
            </a:r>
            <a:r>
              <a:rPr lang="lv-LV" altLang="lv-LV" sz="1400" dirty="0">
                <a:latin typeface="Verdana" panose="020B0604030504040204" pitchFamily="34" charset="0"/>
                <a:ea typeface="Verdana" panose="020B0604030504040204" pitchFamily="34" charset="0"/>
              </a:rPr>
              <a:t>visos Latvijas reģionos</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- 1 496 341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- 8 479 267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9 975 608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19" name="Attēls 18">
            <a:extLst>
              <a:ext uri="{FF2B5EF4-FFF2-40B4-BE49-F238E27FC236}">
                <a16:creationId xmlns:a16="http://schemas.microsoft.com/office/drawing/2014/main" id="{FB0642AA-AA4D-2AF1-FDF8-7C7EE46CB96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Lst>
          </a:blip>
          <a:srcRect b="7203"/>
          <a:stretch/>
        </p:blipFill>
        <p:spPr>
          <a:xfrm>
            <a:off x="7446616" y="1728045"/>
            <a:ext cx="4214123" cy="2224713"/>
          </a:xfrm>
          <a:prstGeom prst="rect">
            <a:avLst/>
          </a:prstGeom>
          <a:ln w="38100">
            <a:solidFill>
              <a:srgbClr val="122543"/>
            </a:solidFill>
          </a:ln>
        </p:spPr>
      </p:pic>
      <p:pic>
        <p:nvPicPr>
          <p:cNvPr id="20" name="Attēls 19">
            <a:extLst>
              <a:ext uri="{FF2B5EF4-FFF2-40B4-BE49-F238E27FC236}">
                <a16:creationId xmlns:a16="http://schemas.microsoft.com/office/drawing/2014/main" id="{441A20DA-982E-8900-6151-7D566635516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Lst>
          </a:blip>
          <a:srcRect b="13373"/>
          <a:stretch/>
        </p:blipFill>
        <p:spPr>
          <a:xfrm>
            <a:off x="7457249" y="4233319"/>
            <a:ext cx="4211388" cy="1997360"/>
          </a:xfrm>
          <a:prstGeom prst="rect">
            <a:avLst/>
          </a:prstGeom>
          <a:ln w="38100">
            <a:solidFill>
              <a:srgbClr val="122543"/>
            </a:solidFill>
          </a:ln>
        </p:spPr>
      </p:pic>
    </p:spTree>
    <p:extLst>
      <p:ext uri="{BB962C8B-B14F-4D97-AF65-F5344CB8AC3E}">
        <p14:creationId xmlns:p14="http://schemas.microsoft.com/office/powerpoint/2010/main" val="228060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aisnstūris 15">
            <a:extLst>
              <a:ext uri="{FF2B5EF4-FFF2-40B4-BE49-F238E27FC236}">
                <a16:creationId xmlns:a16="http://schemas.microsoft.com/office/drawing/2014/main" id="{BC43BA93-1334-2A67-2026-1C309B8A8155}"/>
              </a:ext>
            </a:extLst>
          </p:cNvPr>
          <p:cNvSpPr/>
          <p:nvPr/>
        </p:nvSpPr>
        <p:spPr>
          <a:xfrm>
            <a:off x="3331542" y="1533491"/>
            <a:ext cx="6084583" cy="741877"/>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7</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Tehniskā informācija par projektiem</a:t>
            </a:r>
            <a:endParaRPr lang="lv-LV" sz="18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F4D9168-BD88-D568-3EA1-E986E4DA235F}"/>
              </a:ext>
            </a:extLst>
          </p:cNvPr>
          <p:cNvSpPr txBox="1"/>
          <p:nvPr/>
        </p:nvSpPr>
        <p:spPr>
          <a:xfrm>
            <a:off x="2351326" y="1598905"/>
            <a:ext cx="8045007" cy="4608954"/>
          </a:xfrm>
          <a:prstGeom prst="rect">
            <a:avLst/>
          </a:prstGeom>
          <a:noFill/>
        </p:spPr>
        <p:txBody>
          <a:bodyPr wrap="square">
            <a:spAutoFit/>
          </a:bodyPr>
          <a:lstStyle/>
          <a:p>
            <a:pPr algn="ctr">
              <a:spcAft>
                <a:spcPts val="300"/>
              </a:spcAft>
            </a:pPr>
            <a:r>
              <a:rPr lang="lv-LV" altLang="lv-LV" sz="1600" u="sng" dirty="0">
                <a:latin typeface="Verdana" panose="020B0604030504040204" pitchFamily="34" charset="0"/>
                <a:ea typeface="Verdana" panose="020B0604030504040204" pitchFamily="34" charset="0"/>
              </a:rPr>
              <a:t>Projektu iesniegumu atlases veids:</a:t>
            </a:r>
          </a:p>
          <a:p>
            <a:pPr algn="ctr">
              <a:spcAft>
                <a:spcPts val="300"/>
              </a:spcAft>
            </a:pPr>
            <a:r>
              <a:rPr lang="lv-LV" altLang="lv-LV" sz="1600" b="1" dirty="0">
                <a:latin typeface="Verdana" panose="020B0604030504040204" pitchFamily="34" charset="0"/>
                <a:ea typeface="Verdana" panose="020B0604030504040204" pitchFamily="34" charset="0"/>
              </a:rPr>
              <a:t>Ierobežota projektu iesniegumu atlase</a:t>
            </a:r>
          </a:p>
          <a:p>
            <a:pPr algn="ctr">
              <a:spcAft>
                <a:spcPts val="300"/>
              </a:spcAft>
            </a:pPr>
            <a:endParaRPr lang="lv-LV" altLang="lv-LV" sz="1600" b="1" dirty="0">
              <a:latin typeface="Verdana" panose="020B0604030504040204" pitchFamily="34" charset="0"/>
              <a:ea typeface="Verdana" panose="020B0604030504040204" pitchFamily="34" charset="0"/>
            </a:endParaRPr>
          </a:p>
          <a:p>
            <a:pPr algn="ctr">
              <a:spcAft>
                <a:spcPts val="300"/>
              </a:spcAft>
            </a:pPr>
            <a:endParaRPr lang="lv-LV" altLang="lv-LV" sz="1600" b="1" dirty="0">
              <a:latin typeface="Verdana" panose="020B0604030504040204" pitchFamily="34" charset="0"/>
              <a:ea typeface="Verdana" panose="020B0604030504040204" pitchFamily="34" charset="0"/>
            </a:endParaRPr>
          </a:p>
          <a:p>
            <a:pPr algn="ctr">
              <a:spcAft>
                <a:spcPts val="300"/>
              </a:spcAft>
            </a:pPr>
            <a:r>
              <a:rPr lang="lv-LV" altLang="lv-LV" sz="1600" u="sng" dirty="0">
                <a:latin typeface="Verdana" panose="020B0604030504040204" pitchFamily="34" charset="0"/>
                <a:ea typeface="Verdana" panose="020B0604030504040204" pitchFamily="34" charset="0"/>
              </a:rPr>
              <a:t>Finansējuma saņēmēji</a:t>
            </a:r>
            <a:r>
              <a:rPr lang="en-US" altLang="lv-LV" sz="1600" u="sng" dirty="0">
                <a:latin typeface="Verdana" panose="020B0604030504040204" pitchFamily="34" charset="0"/>
                <a:ea typeface="Verdana" panose="020B0604030504040204" pitchFamily="34" charset="0"/>
              </a:rPr>
              <a:t>:</a:t>
            </a: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b="1" dirty="0">
                <a:latin typeface="Verdana" panose="020B0604030504040204" pitchFamily="34" charset="0"/>
                <a:ea typeface="Verdana" panose="020B0604030504040204" pitchFamily="34" charset="0"/>
              </a:rPr>
              <a:t>Nodrošinājuma valsts aģentūra un</a:t>
            </a:r>
          </a:p>
          <a:p>
            <a:pPr algn="ctr">
              <a:spcAft>
                <a:spcPts val="300"/>
              </a:spcAft>
            </a:pPr>
            <a:r>
              <a:rPr lang="lv-LV" altLang="lv-LV" sz="1600" b="1" dirty="0">
                <a:latin typeface="Verdana" panose="020B0604030504040204" pitchFamily="34" charset="0"/>
                <a:ea typeface="Verdana" panose="020B0604030504040204" pitchFamily="34" charset="0"/>
              </a:rPr>
              <a:t>Valsts ugunsdzēsības un glābšanas dienests</a:t>
            </a:r>
          </a:p>
          <a:p>
            <a:pPr algn="ctr">
              <a:spcAft>
                <a:spcPts val="300"/>
              </a:spcAft>
            </a:pPr>
            <a:endParaRPr lang="lv-LV" altLang="lv-LV" sz="1600" dirty="0">
              <a:latin typeface="Verdana" panose="020B0604030504040204" pitchFamily="34" charset="0"/>
              <a:ea typeface="Verdana" panose="020B0604030504040204" pitchFamily="34" charset="0"/>
            </a:endParaRPr>
          </a:p>
          <a:p>
            <a:pPr algn="ctr">
              <a:spcAft>
                <a:spcPts val="300"/>
              </a:spcAft>
            </a:pPr>
            <a:endParaRPr lang="en-US" altLang="lv-LV" sz="1600" dirty="0">
              <a:latin typeface="Verdana" panose="020B0604030504040204" pitchFamily="34" charset="0"/>
              <a:ea typeface="Verdana" panose="020B0604030504040204" pitchFamily="34" charset="0"/>
            </a:endParaRPr>
          </a:p>
          <a:p>
            <a:pPr algn="ctr">
              <a:spcAft>
                <a:spcPts val="300"/>
              </a:spcAft>
            </a:pPr>
            <a:r>
              <a:rPr lang="en-US" altLang="lv-LV" sz="1600" u="sng" dirty="0" err="1">
                <a:latin typeface="Verdana" panose="020B0604030504040204" pitchFamily="34" charset="0"/>
                <a:ea typeface="Verdana" panose="020B0604030504040204" pitchFamily="34" charset="0"/>
              </a:rPr>
              <a:t>Sadarbības</a:t>
            </a:r>
            <a:r>
              <a:rPr lang="en-US" altLang="lv-LV" sz="1600" u="sng" dirty="0">
                <a:latin typeface="Verdana" panose="020B0604030504040204" pitchFamily="34" charset="0"/>
                <a:ea typeface="Verdana" panose="020B0604030504040204" pitchFamily="34" charset="0"/>
              </a:rPr>
              <a:t> </a:t>
            </a:r>
            <a:r>
              <a:rPr lang="en-US" altLang="lv-LV" sz="1600" u="sng" dirty="0" err="1">
                <a:latin typeface="Verdana" panose="020B0604030504040204" pitchFamily="34" charset="0"/>
                <a:ea typeface="Verdana" panose="020B0604030504040204" pitchFamily="34" charset="0"/>
              </a:rPr>
              <a:t>partneri</a:t>
            </a:r>
            <a:r>
              <a:rPr lang="en-US" altLang="lv-LV" sz="1600" u="sng" dirty="0">
                <a:latin typeface="Verdana" panose="020B0604030504040204" pitchFamily="34" charset="0"/>
                <a:ea typeface="Verdana" panose="020B0604030504040204" pitchFamily="34" charset="0"/>
              </a:rPr>
              <a:t>:</a:t>
            </a:r>
          </a:p>
          <a:p>
            <a:pPr algn="ctr">
              <a:spcAft>
                <a:spcPts val="300"/>
              </a:spcAft>
            </a:pPr>
            <a:r>
              <a:rPr lang="lv-LV" altLang="lv-LV" sz="1600" b="1" dirty="0">
                <a:latin typeface="Verdana" panose="020B0604030504040204" pitchFamily="34" charset="0"/>
                <a:ea typeface="Verdana" panose="020B0604030504040204" pitchFamily="34" charset="0"/>
              </a:rPr>
              <a:t>Nodrošinājuma valsts aģentūra un</a:t>
            </a:r>
          </a:p>
          <a:p>
            <a:pPr algn="ctr">
              <a:spcAft>
                <a:spcPts val="300"/>
              </a:spcAft>
            </a:pPr>
            <a:r>
              <a:rPr lang="lv-LV" altLang="lv-LV" sz="1600" b="1" dirty="0">
                <a:latin typeface="Verdana" panose="020B0604030504040204" pitchFamily="34" charset="0"/>
                <a:ea typeface="Verdana" panose="020B0604030504040204" pitchFamily="34" charset="0"/>
              </a:rPr>
              <a:t>Valsts ugunsdzēsības un glābšanas dienests</a:t>
            </a:r>
          </a:p>
          <a:p>
            <a:pPr algn="ctr">
              <a:spcAft>
                <a:spcPts val="300"/>
              </a:spcAft>
            </a:pPr>
            <a:endParaRPr lang="lv-LV" altLang="lv-LV" sz="1600" u="sng" dirty="0">
              <a:latin typeface="Verdana" panose="020B0604030504040204" pitchFamily="34" charset="0"/>
              <a:ea typeface="Verdana" panose="020B0604030504040204" pitchFamily="34" charset="0"/>
            </a:endParaRPr>
          </a:p>
          <a:p>
            <a:pPr algn="ctr">
              <a:spcAft>
                <a:spcPts val="300"/>
              </a:spcAft>
            </a:pP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u="sng" dirty="0">
                <a:latin typeface="Verdana" panose="020B0604030504040204" pitchFamily="34" charset="0"/>
                <a:ea typeface="Verdana" panose="020B0604030504040204" pitchFamily="34" charset="0"/>
              </a:rPr>
              <a:t>Projektu īstenošanas laiks</a:t>
            </a:r>
            <a:r>
              <a:rPr lang="en-US" altLang="lv-LV" sz="1600" u="sng" dirty="0">
                <a:latin typeface="Verdana" panose="020B0604030504040204" pitchFamily="34" charset="0"/>
                <a:ea typeface="Verdana" panose="020B0604030504040204" pitchFamily="34" charset="0"/>
              </a:rPr>
              <a:t>:</a:t>
            </a: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b="1" dirty="0">
                <a:latin typeface="Verdana" panose="020B0604030504040204" pitchFamily="34" charset="0"/>
                <a:ea typeface="Verdana" panose="020B0604030504040204" pitchFamily="34" charset="0"/>
              </a:rPr>
              <a:t>līdz 2029. gada 31. decembrim</a:t>
            </a:r>
          </a:p>
        </p:txBody>
      </p:sp>
      <p:sp>
        <p:nvSpPr>
          <p:cNvPr id="18" name="Taisnstūris 17">
            <a:extLst>
              <a:ext uri="{FF2B5EF4-FFF2-40B4-BE49-F238E27FC236}">
                <a16:creationId xmlns:a16="http://schemas.microsoft.com/office/drawing/2014/main" id="{AB04B790-A3D4-32CA-94CE-2B876370C940}"/>
              </a:ext>
            </a:extLst>
          </p:cNvPr>
          <p:cNvSpPr/>
          <p:nvPr/>
        </p:nvSpPr>
        <p:spPr>
          <a:xfrm>
            <a:off x="3331541" y="2655224"/>
            <a:ext cx="6084583" cy="10874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aisnstūris 20">
            <a:extLst>
              <a:ext uri="{FF2B5EF4-FFF2-40B4-BE49-F238E27FC236}">
                <a16:creationId xmlns:a16="http://schemas.microsoft.com/office/drawing/2014/main" id="{BD6FD9A5-2528-7EB1-63DC-4560F2EE5BCF}"/>
              </a:ext>
            </a:extLst>
          </p:cNvPr>
          <p:cNvSpPr/>
          <p:nvPr/>
        </p:nvSpPr>
        <p:spPr>
          <a:xfrm>
            <a:off x="3331540" y="5487248"/>
            <a:ext cx="6084583" cy="741877"/>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21">
            <a:extLst>
              <a:ext uri="{FF2B5EF4-FFF2-40B4-BE49-F238E27FC236}">
                <a16:creationId xmlns:a16="http://schemas.microsoft.com/office/drawing/2014/main" id="{57F47687-FF49-BB2C-C820-62522E9E1A8B}"/>
              </a:ext>
            </a:extLst>
          </p:cNvPr>
          <p:cNvSpPr/>
          <p:nvPr/>
        </p:nvSpPr>
        <p:spPr>
          <a:xfrm>
            <a:off x="3331539" y="4069350"/>
            <a:ext cx="6084583" cy="10874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Grafika 23" descr="Bank with solid fill">
            <a:extLst>
              <a:ext uri="{FF2B5EF4-FFF2-40B4-BE49-F238E27FC236}">
                <a16:creationId xmlns:a16="http://schemas.microsoft.com/office/drawing/2014/main" id="{A0D13609-CC64-C6A7-484B-F3E99D9F2F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469" y="2613035"/>
            <a:ext cx="1129624" cy="1129624"/>
          </a:xfrm>
          <a:prstGeom prst="rect">
            <a:avLst/>
          </a:prstGeom>
        </p:spPr>
      </p:pic>
      <p:pic>
        <p:nvPicPr>
          <p:cNvPr id="28" name="Grafika 27" descr="Daily calendar with solid fill">
            <a:extLst>
              <a:ext uri="{FF2B5EF4-FFF2-40B4-BE49-F238E27FC236}">
                <a16:creationId xmlns:a16="http://schemas.microsoft.com/office/drawing/2014/main" id="{12F573B7-A86C-71D1-E814-A3F3F81FF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4772" y="5259095"/>
            <a:ext cx="1129624" cy="1129624"/>
          </a:xfrm>
          <a:prstGeom prst="rect">
            <a:avLst/>
          </a:prstGeom>
        </p:spPr>
      </p:pic>
      <p:pic>
        <p:nvPicPr>
          <p:cNvPr id="30" name="Grafika 29" descr="Cheers with solid fill">
            <a:extLst>
              <a:ext uri="{FF2B5EF4-FFF2-40B4-BE49-F238E27FC236}">
                <a16:creationId xmlns:a16="http://schemas.microsoft.com/office/drawing/2014/main" id="{5F9673EF-F729-787E-F78B-16226A4BF5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14772" y="4069350"/>
            <a:ext cx="1087435" cy="1087435"/>
          </a:xfrm>
          <a:prstGeom prst="rect">
            <a:avLst/>
          </a:prstGeom>
        </p:spPr>
      </p:pic>
      <p:pic>
        <p:nvPicPr>
          <p:cNvPr id="32" name="Grafika 31" descr="Signature with solid fill">
            <a:extLst>
              <a:ext uri="{FF2B5EF4-FFF2-40B4-BE49-F238E27FC236}">
                <a16:creationId xmlns:a16="http://schemas.microsoft.com/office/drawing/2014/main" id="{56631BCB-169C-E402-7CFA-A44E77756B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900000">
            <a:off x="1910872" y="1396675"/>
            <a:ext cx="1008389" cy="1008389"/>
          </a:xfrm>
          <a:prstGeom prst="rect">
            <a:avLst/>
          </a:prstGeom>
        </p:spPr>
      </p:pic>
    </p:spTree>
    <p:extLst>
      <p:ext uri="{BB962C8B-B14F-4D97-AF65-F5344CB8AC3E}">
        <p14:creationId xmlns:p14="http://schemas.microsoft.com/office/powerpoint/2010/main" val="112506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8</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1E7EB94B-1135-4206-860A-4D9678A5A860}"/>
              </a:ext>
            </a:extLst>
          </p:cNvPr>
          <p:cNvSpPr>
            <a:spLocks noGrp="1"/>
          </p:cNvSpPr>
          <p:nvPr>
            <p:ph idx="1"/>
          </p:nvPr>
        </p:nvSpPr>
        <p:spPr>
          <a:xfrm>
            <a:off x="597392" y="1536352"/>
            <a:ext cx="11201715" cy="4877545"/>
          </a:xfrm>
        </p:spPr>
        <p:txBody>
          <a:bodyPr>
            <a:noAutofit/>
          </a:bodyPr>
          <a:lstStyle/>
          <a:p>
            <a:pPr algn="just">
              <a:lnSpc>
                <a:spcPct val="110000"/>
              </a:lnSpc>
              <a:spcBef>
                <a:spcPts val="0"/>
              </a:spcBef>
              <a:spcAft>
                <a:spcPts val="300"/>
              </a:spcAft>
            </a:pPr>
            <a:r>
              <a:rPr lang="lv-LV" altLang="lv-LV" sz="1250" b="1" dirty="0"/>
              <a:t>Projektu </a:t>
            </a:r>
            <a:r>
              <a:rPr lang="lv-LV" altLang="lv-LV" sz="1250" b="1" u="sng" dirty="0"/>
              <a:t>“Ugunsdrošības un civilās aizsardzības koledžas profesionālās izglītības iestādes kompleksa būvniecības 1.kārta” </a:t>
            </a:r>
            <a:r>
              <a:rPr lang="lv-LV" altLang="lv-LV" sz="1250" b="1" dirty="0"/>
              <a:t>un </a:t>
            </a:r>
            <a:r>
              <a:rPr lang="lv-LV" altLang="lv-LV" sz="1250" b="1" u="sng" dirty="0"/>
              <a:t>“Ugunsdzēsības loģistikas un remonta bāzes kompleksa būvniecība” </a:t>
            </a:r>
            <a:r>
              <a:rPr lang="lv-LV" altLang="lv-LV" sz="1250" b="1" dirty="0"/>
              <a:t>atbalstāmās darbības:</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projekta tehniskās dokumentācijas sagatavošana;</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būvprojekta minimālā sastāvā un būvprojekta izstrāde;</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projekta ekspertīze, autoruzraudzība, ekspertu piesaiste, būvuzraudzība un būvniecības jomu regulējošos normatīvajos aktos noteiktā attiecīgo </a:t>
            </a:r>
            <a:r>
              <a:rPr lang="lv-LV" altLang="lv-LV" sz="1250" dirty="0" err="1"/>
              <a:t>būvspeciālistu</a:t>
            </a:r>
            <a:r>
              <a:rPr lang="lv-LV" altLang="lv-LV" sz="1250" dirty="0"/>
              <a:t> obligātā apdrošināšana, būvētāja civiltiesiskās atbildības apdrošināšana, būvniecības apdrošināšana;</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būvdarbi, tostarp darbi, kas saistīti ar objektu nodošanu ekspluatācijā;</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teritorijas labiekārtošanas darbi, zemes izlīdzināšana, zālājs ap ēku, apmales, celiņi;</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projekta vadības un uzraudzības nodrošināšana;</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saistītās infrastruktūras izbūve un labiekārtošana.</a:t>
            </a:r>
          </a:p>
          <a:p>
            <a:pPr algn="just">
              <a:lnSpc>
                <a:spcPct val="80000"/>
              </a:lnSpc>
              <a:spcBef>
                <a:spcPts val="0"/>
              </a:spcBef>
              <a:spcAft>
                <a:spcPts val="300"/>
              </a:spcAft>
              <a:buFont typeface="Wingdings" panose="05000000000000000000" pitchFamily="2" charset="2"/>
              <a:buChar char="ü"/>
            </a:pPr>
            <a:endParaRPr lang="lv-LV" altLang="lv-LV" sz="1250" dirty="0"/>
          </a:p>
          <a:p>
            <a:pPr algn="just">
              <a:lnSpc>
                <a:spcPct val="120000"/>
              </a:lnSpc>
              <a:spcBef>
                <a:spcPts val="0"/>
              </a:spcBef>
              <a:spcAft>
                <a:spcPts val="300"/>
              </a:spcAft>
            </a:pPr>
            <a:r>
              <a:rPr lang="lv-LV" altLang="lv-LV" sz="1250" b="1" dirty="0"/>
              <a:t>Projekta </a:t>
            </a:r>
            <a:r>
              <a:rPr lang="lv-LV" altLang="lv-LV" sz="1250" b="1" u="sng" dirty="0"/>
              <a:t>“Drošības klašu izveide” </a:t>
            </a:r>
            <a:r>
              <a:rPr lang="lv-LV" altLang="lv-LV" sz="1250" b="1" dirty="0"/>
              <a:t>atbalstāmās darbības:</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projekta tehniskās dokumentācijas sagatavošana;</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būvdarbi Drošības klašu izveidei, pielāgošanai;</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transportlīdzekļu pielāgošana, aprīkošana, iekārtu un inventāra iegāde, uzstādīšana;</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autoruzraudzība un būvuzraudzība, ekspertu piesaiste;</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projekta vadības un uzraudzības nodrošināšana.</a:t>
            </a:r>
          </a:p>
          <a:p>
            <a:pPr algn="just">
              <a:lnSpc>
                <a:spcPct val="120000"/>
              </a:lnSpc>
              <a:spcBef>
                <a:spcPts val="0"/>
              </a:spcBef>
              <a:spcAft>
                <a:spcPts val="300"/>
              </a:spcAft>
            </a:pPr>
            <a:endParaRPr lang="lv-LV" altLang="lv-LV" sz="1250" dirty="0"/>
          </a:p>
          <a:p>
            <a:pPr algn="just">
              <a:lnSpc>
                <a:spcPct val="120000"/>
              </a:lnSpc>
              <a:spcBef>
                <a:spcPts val="0"/>
              </a:spcBef>
              <a:spcAft>
                <a:spcPts val="300"/>
              </a:spcAft>
            </a:pPr>
            <a:r>
              <a:rPr lang="lv-LV" altLang="lv-LV" sz="1250" dirty="0"/>
              <a:t>Visiem trešās kārtas projektiem ir paredzēti publicitātes pasākumi par projektu īstenošanu.</a:t>
            </a:r>
          </a:p>
        </p:txBody>
      </p:sp>
      <p:sp>
        <p:nvSpPr>
          <p:cNvPr id="7" name="TextBox 6">
            <a:extLst>
              <a:ext uri="{FF2B5EF4-FFF2-40B4-BE49-F238E27FC236}">
                <a16:creationId xmlns:a16="http://schemas.microsoft.com/office/drawing/2014/main" id="{0217A51D-B55F-71B0-54B3-874C1DA25ADA}"/>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Projektos atbalstāmās darbības</a:t>
            </a: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847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9</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53640813-8895-4DC3-AD7C-3F9C0824D2BA}"/>
              </a:ext>
            </a:extLst>
          </p:cNvPr>
          <p:cNvSpPr>
            <a:spLocks noGrp="1"/>
          </p:cNvSpPr>
          <p:nvPr>
            <p:ph idx="1"/>
          </p:nvPr>
        </p:nvSpPr>
        <p:spPr>
          <a:xfrm>
            <a:off x="0" y="1684916"/>
            <a:ext cx="11876567" cy="4544706"/>
          </a:xfrm>
        </p:spPr>
        <p:txBody>
          <a:bodyPr>
            <a:normAutofit/>
          </a:bodyPr>
          <a:lstStyle/>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Izmaksas, kas saistītas ar tehniskās apsekošanas, būvniecības izmaksu tāmes, būvprojekta, būvdarbu ieceres dokumentācijas, būvprojekta minimālā sastāvā, apliecinājuma kartes izstrādāšanu, kā arī būvprojekta ekspertīzes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projekta būvuzraudzības un autoruzraudzības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būvdarbu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izmaksas, kas saistītas ar būves nodošanu ekspluatācijā;</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iekārtu, ierīču, mēbeļu, un aprīkojuma iegādes un uzstādīšanas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informācijas tehnoloģiju aprīkojuma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iekārtu un inventāra iegāde, transportlīdzekļu pārbūve un pielāgošana;</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transportlīdzekļu civiltiesiskā un KASKO apdrošināšana projekta norises laikā;</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transportlīdzekļu reģistrācijas izdevumi;</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būvētāja civiltiesiskās atbildības apdrošināšana, būvniecības apdrošināšana;</a:t>
            </a:r>
          </a:p>
          <a:p>
            <a:pPr lvl="1" algn="just">
              <a:spcBef>
                <a:spcPts val="0"/>
              </a:spcBef>
              <a:spcAft>
                <a:spcPts val="1000"/>
              </a:spcAft>
              <a:buFont typeface="Wingdings" panose="05000000000000000000" pitchFamily="2" charset="2"/>
              <a:buChar char="ü"/>
            </a:pPr>
            <a:r>
              <a:rPr lang="lv-LV" altLang="lv-LV" sz="1600" dirty="0" err="1">
                <a:latin typeface="Verdana" panose="020B0604030504040204" pitchFamily="34" charset="0"/>
                <a:ea typeface="Verdana" panose="020B0604030504040204" pitchFamily="34" charset="0"/>
              </a:rPr>
              <a:t>elektroauto</a:t>
            </a:r>
            <a:r>
              <a:rPr lang="lv-LV" altLang="lv-LV" sz="1600" dirty="0">
                <a:latin typeface="Verdana" panose="020B0604030504040204" pitchFamily="34" charset="0"/>
                <a:ea typeface="Verdana" panose="020B0604030504040204" pitchFamily="34" charset="0"/>
              </a:rPr>
              <a:t> uzlādes staciju plānošana un izbūve.</a:t>
            </a:r>
          </a:p>
        </p:txBody>
      </p:sp>
      <p:sp>
        <p:nvSpPr>
          <p:cNvPr id="9" name="TextBox 8">
            <a:extLst>
              <a:ext uri="{FF2B5EF4-FFF2-40B4-BE49-F238E27FC236}">
                <a16:creationId xmlns:a16="http://schemas.microsoft.com/office/drawing/2014/main" id="{6C52C8B5-CB3A-30C6-5105-3708254F1924}"/>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Attiecināmās izmaksas</a:t>
            </a: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235627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319</TotalTime>
  <Words>862</Words>
  <Application>Microsoft Office PowerPoint</Application>
  <PresentationFormat>Widescreen</PresentationFormat>
  <Paragraphs>159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Verdana</vt:lpstr>
      <vt:lpstr>Wingdings</vt:lpstr>
      <vt:lpstr>89_Prezentacija_templateLV</vt:lpstr>
      <vt:lpstr>Eiropas Savienības kohēzijas politikas programmas 2021.–2027. gadam 2.1. Prioritātes "Klimata pārmaiņu mazināšana un pielāgošanās klimata pārmaiņām" 2.1.3. specifiskā atbalsta mērķa "Veicināt pielāgošanos klimata pārmaiņām, risku novēršanu un noturību pret katastrofām"   2.1.3.3. pasākuma "Katastrofu risku mazināšanas pasākumi" trešās kārtas projekti</vt:lpstr>
      <vt:lpstr>Pasākuma mērķis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Iekšlietu ministrija</dc:creator>
  <cp:lastModifiedBy>Sabina Kaļiņina</cp:lastModifiedBy>
  <cp:revision>43</cp:revision>
  <dcterms:created xsi:type="dcterms:W3CDTF">2014-11-20T14:46:47Z</dcterms:created>
  <dcterms:modified xsi:type="dcterms:W3CDTF">2023-09-14T12:50:12Z</dcterms:modified>
</cp:coreProperties>
</file>