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260" r:id="rId3"/>
    <p:sldId id="261" r:id="rId4"/>
    <p:sldId id="293" r:id="rId5"/>
    <p:sldId id="262" r:id="rId6"/>
    <p:sldId id="304" r:id="rId7"/>
    <p:sldId id="263" r:id="rId8"/>
    <p:sldId id="294" r:id="rId9"/>
    <p:sldId id="264" r:id="rId10"/>
    <p:sldId id="307" r:id="rId11"/>
    <p:sldId id="265" r:id="rId12"/>
    <p:sldId id="266" r:id="rId13"/>
    <p:sldId id="290" r:id="rId14"/>
    <p:sldId id="267" r:id="rId15"/>
    <p:sldId id="291" r:id="rId16"/>
    <p:sldId id="268" r:id="rId17"/>
    <p:sldId id="269" r:id="rId18"/>
    <p:sldId id="310" r:id="rId19"/>
    <p:sldId id="270" r:id="rId20"/>
    <p:sldId id="271" r:id="rId21"/>
    <p:sldId id="292" r:id="rId22"/>
    <p:sldId id="272" r:id="rId23"/>
    <p:sldId id="306" r:id="rId24"/>
    <p:sldId id="295" r:id="rId25"/>
    <p:sldId id="273" r:id="rId26"/>
    <p:sldId id="296" r:id="rId27"/>
    <p:sldId id="317" r:id="rId28"/>
    <p:sldId id="308" r:id="rId29"/>
    <p:sldId id="274" r:id="rId30"/>
    <p:sldId id="297" r:id="rId31"/>
    <p:sldId id="275" r:id="rId32"/>
    <p:sldId id="298" r:id="rId33"/>
    <p:sldId id="276" r:id="rId34"/>
    <p:sldId id="309" r:id="rId35"/>
    <p:sldId id="299" r:id="rId36"/>
    <p:sldId id="277" r:id="rId37"/>
    <p:sldId id="312" r:id="rId38"/>
    <p:sldId id="313" r:id="rId39"/>
    <p:sldId id="279" r:id="rId40"/>
    <p:sldId id="301" r:id="rId41"/>
    <p:sldId id="278" r:id="rId42"/>
    <p:sldId id="300" r:id="rId43"/>
    <p:sldId id="311" r:id="rId44"/>
    <p:sldId id="280" r:id="rId45"/>
    <p:sldId id="302" r:id="rId46"/>
    <p:sldId id="289" r:id="rId47"/>
    <p:sldId id="303" r:id="rId48"/>
    <p:sldId id="281" r:id="rId49"/>
    <p:sldId id="282" r:id="rId50"/>
    <p:sldId id="283" r:id="rId51"/>
    <p:sldId id="284" r:id="rId52"/>
    <p:sldId id="320" r:id="rId53"/>
    <p:sldId id="321" r:id="rId54"/>
    <p:sldId id="318" r:id="rId55"/>
    <p:sldId id="319" r:id="rId56"/>
    <p:sldId id="285" r:id="rId57"/>
    <p:sldId id="315" r:id="rId58"/>
    <p:sldId id="316" r:id="rId59"/>
    <p:sldId id="287" r:id="rId60"/>
  </p:sldIdLst>
  <p:sldSz cx="12192000" cy="6858000"/>
  <p:notesSz cx="6858000" cy="9144000"/>
  <p:custDataLst>
    <p:tags r:id="rId62"/>
  </p:custData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F55ADB98-C89E-4E56-A337-A520E89F19A4}">
          <p14:sldIdLst>
            <p14:sldId id="256"/>
          </p14:sldIdLst>
        </p14:section>
        <p14:section name="Ievads par piekļūstamību" id="{1851DCE9-C888-4BBC-AEC0-46CC30B47AB2}">
          <p14:sldIdLst>
            <p14:sldId id="260"/>
            <p14:sldId id="261"/>
            <p14:sldId id="293"/>
            <p14:sldId id="262"/>
            <p14:sldId id="304"/>
            <p14:sldId id="263"/>
            <p14:sldId id="294"/>
            <p14:sldId id="264"/>
            <p14:sldId id="307"/>
          </p14:sldIdLst>
        </p14:section>
        <p14:section name="Prezentācijas elementi, to piekļūstamība" id="{23ED6F4C-3588-4E0E-87DD-E2122E021A5A}">
          <p14:sldIdLst>
            <p14:sldId id="265"/>
            <p14:sldId id="266"/>
            <p14:sldId id="290"/>
            <p14:sldId id="267"/>
            <p14:sldId id="291"/>
            <p14:sldId id="268"/>
            <p14:sldId id="269"/>
            <p14:sldId id="310"/>
            <p14:sldId id="270"/>
            <p14:sldId id="271"/>
            <p14:sldId id="292"/>
            <p14:sldId id="272"/>
            <p14:sldId id="306"/>
            <p14:sldId id="295"/>
            <p14:sldId id="273"/>
            <p14:sldId id="296"/>
            <p14:sldId id="317"/>
            <p14:sldId id="308"/>
            <p14:sldId id="274"/>
            <p14:sldId id="297"/>
            <p14:sldId id="275"/>
            <p14:sldId id="298"/>
            <p14:sldId id="276"/>
            <p14:sldId id="309"/>
            <p14:sldId id="299"/>
            <p14:sldId id="277"/>
            <p14:sldId id="312"/>
            <p14:sldId id="313"/>
            <p14:sldId id="279"/>
            <p14:sldId id="301"/>
            <p14:sldId id="278"/>
            <p14:sldId id="300"/>
            <p14:sldId id="311"/>
            <p14:sldId id="280"/>
            <p14:sldId id="302"/>
            <p14:sldId id="289"/>
            <p14:sldId id="303"/>
          </p14:sldIdLst>
        </p14:section>
        <p14:section name="Piekļūstamības rīki, pārbaude" id="{5560A9C2-ECCC-4F80-9122-07E88959A98A}">
          <p14:sldIdLst>
            <p14:sldId id="281"/>
            <p14:sldId id="282"/>
            <p14:sldId id="283"/>
            <p14:sldId id="284"/>
            <p14:sldId id="320"/>
            <p14:sldId id="321"/>
            <p14:sldId id="318"/>
            <p14:sldId id="319"/>
          </p14:sldIdLst>
        </p14:section>
        <p14:section name="Noslēguma jautājumi" id="{3C784D1A-2FBE-442F-9A02-5F96ECEEE528}">
          <p14:sldIdLst>
            <p14:sldId id="285"/>
            <p14:sldId id="315"/>
            <p14:sldId id="31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izaina stils 2 - izcēlum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4" autoAdjust="0"/>
    <p:restoredTop sz="86405" autoAdjust="0"/>
  </p:normalViewPr>
  <p:slideViewPr>
    <p:cSldViewPr snapToGrid="0">
      <p:cViewPr varScale="1">
        <p:scale>
          <a:sx n="71" d="100"/>
          <a:sy n="71" d="100"/>
        </p:scale>
        <p:origin x="634" y="58"/>
      </p:cViewPr>
      <p:guideLst/>
    </p:cSldViewPr>
  </p:slideViewPr>
  <p:outlineViewPr>
    <p:cViewPr>
      <p:scale>
        <a:sx n="33" d="100"/>
        <a:sy n="33" d="100"/>
      </p:scale>
      <p:origin x="0" y="-308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ze Ārnesta" userId="067085d8-f417-4590-ab73-f06e8b7abe1a" providerId="ADAL" clId="{486783B7-D648-4E14-BB3E-B1B754FD830A}"/>
    <pc:docChg chg="delSld modSection">
      <pc:chgData name="Ilze Ārnesta" userId="067085d8-f417-4590-ab73-f06e8b7abe1a" providerId="ADAL" clId="{486783B7-D648-4E14-BB3E-B1B754FD830A}" dt="2026-05-26T13:36:37.650" v="11" actId="47"/>
      <pc:docMkLst>
        <pc:docMk/>
      </pc:docMkLst>
      <pc:sldChg chg="del">
        <pc:chgData name="Ilze Ārnesta" userId="067085d8-f417-4590-ab73-f06e8b7abe1a" providerId="ADAL" clId="{486783B7-D648-4E14-BB3E-B1B754FD830A}" dt="2026-05-26T13:36:32.126" v="10" actId="47"/>
        <pc:sldMkLst>
          <pc:docMk/>
          <pc:sldMk cId="3219777177" sldId="288"/>
        </pc:sldMkLst>
      </pc:sldChg>
      <pc:sldChg chg="del">
        <pc:chgData name="Ilze Ārnesta" userId="067085d8-f417-4590-ab73-f06e8b7abe1a" providerId="ADAL" clId="{486783B7-D648-4E14-BB3E-B1B754FD830A}" dt="2026-05-26T13:35:42.967" v="0" actId="47"/>
        <pc:sldMkLst>
          <pc:docMk/>
          <pc:sldMk cId="4029449681" sldId="322"/>
        </pc:sldMkLst>
      </pc:sldChg>
      <pc:sldChg chg="del">
        <pc:chgData name="Ilze Ārnesta" userId="067085d8-f417-4590-ab73-f06e8b7abe1a" providerId="ADAL" clId="{486783B7-D648-4E14-BB3E-B1B754FD830A}" dt="2026-05-26T13:35:44.477" v="1" actId="47"/>
        <pc:sldMkLst>
          <pc:docMk/>
          <pc:sldMk cId="2293819094" sldId="323"/>
        </pc:sldMkLst>
      </pc:sldChg>
      <pc:sldChg chg="del">
        <pc:chgData name="Ilze Ārnesta" userId="067085d8-f417-4590-ab73-f06e8b7abe1a" providerId="ADAL" clId="{486783B7-D648-4E14-BB3E-B1B754FD830A}" dt="2026-05-26T13:35:47.899" v="4" actId="47"/>
        <pc:sldMkLst>
          <pc:docMk/>
          <pc:sldMk cId="594312941" sldId="327"/>
        </pc:sldMkLst>
      </pc:sldChg>
      <pc:sldChg chg="del">
        <pc:chgData name="Ilze Ārnesta" userId="067085d8-f417-4590-ab73-f06e8b7abe1a" providerId="ADAL" clId="{486783B7-D648-4E14-BB3E-B1B754FD830A}" dt="2026-05-26T13:35:45.608" v="2" actId="47"/>
        <pc:sldMkLst>
          <pc:docMk/>
          <pc:sldMk cId="3100491537" sldId="328"/>
        </pc:sldMkLst>
      </pc:sldChg>
      <pc:sldChg chg="del">
        <pc:chgData name="Ilze Ārnesta" userId="067085d8-f417-4590-ab73-f06e8b7abe1a" providerId="ADAL" clId="{486783B7-D648-4E14-BB3E-B1B754FD830A}" dt="2026-05-26T13:36:29.737" v="8" actId="47"/>
        <pc:sldMkLst>
          <pc:docMk/>
          <pc:sldMk cId="1212307786" sldId="329"/>
        </pc:sldMkLst>
      </pc:sldChg>
      <pc:sldChg chg="del">
        <pc:chgData name="Ilze Ārnesta" userId="067085d8-f417-4590-ab73-f06e8b7abe1a" providerId="ADAL" clId="{486783B7-D648-4E14-BB3E-B1B754FD830A}" dt="2026-05-26T13:35:46.681" v="3" actId="47"/>
        <pc:sldMkLst>
          <pc:docMk/>
          <pc:sldMk cId="231539194" sldId="331"/>
        </pc:sldMkLst>
      </pc:sldChg>
      <pc:sldChg chg="del">
        <pc:chgData name="Ilze Ārnesta" userId="067085d8-f417-4590-ab73-f06e8b7abe1a" providerId="ADAL" clId="{486783B7-D648-4E14-BB3E-B1B754FD830A}" dt="2026-05-26T13:35:49.016" v="5" actId="47"/>
        <pc:sldMkLst>
          <pc:docMk/>
          <pc:sldMk cId="1977486301" sldId="332"/>
        </pc:sldMkLst>
      </pc:sldChg>
      <pc:sldChg chg="del">
        <pc:chgData name="Ilze Ārnesta" userId="067085d8-f417-4590-ab73-f06e8b7abe1a" providerId="ADAL" clId="{486783B7-D648-4E14-BB3E-B1B754FD830A}" dt="2026-05-26T13:35:58.749" v="6" actId="47"/>
        <pc:sldMkLst>
          <pc:docMk/>
          <pc:sldMk cId="2719226083" sldId="333"/>
        </pc:sldMkLst>
      </pc:sldChg>
      <pc:sldChg chg="del">
        <pc:chgData name="Ilze Ārnesta" userId="067085d8-f417-4590-ab73-f06e8b7abe1a" providerId="ADAL" clId="{486783B7-D648-4E14-BB3E-B1B754FD830A}" dt="2026-05-26T13:36:00.953" v="7" actId="47"/>
        <pc:sldMkLst>
          <pc:docMk/>
          <pc:sldMk cId="193569413" sldId="334"/>
        </pc:sldMkLst>
      </pc:sldChg>
      <pc:sldChg chg="del">
        <pc:chgData name="Ilze Ārnesta" userId="067085d8-f417-4590-ab73-f06e8b7abe1a" providerId="ADAL" clId="{486783B7-D648-4E14-BB3E-B1B754FD830A}" dt="2026-05-26T13:36:30.575" v="9" actId="47"/>
        <pc:sldMkLst>
          <pc:docMk/>
          <pc:sldMk cId="2899256140" sldId="335"/>
        </pc:sldMkLst>
      </pc:sldChg>
      <pc:sldChg chg="del">
        <pc:chgData name="Ilze Ārnesta" userId="067085d8-f417-4590-ab73-f06e8b7abe1a" providerId="ADAL" clId="{486783B7-D648-4E14-BB3E-B1B754FD830A}" dt="2026-05-26T13:36:37.650" v="11" actId="47"/>
        <pc:sldMkLst>
          <pc:docMk/>
          <pc:sldMk cId="2642937794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CAB62-EB35-4F93-9AFE-45491EC6B07F}" type="datetimeFigureOut">
              <a:rPr lang="lv-LV" smtClean="0"/>
              <a:t>26.05.2026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6410-2117-4C34-BC09-B610FDD07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56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abilitygateway.gov.au/ads/strategy/good-practice-guidelines/presentations?utm_source=chatgpt.com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Īsumā: kā atvērt un sakārtot </a:t>
            </a:r>
            <a:r>
              <a:rPr lang="en-US" dirty="0" err="1"/>
              <a:t>slaida</a:t>
            </a:r>
            <a:r>
              <a:rPr lang="en-US" dirty="0"/>
              <a:t> element </a:t>
            </a:r>
            <a:r>
              <a:rPr lang="en-US" dirty="0" err="1"/>
              <a:t>lasīšanas</a:t>
            </a:r>
            <a:r>
              <a:rPr lang="en-US" dirty="0"/>
              <a:t> </a:t>
            </a:r>
            <a:r>
              <a:rPr lang="en-US" dirty="0" err="1"/>
              <a:t>secību</a:t>
            </a:r>
            <a:r>
              <a:rPr lang="en-US" dirty="0"/>
              <a:t> </a:t>
            </a:r>
            <a:r>
              <a:rPr lang="lv-LV" dirty="0"/>
              <a:t>PowerPoint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49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Piem. – šeit, klikšķini, </a:t>
            </a:r>
            <a:r>
              <a:rPr lang="lv-LV" dirty="0" err="1"/>
              <a:t>lejuplādē</a:t>
            </a:r>
            <a:r>
              <a:rPr lang="lv-LV" dirty="0"/>
              <a:t> Labi – </a:t>
            </a:r>
            <a:r>
              <a:rPr lang="lv-LV" dirty="0" err="1"/>
              <a:t>lejuplādē</a:t>
            </a:r>
            <a:r>
              <a:rPr lang="lv-LV" dirty="0"/>
              <a:t> ierakstu,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161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Saprātīgs – 3-5 lai var visu uztvert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39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685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44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151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51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607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Īsa piezīme par kustību jutīgiem lietotājiem un uzmanības novēršanu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372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hlinkClick r:id="rId3"/>
              </a:rPr>
              <a:t>disabilitygateway.gov.au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570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894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Piemērs – vienkāršs fonts, bez lielajiem burtiem, bez slīpinājuma, pasvītrojuma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824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(pieminēt, nenorādot konkrētus URL, ja nav nepieciešams) – rīku adreses?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047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i="1" dirty="0"/>
              <a:t>Piemērs</a:t>
            </a:r>
            <a:r>
              <a:rPr lang="lv-LV" dirty="0"/>
              <a:t>: grafika kolonnu krāsas + etiķetes vai dažādi marķieri </a:t>
            </a:r>
            <a:r>
              <a:rPr lang="lv-LV" i="1" dirty="0"/>
              <a:t>Piemērs</a:t>
            </a:r>
            <a:r>
              <a:rPr lang="lv-LV" dirty="0"/>
              <a:t>: “Sarkanie ieraksti nozīmē kļūdas” → labāk: ikona + teksts + krāsa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95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piemērs vienkāršotam teikumam pirms/pēc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108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F6410-2117-4C34-BC09-B610FDD079C5}" type="slidenum">
              <a:rPr lang="lv-LV" smtClean="0"/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084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1044-7C36-760F-DE35-7DAF05928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57BCF-0CDD-A275-721B-F0019F351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93C9-C3B6-D226-DFCD-50BB261D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43B2-9340-4073-8DE2-965F3929F36B}" type="datetime1">
              <a:rPr lang="lv-LV" smtClean="0"/>
              <a:t>26.05.2026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26EF5-A61A-BA61-1C01-9DA76231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CE455-C211-AEF9-7774-37E8488C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642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D22A-3522-2C8A-FCE7-5E0219FC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842F8-92C9-35DF-654D-01FD25B77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EA535-E29D-8835-2978-488036D6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59F2-AC15-4FA8-AFA7-BDF33379820F}" type="datetime1">
              <a:rPr lang="lv-LV" smtClean="0"/>
              <a:t>26.05.2026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34037-CFFB-7FD8-8E21-EFF8C977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5BD4-4E99-7D28-FF80-8F2A8519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364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8C1B4-7342-27E8-8B53-D51FE2E0D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A031B-3A62-7E4A-EF42-B0611DF85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CE2C-A487-7C7E-BEF7-AA5DF429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2152-48D8-4F99-BD8D-487FF7988250}" type="datetime1">
              <a:rPr lang="lv-LV" smtClean="0"/>
              <a:t>26.05.2026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78586-0C4B-C420-0C42-028D0E6D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BDF6E-B575-390E-A16B-D0617F11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351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A4B7-7897-38AF-E7E6-4267443B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0C078-5FE4-40ED-79D0-EB95503CA93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3A062-C78B-4080-D4A1-B7704C8A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87B-C7BD-4D36-82DC-605A73D67062}" type="datetime1">
              <a:rPr lang="lv-LV" smtClean="0"/>
              <a:t>26.05.2026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86AE-A0BC-993B-A51B-AB9D588B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696EC-42B9-AF6C-E2A7-58E72EDC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46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AC34-8F69-CDD6-AC69-41E9CC9D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79D87-5153-C45D-54A2-4951F266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3A96-FCDA-A326-6F20-DF5DC038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AA94-E1A3-450C-9F85-7B3703AB497A}" type="datetime1">
              <a:rPr lang="lv-LV" smtClean="0"/>
              <a:t>26.05.2026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11552-33A3-0DA0-9656-DFACE935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1921F-CB01-F092-4673-9D3AD927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229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165D-D307-996C-093C-826915E1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9979-7232-300E-256E-37F7771B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42DAE-FE63-1A77-32B6-B23B9C6CD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525BE-754F-996D-F807-D1193028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DDF1-AF1B-4405-A25B-14881A6B2DCD}" type="datetime1">
              <a:rPr lang="lv-LV" smtClean="0"/>
              <a:t>26.05.2026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53C6E-A057-467B-0E2C-5D2840AE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21918-2D30-1AC6-4642-64430B92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699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0107-6147-7CCA-E6CB-E21116B9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9A5A0-F27E-FA05-98B2-AB3819E67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4DEE1-9047-98CF-FABB-D6400FD7E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F7532-5353-A08D-E4AB-91B1543B6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08A95-234B-211A-EA59-DFC843A08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647BD-51F7-A3F5-B26E-A5F83962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4A8C-0F75-4C62-B719-BAAF7C0416BD}" type="datetime1">
              <a:rPr lang="lv-LV" smtClean="0"/>
              <a:t>26.05.2026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77CA8-51F2-E536-71B4-DF4A1FC9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EEFFD-05EE-0F5D-0DA3-CBB123BC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807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3612-756E-5E2D-37A5-E37C3A42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D2305-394C-82A6-2F12-C46151E4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7EE6-636E-4B4A-9BB8-F10BF5248DC0}" type="datetime1">
              <a:rPr lang="lv-LV" smtClean="0"/>
              <a:t>26.05.2026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238FA-1F85-5CC3-E6B4-6B35724F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8B9FD-3B42-FB3F-A63D-339D01A4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572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9D813-E0FB-E550-049D-8177B3C2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F7F3-8096-4BB9-9B8E-E8B662129611}" type="datetime1">
              <a:rPr lang="lv-LV" smtClean="0"/>
              <a:t>26.05.2026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3D45F-3023-D570-9BBF-07DEF5C4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5DC58-9E42-2B5D-6C2C-35023F78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861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8377-B43C-D832-2F55-B14D7C50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8CE2-8D4A-1E20-92AE-8F0F1767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6FE55-6737-33DA-CA5A-5FF3D96B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9C6F5-3736-D321-EEF4-13FB041C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D470-9F5F-47DA-9289-8B78E34A0F0C}" type="datetime1">
              <a:rPr lang="lv-LV" smtClean="0"/>
              <a:t>26.05.2026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104C8-A986-C627-7FED-B35DF374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04F2-8D0F-2034-A68C-2E45B9B6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5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1C8F-70B7-EC37-C1A8-04683222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5C7C7-1906-8248-F507-032880475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B1DE4-2B7C-A5AD-C00C-904211EAE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35F40-32C9-3A65-837A-9C3922E9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19E-D4C3-4C0F-BA6B-A4488A2CAC9B}" type="datetime1">
              <a:rPr lang="lv-LV" smtClean="0"/>
              <a:t>26.05.2026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1637E-4C2C-6E69-E2DE-5EEF5648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2D64F-A988-F8BF-E2D3-F5036E00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781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55516-80CC-FF26-1336-3486CBDF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97ED3-47F2-0113-59D3-766706453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5E6F-0F0D-E9E4-2F43-2AAEB891F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38B8E6-2248-4AC8-8363-A29490DF5816}" type="datetime1">
              <a:rPr lang="lv-LV" smtClean="0"/>
              <a:pPr/>
              <a:t>26.05.2026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1B3EF-1D85-A352-07E7-4C69E74E9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lv-LV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19A2-81E1-9F04-2EC7-DBB96AF7B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F7187F5-D58A-4397-87CF-0E00542EF5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4627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2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2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sv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2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sv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2/#abstract" TargetMode="External"/><Relationship Id="rId2" Type="http://schemas.openxmlformats.org/officeDocument/2006/relationships/hyperlink" Target="https://www.w3.org/WAI/teach-advocate/accessible-present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ram.gov.lv/lv/vadlinijas-vienkarsotam-pieklustamibas-izvertejumam" TargetMode="External"/><Relationship Id="rId5" Type="http://schemas.openxmlformats.org/officeDocument/2006/relationships/hyperlink" Target="https://support.microsoft.com/en-us/office/accessibility-tools-for-powerpoint-2b7a387c-bc02-408f-8c49-59534665850f" TargetMode="External"/><Relationship Id="rId4" Type="http://schemas.openxmlformats.org/officeDocument/2006/relationships/hyperlink" Target="https://support.microsoft.com/en-us/office/make-your-powerpoint-presentations-accessible-to-people-with-disabilities-6f7772b2-2f33-4bd2-8ca7-dae3b2b3ef2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405C-A6C8-134D-08E8-744CAEE7F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240" y="1241778"/>
            <a:ext cx="9697156" cy="3376246"/>
          </a:xfrm>
        </p:spPr>
        <p:txBody>
          <a:bodyPr>
            <a:normAutofit/>
          </a:bodyPr>
          <a:lstStyle/>
          <a:p>
            <a:r>
              <a:rPr lang="lv-LV" sz="7200" b="1" noProof="1"/>
              <a:t>Piekļūstamība </a:t>
            </a:r>
            <a:br>
              <a:rPr lang="lv-LV" sz="7200" b="1" noProof="1"/>
            </a:br>
            <a:r>
              <a:rPr lang="lv-LV" sz="7200" b="1" noProof="1"/>
              <a:t>“PowerPoint” prezentācijās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8A84E-4984-B7BB-6DFE-BC085F20C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9555" y="5903821"/>
            <a:ext cx="3004562" cy="499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lv-LV" noProof="1"/>
              <a:t>Inese Kalniņa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A99D9B53-2704-7212-F11D-40DB9F94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45" y="5616222"/>
            <a:ext cx="993486" cy="928694"/>
          </a:xfrm>
          <a:prstGeom prst="rect">
            <a:avLst/>
          </a:prstGeom>
        </p:spPr>
      </p:pic>
      <p:pic>
        <p:nvPicPr>
          <p:cNvPr id="1026" name="Picture 2" descr="Vizuālā identitāte | Rēzelnes novada partnerība">
            <a:extLst>
              <a:ext uri="{FF2B5EF4-FFF2-40B4-BE49-F238E27FC236}">
                <a16:creationId xmlns:a16="http://schemas.microsoft.com/office/drawing/2014/main" id="{3BEC54CE-CFC2-C6B6-223F-604A229AB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9" y="5616222"/>
            <a:ext cx="2167890" cy="10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0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D8BD19B-BAC4-4F6C-38B3-C1B5925B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robustums</a:t>
            </a:r>
          </a:p>
        </p:txBody>
      </p:sp>
      <p:pic>
        <p:nvPicPr>
          <p:cNvPr id="4" name="Content Placeholder 4" descr="Piemērs ar saturu, kas darbojas dažādās ierīcēs un ir saderīgs ar palīgtehnoloģijām, demonstrējot responsīvu un piekļūstamu prezentāciju">
            <a:extLst>
              <a:ext uri="{FF2B5EF4-FFF2-40B4-BE49-F238E27FC236}">
                <a16:creationId xmlns:a16="http://schemas.microsoft.com/office/drawing/2014/main" id="{C4B9D297-7EBC-5FD2-7AC6-2DCB104B9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0556" y="1690688"/>
            <a:ext cx="3340100" cy="4351338"/>
          </a:xfrm>
          <a:ln>
            <a:solidFill>
              <a:schemeClr val="accent1"/>
            </a:solidFill>
          </a:ln>
        </p:spPr>
      </p:pic>
      <p:pic>
        <p:nvPicPr>
          <p:cNvPr id="5" name="Content Placeholder 4" descr="Piemērs ar saturu, kas nav pielāgots dažādām ierīcēm un versijām, radot problēmas saderībā ar palīgtehnoloģijām un samazinot lasāmību">
            <a:extLst>
              <a:ext uri="{FF2B5EF4-FFF2-40B4-BE49-F238E27FC236}">
                <a16:creationId xmlns:a16="http://schemas.microsoft.com/office/drawing/2014/main" id="{2072DBFB-7CD9-7801-AE23-67096DD428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1199" y="1690688"/>
            <a:ext cx="3340100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05E43-5C83-48B8-9095-744D6149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52DC-7E23-4574-A236-AEA5E2E9A55A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CE99A-54B0-4A52-9144-F6CDF4C29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10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9298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DB75-0E85-1695-103C-48061D5A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Slaida struktūra un izkārtojums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DC8C4-F10F-4EF0-BCE7-D67A68A1A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4290-A778-4B32-B94C-37D3BEE52A7F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05D2E-C8E9-4FB6-817C-D3B6E9B1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11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08842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C888-409B-728A-6DB3-D8D3C305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2858" cy="1325563"/>
          </a:xfrm>
        </p:spPr>
        <p:txBody>
          <a:bodyPr/>
          <a:lstStyle/>
          <a:p>
            <a:r>
              <a:rPr lang="lv-LV" b="1" noProof="1"/>
              <a:t>Slaida virsraksts – satura “enkurs”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553CE-7E74-313F-691E-A2F9570CF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Katram slaidam – unikāls un informatīvs virsraksts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Virsrakstu izmanto ekrānlasītāji un auditorija ātrai orientācijai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DA320-9EE4-4ACB-8AE2-6DA2901A0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E6A1-8F29-43ED-986A-7BAF77EC83CC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E0486-CF22-49ED-B221-3DA365068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12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402812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757A-6490-EA34-3629-4BDC35C1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virsraksti</a:t>
            </a:r>
          </a:p>
        </p:txBody>
      </p:sp>
      <p:pic>
        <p:nvPicPr>
          <p:cNvPr id="18" name="Content Placeholder 4" descr="Slaids ar unikālu un informatīvu virsrakstu par klientu apmierinātības aptaujas rezultātiem, kas palīdz auditorijai ātri saprast kontekstu">
            <a:extLst>
              <a:ext uri="{FF2B5EF4-FFF2-40B4-BE49-F238E27FC236}">
                <a16:creationId xmlns:a16="http://schemas.microsoft.com/office/drawing/2014/main" id="{63C116E9-3F4F-2DD9-A155-0CCB34F49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" y="1634166"/>
            <a:ext cx="4330700" cy="4017335"/>
          </a:xfrm>
          <a:ln>
            <a:solidFill>
              <a:schemeClr val="accent1"/>
            </a:solidFill>
          </a:ln>
        </p:spPr>
      </p:pic>
      <p:pic>
        <p:nvPicPr>
          <p:cNvPr id="20" name="Content Placeholder 4" descr="Slaids ar īsu un neskaidru virsrakstu “Rezultāti”, kas neizskaidro saturu un apgrūtina konteksta uztveri">
            <a:extLst>
              <a:ext uri="{FF2B5EF4-FFF2-40B4-BE49-F238E27FC236}">
                <a16:creationId xmlns:a16="http://schemas.microsoft.com/office/drawing/2014/main" id="{7D7299A6-DB75-6624-20DA-784614E0C6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402" y="1633292"/>
            <a:ext cx="4457698" cy="4018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5CDB1-BF26-4A7D-8E18-330387B1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B649-D53F-492E-A463-06BF3496FD6B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7AF7F-CA37-4442-AA90-036047196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13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21800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460D-7E4D-E234-78D4-D7C0E4DC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Iekļauto izkārtojumu izmantošana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D1B8-D3B1-5973-E6A6-0EF67CC19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Izmantot “PowerPoint” gatavos izkārtojumus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Neveidot slaidu no brīvi zīmētām teksta kastēm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Slaidu šablona (</a:t>
            </a:r>
            <a:r>
              <a:rPr lang="lv-LV" i="1" noProof="1"/>
              <a:t>Slide Master</a:t>
            </a:r>
            <a:r>
              <a:rPr lang="lv-LV" noProof="1"/>
              <a:t>) loma – izveidots iestādes piekļūstamais šablons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942AC-B8CC-477D-9C1E-79CF463CB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D81-84F6-41F6-8331-ADF37C2FBA99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8801B-0711-45BE-B518-C210525F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14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25635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A1D38-541D-4570-630C-ADEDB9596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4154-E38F-02E5-E9A8-327FF600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slaidu izkārtojums</a:t>
            </a:r>
          </a:p>
        </p:txBody>
      </p:sp>
      <p:pic>
        <p:nvPicPr>
          <p:cNvPr id="17" name="Satura vietturis 16" descr="PowerPoint slaidu izkārtojumu izvēlne ar iezīmētu iebūvētu izkārtojumu, kas nodrošina strukturētu un piekļūstamu satura izvietojumu">
            <a:extLst>
              <a:ext uri="{FF2B5EF4-FFF2-40B4-BE49-F238E27FC236}">
                <a16:creationId xmlns:a16="http://schemas.microsoft.com/office/drawing/2014/main" id="{9B52E383-41C8-36BD-0936-A1F5B88D6E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082" y="1898964"/>
            <a:ext cx="5612719" cy="4204660"/>
          </a:xfrm>
          <a:prstGeom prst="rect">
            <a:avLst/>
          </a:prstGeom>
        </p:spPr>
      </p:pic>
      <p:pic>
        <p:nvPicPr>
          <p:cNvPr id="20" name="Satura vietturis 19" descr="Slaids ar manuāli pievienotiem teksta laukiem bez strukturēta izkārtojuma, kas var traucēt loģisku lasīšanas secību un piekļūstamību">
            <a:extLst>
              <a:ext uri="{FF2B5EF4-FFF2-40B4-BE49-F238E27FC236}">
                <a16:creationId xmlns:a16="http://schemas.microsoft.com/office/drawing/2014/main" id="{1246D83C-36C8-C752-6D98-93DA5B4464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1" y="1898964"/>
            <a:ext cx="5395801" cy="420466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B1580-291F-4A0C-97CC-A69783476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E41C-CFE5-4372-AE34-E24874D0B80C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A513B-9DF0-48D9-8BB7-303C0045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15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52107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F8A6-166F-B0C2-A08F-14BC121E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Elementu lasīšanas secība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C037F-250B-7ADD-AA96-7D6B598A2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Vizuālā secība ≠ lasīšanas secība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Pārliecināties, ka virsraksts tiek nolasīts pirmais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Pārbaudīt ar TAB taustiņu lasīšanas ceļu</a:t>
            </a:r>
          </a:p>
        </p:txBody>
      </p:sp>
      <p:pic>
        <p:nvPicPr>
          <p:cNvPr id="8" name="Attēls 7" descr="Ekrānšāviņš - elementu lasīšanas secības panelis">
            <a:extLst>
              <a:ext uri="{FF2B5EF4-FFF2-40B4-BE49-F238E27FC236}">
                <a16:creationId xmlns:a16="http://schemas.microsoft.com/office/drawing/2014/main" id="{5D76A29C-D0F3-C987-6ECF-3A09FB8A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368" y="3956971"/>
            <a:ext cx="3620454" cy="22199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91FF0-38AA-4BA8-AFBF-CF58C407E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D0FB-0B63-46FB-AC0D-D62392BC309B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FC5B9-7D87-4CCD-A6B8-3BE48E29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16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58309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977D-1BBA-9CC8-B8D3-ACAE3D3E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Pārejas, animācijas un triki</a:t>
            </a:r>
            <a:endParaRPr lang="lv-LV" noProof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4FE50-17F0-0982-B2B4-C8BC5915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lv-LV" noProof="1"/>
              <a:t>Izvairīties no pārmērīgām animācijām un mirgojošiem elementiem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lv-LV" noProof="1"/>
              <a:t>Animācijas izmantot tikai tad, ja tās palīdz izpratnei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10128-0DA1-4C04-BEFC-936EA77BA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8646-6D28-492E-A470-04567A36FC4E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0E2ED-D6AD-4AD0-8777-646306A6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17</a:t>
            </a:fld>
            <a:endParaRPr lang="lv-LV" noProof="1"/>
          </a:p>
        </p:txBody>
      </p:sp>
      <p:pic>
        <p:nvPicPr>
          <p:cNvPr id="10" name="Attēls 9" descr="Animāciju paneļa fragments, kuras var izmantot prezentāciju noformēšanā">
            <a:extLst>
              <a:ext uri="{FF2B5EF4-FFF2-40B4-BE49-F238E27FC236}">
                <a16:creationId xmlns:a16="http://schemas.microsoft.com/office/drawing/2014/main" id="{A6B64E73-FEDA-B88F-283D-A71791E9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84" y="4949021"/>
            <a:ext cx="6390329" cy="10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5212E38-BCA0-7AF2-3BD9-413EDC6F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animācijas un triki</a:t>
            </a:r>
          </a:p>
        </p:txBody>
      </p:sp>
      <p:pic>
        <p:nvPicPr>
          <p:cNvPr id="4" name="Content Placeholder 4" descr="Slaids ar vienkāršu animāciju, kas izceļ galveno informāciju bez liekiem efektiem un pārmērīgām pārejām.">
            <a:extLst>
              <a:ext uri="{FF2B5EF4-FFF2-40B4-BE49-F238E27FC236}">
                <a16:creationId xmlns:a16="http://schemas.microsoft.com/office/drawing/2014/main" id="{8E8E4411-FF34-3A35-CB19-09957BD9E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7196" y="1690688"/>
            <a:ext cx="4444603" cy="4529750"/>
          </a:xfrm>
          <a:ln>
            <a:solidFill>
              <a:schemeClr val="accent1"/>
            </a:solidFill>
          </a:ln>
        </p:spPr>
      </p:pic>
      <p:pic>
        <p:nvPicPr>
          <p:cNvPr id="5" name="Content Placeholder 4" descr="Slaids ar pārspīlētiem animācijas un mirgojošiem efektiem, kas novērš uzmanību no satura un apgrūtina uztveri.">
            <a:extLst>
              <a:ext uri="{FF2B5EF4-FFF2-40B4-BE49-F238E27FC236}">
                <a16:creationId xmlns:a16="http://schemas.microsoft.com/office/drawing/2014/main" id="{3897B469-F1BC-D94F-D8C1-DADAAD7CC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599" y="1690688"/>
            <a:ext cx="4444603" cy="4529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6C0FA-53C4-41FC-B1D0-8543C3B1E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FB6-BDCB-49E2-9F99-6C26759F292F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11E8-2979-4AC4-9710-E9EED998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18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8651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7F09-8F34-9ACC-619F-3DD9D3FE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Teksts, fonts, krāsas, kontrasts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8EB47-8468-4940-B79D-495D7957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BE0-C9E8-4F3F-A21D-65817EF8BB05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E5F23-EC38-4472-8D17-49FD10E1B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19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70209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A89B-208F-B668-FBBF-921B5ABB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Pamatprincipi prezentācijās (POUR)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980E4-C9D0-4D86-9EB6-9E696448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9B0F-0D63-4466-AA1D-794C5FF6C170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8929B-B12D-40DB-9F47-138AFD536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975071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150C-5724-8D84-4D10-2D33C402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Teksta apjoms slaidā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7E8C5-B8BC-27A7-4B88-055BD361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1 slaids = 1 galvenā doma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Teksts izkārtojams punktos, nevis gariem blokiem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Svarīgākais – mutiskajā stāstījumā, ne uz slaida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84B8E-2173-4BEE-A73A-E495ACFEF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E37-9E56-436E-934B-4E48ED73FC07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A64E4-F269-4179-8F76-2E0F6A9A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20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93738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791A-B871-6D27-0304-FEE21C87B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B67E-5C4B-316D-34D5-2CF5E332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teksta apjoms slaidā</a:t>
            </a:r>
          </a:p>
        </p:txBody>
      </p:sp>
      <p:pic>
        <p:nvPicPr>
          <p:cNvPr id="19" name="Graphic 18" descr="Īkšķis uz augšu.">
            <a:extLst>
              <a:ext uri="{FF2B5EF4-FFF2-40B4-BE49-F238E27FC236}">
                <a16:creationId xmlns:a16="http://schemas.microsoft.com/office/drawing/2014/main" id="{DB2DCA87-FA24-9542-0D36-F7EBD6BC6E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23951" y="1883568"/>
            <a:ext cx="568325" cy="568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641A9D-FE6C-A340-D0E6-66B34CD3D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1681163"/>
            <a:ext cx="3914775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00B050"/>
                </a:solidFill>
              </a:rPr>
              <a:t>LABI </a:t>
            </a:r>
          </a:p>
        </p:txBody>
      </p:sp>
      <p:pic>
        <p:nvPicPr>
          <p:cNvPr id="16" name="Content Placeholder 15" descr="Strukturēts slaids ar virsrakstu un punktu sarakstu, kas skaidri definē projekta pazīmes un nosacījumus">
            <a:extLst>
              <a:ext uri="{FF2B5EF4-FFF2-40B4-BE49-F238E27FC236}">
                <a16:creationId xmlns:a16="http://schemas.microsoft.com/office/drawing/2014/main" id="{F04793C9-2ED4-1EF1-A4A9-E33BDC3540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91" y="2812256"/>
            <a:ext cx="5511260" cy="2899922"/>
          </a:xfrm>
          <a:prstGeom prst="rect">
            <a:avLst/>
          </a:prstGeom>
        </p:spPr>
      </p:pic>
      <p:pic>
        <p:nvPicPr>
          <p:cNvPr id="21" name="Graphic 20" descr="Īkšķis uz leju">
            <a:extLst>
              <a:ext uri="{FF2B5EF4-FFF2-40B4-BE49-F238E27FC236}">
                <a16:creationId xmlns:a16="http://schemas.microsoft.com/office/drawing/2014/main" id="{23D20690-574C-3A3D-355E-7AC9AFE0E7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0" y="1981200"/>
            <a:ext cx="523875" cy="523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4B3A26-04DE-A576-96B0-0C01B6B75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625336"/>
            <a:ext cx="4332288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FF0000"/>
                </a:solidFill>
              </a:rPr>
              <a:t>NAV IETEICAMS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72D57-8BC7-490E-A226-75AB3FAF4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3644-6780-4D99-B96E-2BB6C14CC9F2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E24D5-C6E5-498C-AD61-2A5CA2373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21</a:t>
            </a:fld>
            <a:endParaRPr lang="lv-LV" noProof="1"/>
          </a:p>
        </p:txBody>
      </p:sp>
      <p:pic>
        <p:nvPicPr>
          <p:cNvPr id="14" name="Satura vietturis 13" descr="Slaids ar garu nepārtrauktu teksta bloku bez strukturējuma, kas apgrūtina satura uztveri un lasāmību">
            <a:extLst>
              <a:ext uri="{FF2B5EF4-FFF2-40B4-BE49-F238E27FC236}">
                <a16:creationId xmlns:a16="http://schemas.microsoft.com/office/drawing/2014/main" id="{C81C5539-9C8E-9C5A-0FB1-749A6A7770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170612" y="2812256"/>
            <a:ext cx="5424922" cy="289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804E-8FF9-A77E-EE96-CE78ABF4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Fonts un izkārtojums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B439-58A8-651A-82C5-A5BF3903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373139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“Sans Serif” fonti (“Arial”, “Calibri”, “Verdana”, “Segoe UI” u. c.)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Minimālais izmērs prezentācijai auditorijā – vismaz 18–24 pt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Rindstarpas un atstarpes starp punktiem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Izmantot ne vairāk kā 2 fontus – virsrakstiem un tekstam</a:t>
            </a:r>
          </a:p>
        </p:txBody>
      </p:sp>
      <p:pic>
        <p:nvPicPr>
          <p:cNvPr id="4" name="Content Placeholder 4" descr="piemērs Sans-serif fontiem">
            <a:extLst>
              <a:ext uri="{FF2B5EF4-FFF2-40B4-BE49-F238E27FC236}">
                <a16:creationId xmlns:a16="http://schemas.microsoft.com/office/drawing/2014/main" id="{94952E7F-6C35-17DB-ABF4-A8B7536531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68625" y="5377158"/>
            <a:ext cx="6527292" cy="148084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F796F-A512-4948-A530-80D7295C7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D94-FC53-4EE3-9BA4-708B4A8B4979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2E25-3CFA-4D0D-90F0-4AA823C99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22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5004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903E778-5007-365C-5B88-CDCF87EC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Piemēri: fonts un izkārtojums</a:t>
            </a:r>
          </a:p>
        </p:txBody>
      </p:sp>
      <p:pic>
        <p:nvPicPr>
          <p:cNvPr id="5" name="Satura vietturis 4" descr="Salīdzinājums starp bezserifa un serifa fontiem, norādot, ka prezentācijās ieteicami bezserifa fonti, piemēram, Arial vai Calibri">
            <a:extLst>
              <a:ext uri="{FF2B5EF4-FFF2-40B4-BE49-F238E27FC236}">
                <a16:creationId xmlns:a16="http://schemas.microsoft.com/office/drawing/2014/main" id="{A96BD00A-6F38-6463-41A0-B1D5907B6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55" y="1394390"/>
            <a:ext cx="3795089" cy="1752752"/>
          </a:xfrm>
          <a:prstGeom prst="rect">
            <a:avLst/>
          </a:prstGeom>
        </p:spPr>
      </p:pic>
      <p:pic>
        <p:nvPicPr>
          <p:cNvPr id="7" name="Attēls 6" descr="Salīdzinājums starp pa kreisi līdzinātu un abpusēji līdzinātu tekstu, uzsverot, ka pa kreisi līdzināts teksts ir vieglāk salasāms">
            <a:extLst>
              <a:ext uri="{FF2B5EF4-FFF2-40B4-BE49-F238E27FC236}">
                <a16:creationId xmlns:a16="http://schemas.microsoft.com/office/drawing/2014/main" id="{1B34EBFC-A851-757F-15FC-70292E84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145" y="3343038"/>
            <a:ext cx="6295710" cy="28174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3947C-16FD-4D6D-8887-F21D688CC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B537-B959-4D84-98E1-6D84F28D3992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A806-5F57-415C-8D12-80C524803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23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34821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59CAD-1618-1D7A-6CD4-AAFEA625F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2589-A136-364F-B631-C3E6CCAF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fonts</a:t>
            </a:r>
          </a:p>
        </p:txBody>
      </p:sp>
      <p:pic>
        <p:nvPicPr>
          <p:cNvPr id="27" name="Satura vietturis 26" descr="Slaids ar skaidru virsrakstu un mērenu teksta izcelšanu, kur uzsvars izmantots tikai atsevišķiem vārdiem">
            <a:extLst>
              <a:ext uri="{FF2B5EF4-FFF2-40B4-BE49-F238E27FC236}">
                <a16:creationId xmlns:a16="http://schemas.microsoft.com/office/drawing/2014/main" id="{52BC6A01-D52B-DB38-CBA0-5F7E924338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2311" y="1853573"/>
            <a:ext cx="6145792" cy="3553490"/>
          </a:xfrm>
          <a:prstGeom prst="rect">
            <a:avLst/>
          </a:prstGeom>
        </p:spPr>
      </p:pic>
      <p:pic>
        <p:nvPicPr>
          <p:cNvPr id="26" name="Satura vietturis 22" descr="Slaids ar pārmērīgi izmantotu lielo burtu un dažādu stilu izcelšanu, kas samazina salasāmību un vizuālo konsekvenci.">
            <a:extLst>
              <a:ext uri="{FF2B5EF4-FFF2-40B4-BE49-F238E27FC236}">
                <a16:creationId xmlns:a16="http://schemas.microsoft.com/office/drawing/2014/main" id="{3C0FB526-831F-0069-2FAE-5029F5027D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2100" y="1914861"/>
            <a:ext cx="4711700" cy="34922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2223D-69EA-4862-9899-DEA232D4B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3E3-E4A3-43B9-9EFD-CD951D0EA800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FB3A7-5106-49A1-9B59-2D99EF716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24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858791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9C6A-CC18-DCA1-ABC2-FF587E13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Krāsas un kontrasts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8FA5-7CA5-03D3-377A-3F25FB16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2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lv-LV" noProof="1"/>
              <a:t>WCAG kontrasta koeficienti:</a:t>
            </a:r>
          </a:p>
          <a:p>
            <a:pPr lvl="1">
              <a:lnSpc>
                <a:spcPct val="200000"/>
              </a:lnSpc>
            </a:pPr>
            <a:r>
              <a:rPr lang="lv-LV" noProof="1"/>
              <a:t>Parastam tekstam: vismaz 4.5:1</a:t>
            </a:r>
          </a:p>
          <a:p>
            <a:pPr lvl="1">
              <a:lnSpc>
                <a:spcPct val="200000"/>
              </a:lnSpc>
            </a:pPr>
            <a:r>
              <a:rPr lang="lv-LV" noProof="1"/>
              <a:t>Lielam tekstam (≥18 pt treknrakstā vai ≥24 pt): vismaz 3:1</a:t>
            </a:r>
          </a:p>
          <a:p>
            <a:pPr lvl="1">
              <a:lnSpc>
                <a:spcPct val="200000"/>
              </a:lnSpc>
            </a:pPr>
            <a:r>
              <a:rPr lang="lv-LV" noProof="1"/>
              <a:t>Izvairīties no kombinācijām: gaiši pelēks uz balta, sarkans uz zaļa</a:t>
            </a:r>
          </a:p>
          <a:p>
            <a:pPr>
              <a:lnSpc>
                <a:spcPct val="200000"/>
              </a:lnSpc>
            </a:pPr>
            <a:r>
              <a:rPr lang="lv-LV" noProof="1"/>
              <a:t>Rīki kontrasta pārbaudei</a:t>
            </a:r>
          </a:p>
        </p:txBody>
      </p:sp>
      <p:pic>
        <p:nvPicPr>
          <p:cNvPr id="5" name="Picture 4" descr="Piemērs ar pietiekamu krāsu kontrastu starp tekstu un fonu, norādot, ka kontrasta koeficients ir vismaz 4,5:1">
            <a:extLst>
              <a:ext uri="{FF2B5EF4-FFF2-40B4-BE49-F238E27FC236}">
                <a16:creationId xmlns:a16="http://schemas.microsoft.com/office/drawing/2014/main" id="{1AF309C9-C09F-3BA6-6F1C-0CED5C7E79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533" y="1784291"/>
            <a:ext cx="4671465" cy="1546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AE901-25EC-484E-A65E-22137AB85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DA41-AED0-4800-B686-1E40A049F5A5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65D9D-7DAD-4679-AE9F-EC2BF21BC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25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869086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81ADE-6F78-9BBB-27E9-AEF90E0C2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E0E6-0CC9-6447-23FA-F3877DF9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krāsu kontrasts</a:t>
            </a:r>
          </a:p>
        </p:txBody>
      </p:sp>
      <p:pic>
        <p:nvPicPr>
          <p:cNvPr id="19" name="Graphic 18" descr="Īkšķis uz augšu.">
            <a:extLst>
              <a:ext uri="{FF2B5EF4-FFF2-40B4-BE49-F238E27FC236}">
                <a16:creationId xmlns:a16="http://schemas.microsoft.com/office/drawing/2014/main" id="{A6BEEAA7-6B26-E135-966D-E946D5360B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23951" y="1883568"/>
            <a:ext cx="568325" cy="568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D81D92-143C-6AD3-610C-ABCD13F2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1681163"/>
            <a:ext cx="3914775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00B050"/>
                </a:solidFill>
              </a:rPr>
              <a:t>LABI </a:t>
            </a:r>
          </a:p>
        </p:txBody>
      </p:sp>
      <p:pic>
        <p:nvPicPr>
          <p:cNvPr id="15" name="Content Placeholder 14" descr="Piemērs ar labu krāsu kontrastu: tumši burti uz gaiša fona un gaiši burti uz tumša fona">
            <a:extLst>
              <a:ext uri="{FF2B5EF4-FFF2-40B4-BE49-F238E27FC236}">
                <a16:creationId xmlns:a16="http://schemas.microsoft.com/office/drawing/2014/main" id="{81C09F80-8A6B-58C4-880A-3FA3324255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752" y="2505075"/>
            <a:ext cx="4656570" cy="3474180"/>
          </a:xfrm>
          <a:prstGeom prst="rect">
            <a:avLst/>
          </a:prstGeom>
        </p:spPr>
      </p:pic>
      <p:pic>
        <p:nvPicPr>
          <p:cNvPr id="21" name="Graphic 20" descr="Īkšķis uz leju">
            <a:extLst>
              <a:ext uri="{FF2B5EF4-FFF2-40B4-BE49-F238E27FC236}">
                <a16:creationId xmlns:a16="http://schemas.microsoft.com/office/drawing/2014/main" id="{819EE8AF-C873-D602-305B-CA0F58E39F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0" y="1981200"/>
            <a:ext cx="523875" cy="523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0BC38-46CE-F6A0-85F6-B14ED7E03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681163"/>
            <a:ext cx="4332288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FF0000"/>
                </a:solidFill>
              </a:rPr>
              <a:t>NAV IETEICAMS</a:t>
            </a:r>
          </a:p>
        </p:txBody>
      </p:sp>
      <p:pic>
        <p:nvPicPr>
          <p:cNvPr id="17" name="Content Placeholder 16" descr="Piemērs ar nepietiekamu krāsu kontrastu: gaiši burti uz gaiša fona un tumši burti uz tumša fona, kas apgrūtina salasāmību">
            <a:extLst>
              <a:ext uri="{FF2B5EF4-FFF2-40B4-BE49-F238E27FC236}">
                <a16:creationId xmlns:a16="http://schemas.microsoft.com/office/drawing/2014/main" id="{42AB87C3-9FA9-B936-CFD9-1695152BAC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943601" y="2505075"/>
            <a:ext cx="4987375" cy="347418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A071-8516-4249-B079-7D2A3E30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5AD-EC0E-422D-B712-25C83BE7257E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90B7-4A1F-49AC-879C-F9B729F83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26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952403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1B474C46-2D6A-6E80-930C-F81AE8B5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krāsas</a:t>
            </a:r>
          </a:p>
        </p:txBody>
      </p:sp>
      <p:pic>
        <p:nvPicPr>
          <p:cNvPr id="10" name="Satura vietturis 9" descr="Piemērs ar zemu krāsu kontrastu, kur teksts ir grūti salasāms un krāsas apgrūtina uztveri&#10;Piemērs ar augstu krāsu kontrastu (4,5:1), kur teksts ir skaidri salasāms un piemērots visiem lietotājiem">
            <a:extLst>
              <a:ext uri="{FF2B5EF4-FFF2-40B4-BE49-F238E27FC236}">
                <a16:creationId xmlns:a16="http://schemas.microsoft.com/office/drawing/2014/main" id="{74726E93-1D9B-9614-72AF-EB02428CF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10" y="1690688"/>
            <a:ext cx="10639379" cy="430398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02F2B-7F86-40CF-A029-AFDAEA561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575-3FBB-4865-A8F4-898912A2FE1C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144C2-9205-4DC3-91CF-CC4AB462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27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626545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923E3622-A821-833D-AA89-E985C2CE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krāsu izmantošana</a:t>
            </a:r>
          </a:p>
        </p:txBody>
      </p:sp>
      <p:pic>
        <p:nvPicPr>
          <p:cNvPr id="10" name="Satura vietturis 9" descr="Salīdzinājums starp nepietiekamu kontrastu (zem 3:1) un optimālu kontrastu (4,5:1 atbilstoši WCAG AA), uzsverot, ka informācijas nodošanai jāizmanto arī ikonas un formas, ne tikai krāsa">
            <a:extLst>
              <a:ext uri="{FF2B5EF4-FFF2-40B4-BE49-F238E27FC236}">
                <a16:creationId xmlns:a16="http://schemas.microsoft.com/office/drawing/2014/main" id="{D956128E-2407-83B4-541E-618CA6389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617" y="1828800"/>
            <a:ext cx="10708056" cy="43053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E367E-469F-4D53-B206-49A275B4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2C6-7E33-4C83-B9B5-DB8900B6E7C2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B239E-5D60-4354-B537-07080C2E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28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331753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67C-C26E-47CF-C66A-95D6BA16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2031" cy="1325563"/>
          </a:xfrm>
        </p:spPr>
        <p:txBody>
          <a:bodyPr/>
          <a:lstStyle/>
          <a:p>
            <a:r>
              <a:rPr lang="lv-LV" b="1" noProof="1"/>
              <a:t>Krāsa nav vienīgais nozīmes nesējs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1C6E-0CF2-E2B6-3EBD-8B1AD8A66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Nepaļauties tikai uz krāsu, lai nodotu informāciju</a:t>
            </a:r>
          </a:p>
        </p:txBody>
      </p:sp>
      <p:pic>
        <p:nvPicPr>
          <p:cNvPr id="6" name="Graphic 18" descr="Īkšķis uz augšu.">
            <a:extLst>
              <a:ext uri="{FF2B5EF4-FFF2-40B4-BE49-F238E27FC236}">
                <a16:creationId xmlns:a16="http://schemas.microsoft.com/office/drawing/2014/main" id="{EAD07053-76D1-418A-25AA-761686DB44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4287" y="3057751"/>
            <a:ext cx="568325" cy="56832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069B17F-BAB1-BF83-417C-1526E2E9E149}"/>
              </a:ext>
            </a:extLst>
          </p:cNvPr>
          <p:cNvSpPr txBox="1">
            <a:spLocks/>
          </p:cNvSpPr>
          <p:nvPr/>
        </p:nvSpPr>
        <p:spPr>
          <a:xfrm>
            <a:off x="2081212" y="3205616"/>
            <a:ext cx="3914775" cy="454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noProof="1">
                <a:solidFill>
                  <a:srgbClr val="00B050"/>
                </a:solidFill>
              </a:rPr>
              <a:t>LABI </a:t>
            </a:r>
          </a:p>
        </p:txBody>
      </p:sp>
      <p:pic>
        <p:nvPicPr>
          <p:cNvPr id="7" name="Graphic 20" descr="Īkšķis uz leju">
            <a:extLst>
              <a:ext uri="{FF2B5EF4-FFF2-40B4-BE49-F238E27FC236}">
                <a16:creationId xmlns:a16="http://schemas.microsoft.com/office/drawing/2014/main" id="{75000691-54C5-D1D8-9B3B-1095BC1D61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287" y="4130675"/>
            <a:ext cx="523875" cy="523875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F598FA-EFEC-CBF5-43E3-A1D4A2F5CCDE}"/>
              </a:ext>
            </a:extLst>
          </p:cNvPr>
          <p:cNvSpPr txBox="1">
            <a:spLocks/>
          </p:cNvSpPr>
          <p:nvPr/>
        </p:nvSpPr>
        <p:spPr>
          <a:xfrm>
            <a:off x="2081212" y="4130675"/>
            <a:ext cx="43322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noProof="1">
                <a:solidFill>
                  <a:srgbClr val="FF0000"/>
                </a:solidFill>
              </a:rPr>
              <a:t>NAV IETEICAMS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F3A518-FF8B-4665-BA23-59B958C4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43DE-3838-4767-BA40-AB1465C4E0C3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BACB3-2593-403C-B1DD-1D2E18B20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29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60379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A6A8-B3BF-862A-654D-21D788B7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P: Uztverams (</a:t>
            </a:r>
            <a:r>
              <a:rPr lang="lv-LV" b="1" i="1" noProof="1"/>
              <a:t>Perceivable</a:t>
            </a:r>
            <a:r>
              <a:rPr lang="lv-LV" b="1" noProof="1"/>
              <a:t>)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4669-DFFC-897B-E94E-AA42CF4CB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Saturs ir redzams/dzirdams, t.i. pietiekams kontrasts, pietiekams fonta izmērs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Teksts nav “iebūvēts” attēlos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Skaidra struktūra un virsraksti</a:t>
            </a:r>
          </a:p>
        </p:txBody>
      </p:sp>
      <p:pic>
        <p:nvPicPr>
          <p:cNvPr id="5" name="Attēls 4" descr="Grafiska ilustrācija ar acs un auss simboliem, kas attēlo piekļūstamības principu “Uztveramība”&#10;&#10;">
            <a:extLst>
              <a:ext uri="{FF2B5EF4-FFF2-40B4-BE49-F238E27FC236}">
                <a16:creationId xmlns:a16="http://schemas.microsoft.com/office/drawing/2014/main" id="{C4EAFCB0-DA3A-E31A-A270-E83DC16A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90" y="2892982"/>
            <a:ext cx="3135710" cy="30195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66609-961F-4E80-8043-A27A1AA59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</a:t>
            </a:fld>
            <a:endParaRPr lang="lv-LV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58BEF-F841-48D0-9E2A-F028C2BEB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7F9B-D8C6-4805-BEDC-D39A0C38DAC4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427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81DE4-DB09-5C8F-A309-1DFAFA34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31F8-773F-3356-CEA8-CDB07ACC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informācijas nesējs</a:t>
            </a:r>
          </a:p>
        </p:txBody>
      </p:sp>
      <p:pic>
        <p:nvPicPr>
          <p:cNvPr id="19" name="Graphic 18" descr="Īkšķis uz augšu.">
            <a:extLst>
              <a:ext uri="{FF2B5EF4-FFF2-40B4-BE49-F238E27FC236}">
                <a16:creationId xmlns:a16="http://schemas.microsoft.com/office/drawing/2014/main" id="{B858C553-2C2A-CDF8-DD31-E1AC2CF912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23951" y="1883568"/>
            <a:ext cx="568325" cy="568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13428-7FB1-7C7E-24D9-46F6BF392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1681163"/>
            <a:ext cx="3914775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00B050"/>
                </a:solidFill>
              </a:rPr>
              <a:t>LABI </a:t>
            </a:r>
          </a:p>
        </p:txBody>
      </p:sp>
      <p:pic>
        <p:nvPicPr>
          <p:cNvPr id="20" name="Content Placeholder 19" descr="Diagramma ar skaidri marķētām vērtībām uz katras joslas, kas ļauj salīdzināt datus arī bez paļaušanās uz krāsu">
            <a:extLst>
              <a:ext uri="{FF2B5EF4-FFF2-40B4-BE49-F238E27FC236}">
                <a16:creationId xmlns:a16="http://schemas.microsoft.com/office/drawing/2014/main" id="{25211A0B-6475-4E2F-3E7F-11E4C46000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67" y="2505075"/>
            <a:ext cx="3987342" cy="3684588"/>
          </a:xfrm>
          <a:prstGeom prst="rect">
            <a:avLst/>
          </a:prstGeom>
        </p:spPr>
      </p:pic>
      <p:pic>
        <p:nvPicPr>
          <p:cNvPr id="21" name="Graphic 20" descr="Īkšķis uz leju">
            <a:extLst>
              <a:ext uri="{FF2B5EF4-FFF2-40B4-BE49-F238E27FC236}">
                <a16:creationId xmlns:a16="http://schemas.microsoft.com/office/drawing/2014/main" id="{6EB2B4F1-CE44-FEC3-7DC5-2668F56488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0" y="1981200"/>
            <a:ext cx="523875" cy="523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3267F0-2573-4AE2-4677-90A8E76C9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681163"/>
            <a:ext cx="4332288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FF0000"/>
                </a:solidFill>
              </a:rPr>
              <a:t>NAV IETEICAMS</a:t>
            </a:r>
          </a:p>
        </p:txBody>
      </p:sp>
      <p:pic>
        <p:nvPicPr>
          <p:cNvPr id="17" name="Content Placeholder 10" descr="Diagramma, kur atšķirības starp datu grupām norādītas tikai ar krāsām bez skaidrām datu etiķetēm, apgrūtinot informācijas uztveri">
            <a:extLst>
              <a:ext uri="{FF2B5EF4-FFF2-40B4-BE49-F238E27FC236}">
                <a16:creationId xmlns:a16="http://schemas.microsoft.com/office/drawing/2014/main" id="{B07D6689-9EE9-8320-CFF2-B995B24DF7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010" y="2505075"/>
            <a:ext cx="4685568" cy="368458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EC53C-3A28-4457-8D46-0B788151D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D151-ACD8-4F2C-8768-5BA5BC318E61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3521-CCFD-4A72-90AE-C39DABAA1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30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569507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F1B9-ADD5-7CC6-CC86-651F7173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lv-LV" b="1" noProof="1"/>
              <a:t>Valoda un vieglā uztvere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DBB6-9579-6257-4722-AE990DD8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69978" cy="437197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Izvairīties no terminiem un akronīmiem bez paskaidrojuma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Sadalīt sarežģītu procesu skaidros soļos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E4871-7377-48C0-8545-E32FD22F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5405-FB5F-47A4-ACA8-2C037938DF4E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60B3-CCCE-422C-8245-17DDC1CBA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31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42922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1A3C2-D594-082A-14B5-82292136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E67E-7B8B-C706-6142-8C8DA83D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terminu izvēle</a:t>
            </a:r>
          </a:p>
        </p:txBody>
      </p:sp>
      <p:pic>
        <p:nvPicPr>
          <p:cNvPr id="19" name="Graphic 18" descr="Īkšķis uz augšu.">
            <a:extLst>
              <a:ext uri="{FF2B5EF4-FFF2-40B4-BE49-F238E27FC236}">
                <a16:creationId xmlns:a16="http://schemas.microsoft.com/office/drawing/2014/main" id="{F9220B33-1A3F-3082-4B29-8DF7C2C009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23951" y="1883568"/>
            <a:ext cx="568325" cy="568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A06EE-3569-35DD-58F7-3AE7F1E0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1681163"/>
            <a:ext cx="3914775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00B050"/>
                </a:solidFill>
              </a:rPr>
              <a:t>LABI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370AB-6460-855D-D22F-05A6CD13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57787" cy="368458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lv-LV" noProof="1"/>
              <a:t>Lai prezentācija būtu saprotama visiem, izmanto skaidrus fontus, sakārtotu saturu un viegli uztveramu dizainu.</a:t>
            </a:r>
          </a:p>
        </p:txBody>
      </p:sp>
      <p:pic>
        <p:nvPicPr>
          <p:cNvPr id="21" name="Graphic 20" descr="Īkšķis uz leju">
            <a:extLst>
              <a:ext uri="{FF2B5EF4-FFF2-40B4-BE49-F238E27FC236}">
                <a16:creationId xmlns:a16="http://schemas.microsoft.com/office/drawing/2014/main" id="{D6DA488B-E769-25C2-4EBA-FA12A40071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0" y="1981200"/>
            <a:ext cx="523875" cy="523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B40CB3-FEDF-679F-42FA-7936415C6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681163"/>
            <a:ext cx="4332288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FF0000"/>
                </a:solidFill>
              </a:rPr>
              <a:t>NAV IETEICAMS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4167CB-49F2-CC47-9BA4-41D1B1A93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lv-LV" noProof="1"/>
              <a:t>Digitālās prezentācijas piekļūstamības optimizācija prasa tipogrāfisko parametru, vizuālās hierarhijas un informācijas arhitektūras sinerģisku integrāciju, lai nodrošinātu universālu uztveramību.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C419E-41CA-4783-9C65-16F8508CF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D364-8DCC-4FAF-8BC5-62F57D803859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3AF07-4FA7-4720-8A6A-B73761F8F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32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391198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DFAF-3C5C-8B1C-0524-81F622F7541B}"/>
              </a:ext>
            </a:extLst>
          </p:cNvPr>
          <p:cNvSpPr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Attēlu alternatīvais teksts </a:t>
            </a:r>
            <a:br>
              <a:rPr kumimoji="0" lang="lv-LV" sz="4400" b="1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lv-LV" sz="4400" b="1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(ALT teksts)</a:t>
            </a:r>
            <a:endParaRPr kumimoji="0" lang="lv-LV" sz="4400" b="0" i="0" u="none" strike="noStrike" kern="1200" cap="none" spc="0" normalizeH="0" baseline="0" noProof="1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97F4-4577-AD3B-E11A-0AB2CD6D2A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25625"/>
            <a:ext cx="9931400" cy="38925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28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Alternatīvo tekstu nolasa ekrānlasītāji</a:t>
            </a: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28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 aprakstīt: informāciju, ne izskatu (“logo”, “foto”)</a:t>
            </a:r>
          </a:p>
          <a:p>
            <a:pPr marL="685800" marR="0" lvl="1" indent="-228600" algn="l" defTabSz="914400" rtl="0" eaLnBrk="1" fontAlgn="auto" latinLnBrk="0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 redz</a:t>
            </a:r>
          </a:p>
          <a:p>
            <a:pPr marL="685800" marR="0" lvl="1" indent="-228600" algn="l" defTabSz="914400" rtl="0" eaLnBrk="1" fontAlgn="auto" latinLnBrk="0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kern="1200" noProof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k</a:t>
            </a:r>
            <a:r>
              <a:rPr kumimoji="0" lang="lv-LV" sz="24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notiek</a:t>
            </a:r>
          </a:p>
          <a:p>
            <a:pPr marL="685800" marR="0" lvl="1" indent="-228600" algn="l" defTabSz="914400" rtl="0" eaLnBrk="1" fontAlgn="auto" latinLnBrk="0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kern="1200" noProof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k</a:t>
            </a:r>
            <a:r>
              <a:rPr kumimoji="0" lang="lv-LV" sz="24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ādēļ tas ir svarīgi saturam</a:t>
            </a:r>
          </a:p>
        </p:txBody>
      </p:sp>
      <p:pic>
        <p:nvPicPr>
          <p:cNvPr id="8" name="Attēls 7" descr="Formula alternatīvā teksta izveidei: Kas, ko dara, kādā kontekstā">
            <a:extLst>
              <a:ext uri="{FF2B5EF4-FFF2-40B4-BE49-F238E27FC236}">
                <a16:creationId xmlns:a16="http://schemas.microsoft.com/office/drawing/2014/main" id="{9C745D3C-47A4-678B-43D9-0180FE8D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796" y="4470915"/>
            <a:ext cx="5472004" cy="148430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6BB44-C074-4B59-B545-1BAA57A0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F842-3F7A-438A-B44E-4392F5CBA99D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BC838-8AC7-431E-8894-270D65FB8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33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88775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14071C03-E730-C01C-65E6-37E7A318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ALT teksta izmantošana</a:t>
            </a:r>
          </a:p>
        </p:txBody>
      </p:sp>
      <p:pic>
        <p:nvPicPr>
          <p:cNvPr id="13" name="Satura vietturis 9" descr="Piemērs, kas parāda atšķirību starp neinformatīvu attēla aprakstu un jēgpilnu alt tekstu, uzsverot, ka jāapraksta diagrammas nozīme īsi un konkrēti, nevis tās izskats">
            <a:extLst>
              <a:ext uri="{FF2B5EF4-FFF2-40B4-BE49-F238E27FC236}">
                <a16:creationId xmlns:a16="http://schemas.microsoft.com/office/drawing/2014/main" id="{5ACB65C2-49A7-35DF-6282-F4C3C0EF9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924" y="1841500"/>
            <a:ext cx="9004976" cy="434993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7E947-C216-4F72-8677-C20196CE1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7F10-6871-47FB-9083-BD77FEEFA87C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51E07-3C84-47E4-9BE7-08966A8E7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34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735037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867BF-EA8B-821D-3D76-0D853EB5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BAC4-9B4C-AAB8-458E-9D0BC7BA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ALT teksts attēlam</a:t>
            </a:r>
          </a:p>
        </p:txBody>
      </p:sp>
      <p:pic>
        <p:nvPicPr>
          <p:cNvPr id="19" name="Graphic 18" descr="Īkšķis uz augšu.">
            <a:extLst>
              <a:ext uri="{FF2B5EF4-FFF2-40B4-BE49-F238E27FC236}">
                <a16:creationId xmlns:a16="http://schemas.microsoft.com/office/drawing/2014/main" id="{49FEAC1F-A0A7-A4EA-7C44-B0450621A9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23951" y="1883568"/>
            <a:ext cx="568325" cy="568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7D1907-A7AB-7528-9BEA-1E68E02F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1681163"/>
            <a:ext cx="3914775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00B050"/>
                </a:solidFill>
              </a:rPr>
              <a:t>LABI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E1849C-8E12-52AF-7CF6-98AE23AB5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noProof="1"/>
              <a:t>Persona strādā pie datora, izmantojot ekrāna palielināšanas programmu</a:t>
            </a:r>
          </a:p>
        </p:txBody>
      </p:sp>
      <p:pic>
        <p:nvPicPr>
          <p:cNvPr id="21" name="Graphic 20" descr="Īkšķis uz leju">
            <a:extLst>
              <a:ext uri="{FF2B5EF4-FFF2-40B4-BE49-F238E27FC236}">
                <a16:creationId xmlns:a16="http://schemas.microsoft.com/office/drawing/2014/main" id="{BF17C82F-6C55-3870-8A4A-386EB103DB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0" y="1981200"/>
            <a:ext cx="523875" cy="523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1DB196-28EA-20EC-5790-0AB78E71D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681163"/>
            <a:ext cx="4332288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FF0000"/>
                </a:solidFill>
              </a:rPr>
              <a:t>NAV IETEICAMS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55EED-17C6-2743-F891-BAF7D6500C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noProof="1"/>
              <a:t>attēls</a:t>
            </a:r>
          </a:p>
          <a:p>
            <a:r>
              <a:rPr lang="lv-LV" noProof="1"/>
              <a:t>dators uz galda</a:t>
            </a:r>
          </a:p>
          <a:p>
            <a:r>
              <a:rPr lang="lv-LV" noProof="1"/>
              <a:t>cilvēks pie datora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E6DAA7-3DC1-A9D5-09D3-BFC86B15D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423" y="4072348"/>
            <a:ext cx="3770843" cy="252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D1339-89D0-4156-AC1C-9F7FED2A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6E61-E9DD-427E-9CBD-9B95C99237B9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0967A-40DD-44FB-A684-A3D0BD6E7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35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263431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6BD0-2137-FE39-72D8-321509BE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Kad ALT teksts nav vajadzīgs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A79A-F69D-C46C-BFF2-14C31A8D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Dekoratīvi attēli, kas nepievieno informāciju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Šādos gadījumos norādi, ka attēls ir dekoratīvs </a:t>
            </a:r>
            <a:br>
              <a:rPr lang="lv-LV" noProof="1"/>
            </a:br>
            <a:r>
              <a:rPr lang="lv-LV" noProof="1"/>
              <a:t>(vai atstāt ALT tekstu tukšu)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62865724-F6CF-A54F-13A3-4619C310D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85300" y="4343400"/>
            <a:ext cx="1968500" cy="1968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6E96D-4CEB-431A-A4C5-FF916BBD7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BD51-E933-4C2D-A627-031925EDC479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CA4D2-11B5-488B-86F7-DC75DFFC1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36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652790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A6EBFF7-F7E1-C0BF-5659-D882BEF3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Hipersaites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2CF4D24-F100-E2D7-5668-D84A4399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Neizmantot neko neizsakošus vārdus saišu apzīmēšanai</a:t>
            </a:r>
            <a:br>
              <a:rPr lang="lv-LV" noProof="1"/>
            </a:br>
            <a:r>
              <a:rPr lang="lv-LV" noProof="1"/>
              <a:t>Aprakstošs teksts, lai ekrānlasītāja nolasītais teksts norāda, uz kurieni saite ved</a:t>
            </a:r>
          </a:p>
          <a:p>
            <a:pPr>
              <a:lnSpc>
                <a:spcPct val="200000"/>
              </a:lnSpc>
            </a:pPr>
            <a:endParaRPr lang="lv-LV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23B75-1289-4B39-85A7-28311D21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6583-47AC-4A59-920C-F4D9BE5DBEB2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9E925-CBEE-4D63-AF8B-00ECB743C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37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515605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26BD9-FE66-614D-7B91-0FCC4A428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3D4262-32B9-6118-4475-B530C240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hipersaites</a:t>
            </a:r>
          </a:p>
        </p:txBody>
      </p:sp>
      <p:pic>
        <p:nvPicPr>
          <p:cNvPr id="7" name="Graphic 20" descr="Īkšķis uz leju">
            <a:extLst>
              <a:ext uri="{FF2B5EF4-FFF2-40B4-BE49-F238E27FC236}">
                <a16:creationId xmlns:a16="http://schemas.microsoft.com/office/drawing/2014/main" id="{EF89B021-3FB8-50D1-B372-0229E29518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32051" y="2179637"/>
            <a:ext cx="1164035" cy="1164035"/>
          </a:xfrm>
          <a:prstGeom prst="rect">
            <a:avLst/>
          </a:prstGeom>
        </p:spPr>
      </p:pic>
      <p:pic>
        <p:nvPicPr>
          <p:cNvPr id="6" name="Graphic 18" descr="Īkšķis uz augšu.">
            <a:extLst>
              <a:ext uri="{FF2B5EF4-FFF2-40B4-BE49-F238E27FC236}">
                <a16:creationId xmlns:a16="http://schemas.microsoft.com/office/drawing/2014/main" id="{A6842882-7A0D-C3DC-9505-5A70EF755E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32051" y="4487068"/>
            <a:ext cx="1164034" cy="116403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AAA4D-4E4B-4640-9DBB-44C747C55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6259-DE19-4D4D-906E-D91E225DA72B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01F10-AA64-43C4-841C-FABF51C25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38</a:t>
            </a:fld>
            <a:endParaRPr lang="lv-LV" noProof="1"/>
          </a:p>
        </p:txBody>
      </p:sp>
      <p:pic>
        <p:nvPicPr>
          <p:cNvPr id="13" name="Satura vietturis 12" descr="Piemērs ar neskaidru hipersaiti “Klikšķiniet šeit” un uzlabotu variantu ar aprakstošu saiti “Lejupielādēt 2025. gada pārskatu”, kas skaidri norāda saites mērķi">
            <a:extLst>
              <a:ext uri="{FF2B5EF4-FFF2-40B4-BE49-F238E27FC236}">
                <a16:creationId xmlns:a16="http://schemas.microsoft.com/office/drawing/2014/main" id="{36A39AD0-BB46-4C9C-5EA7-A0909BC7A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23992" y="1913028"/>
            <a:ext cx="4205290" cy="40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8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120C-9E9E-8B0E-3EB1-EA2AC4C9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Tabulas un saraksti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4E2E-A854-84E9-FB42-D6D05DEE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lv-LV" noProof="1"/>
              <a:t>Tabulu lietot tikai tad, ja tiešām vajag tabulveida datus</a:t>
            </a:r>
          </a:p>
          <a:p>
            <a:pPr>
              <a:lnSpc>
                <a:spcPct val="200000"/>
              </a:lnSpc>
            </a:pPr>
            <a:r>
              <a:rPr lang="lv-LV" noProof="1"/>
              <a:t>Ievietot galvenes rindas un saprātīgu kolonnu skaitu </a:t>
            </a:r>
          </a:p>
          <a:p>
            <a:pPr>
              <a:lnSpc>
                <a:spcPct val="200000"/>
              </a:lnSpc>
            </a:pPr>
            <a:r>
              <a:rPr lang="lv-LV" noProof="1"/>
              <a:t>Ja iespējams, pārveidot tabulu par sarakstu vai grafisku kopsavilkumu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4CCB7-A019-43A0-ACA7-486A301F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431A-A6E9-4846-B38F-7A0538BC13D9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C4DDE-E154-4BFC-A3DE-DD844D812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39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46648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D8D36-A69A-E0CF-26C7-0E49BBF36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8CE2-8582-3976-0B7D-3B77BD55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3900" cy="1325563"/>
          </a:xfrm>
        </p:spPr>
        <p:txBody>
          <a:bodyPr/>
          <a:lstStyle/>
          <a:p>
            <a:r>
              <a:rPr lang="lv-LV" noProof="1"/>
              <a:t>Piemērs: uztverams/neuztverams</a:t>
            </a:r>
          </a:p>
        </p:txBody>
      </p:sp>
      <p:pic>
        <p:nvPicPr>
          <p:cNvPr id="9" name="Content Placeholder 4" descr="Piemērs ar pieejamu slaidu: skaidrs virsraksts, augsta kontrasta krāsas, salasāmi fonti un vienkārša klientu apmierinātības diagramma ar strukturētu punktu sarakstu.">
            <a:extLst>
              <a:ext uri="{FF2B5EF4-FFF2-40B4-BE49-F238E27FC236}">
                <a16:creationId xmlns:a16="http://schemas.microsoft.com/office/drawing/2014/main" id="{6EFBF4E0-79B5-C8B0-0CF5-A7DD156701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7582" y="1675730"/>
            <a:ext cx="3860800" cy="4817145"/>
          </a:xfrm>
          <a:ln>
            <a:solidFill>
              <a:schemeClr val="accent1"/>
            </a:solidFill>
          </a:ln>
        </p:spPr>
      </p:pic>
      <p:pic>
        <p:nvPicPr>
          <p:cNvPr id="15" name="Content Placeholder 4" descr="Piemērs ar nepiekļūstamu slaidu: teksts ievietots attēlā, zems kontrasts, pārāk daudz grafisku efektu un neskaidra struktūra klientu apmierinātības rezultātu attēlojumā">
            <a:extLst>
              <a:ext uri="{FF2B5EF4-FFF2-40B4-BE49-F238E27FC236}">
                <a16:creationId xmlns:a16="http://schemas.microsoft.com/office/drawing/2014/main" id="{7B9A8034-928C-EDE0-1E40-A5C78C375D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7764" y="1687947"/>
            <a:ext cx="3429000" cy="4807670"/>
          </a:xfr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E8DAB-F744-4DD7-AB1F-0BC7AF900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5B8A-252F-4415-8969-16E99DA1643B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D899-7DF8-40AF-BCC8-4F8C2ADE7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180914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919DB-AF9F-B8EE-30A3-F242962A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DD7F-78C7-4217-0A18-30D29EFA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tabulas</a:t>
            </a:r>
          </a:p>
        </p:txBody>
      </p:sp>
      <p:pic>
        <p:nvPicPr>
          <p:cNvPr id="19" name="Graphic 18" descr="Īkšķis uz augšu.">
            <a:extLst>
              <a:ext uri="{FF2B5EF4-FFF2-40B4-BE49-F238E27FC236}">
                <a16:creationId xmlns:a16="http://schemas.microsoft.com/office/drawing/2014/main" id="{BF59D888-0091-F0FC-C2FE-1599A067B3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23951" y="1883568"/>
            <a:ext cx="568325" cy="568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21B79-3A46-509C-C634-96664855C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1681163"/>
            <a:ext cx="3914775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00B050"/>
                </a:solidFill>
              </a:rPr>
              <a:t>LABI </a:t>
            </a:r>
          </a:p>
        </p:txBody>
      </p:sp>
      <p:graphicFrame>
        <p:nvGraphicFramePr>
          <p:cNvPr id="3" name="Content Placeholder 2" descr="Tabula - piemērs, kā noformēt tabulu, lai tā būtu nolasāma">
            <a:extLst>
              <a:ext uri="{FF2B5EF4-FFF2-40B4-BE49-F238E27FC236}">
                <a16:creationId xmlns:a16="http://schemas.microsoft.com/office/drawing/2014/main" id="{9F99A706-7016-0271-3D9D-6E14715E11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8280321"/>
              </p:ext>
            </p:extLst>
          </p:nvPr>
        </p:nvGraphicFramePr>
        <p:xfrm>
          <a:off x="444500" y="2975771"/>
          <a:ext cx="5397501" cy="278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167">
                  <a:extLst>
                    <a:ext uri="{9D8B030D-6E8A-4147-A177-3AD203B41FA5}">
                      <a16:colId xmlns:a16="http://schemas.microsoft.com/office/drawing/2014/main" val="2984102996"/>
                    </a:ext>
                  </a:extLst>
                </a:gridCol>
                <a:gridCol w="1587382">
                  <a:extLst>
                    <a:ext uri="{9D8B030D-6E8A-4147-A177-3AD203B41FA5}">
                      <a16:colId xmlns:a16="http://schemas.microsoft.com/office/drawing/2014/main" val="1430728872"/>
                    </a:ext>
                  </a:extLst>
                </a:gridCol>
                <a:gridCol w="2010952">
                  <a:extLst>
                    <a:ext uri="{9D8B030D-6E8A-4147-A177-3AD203B41FA5}">
                      <a16:colId xmlns:a16="http://schemas.microsoft.com/office/drawing/2014/main" val="3381472592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lang="lv-LV" sz="2400" noProof="1"/>
                        <a:t>Produkts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noProof="1"/>
                        <a:t>Vienības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noProof="1"/>
                        <a:t>Ieņēmumi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86632"/>
                  </a:ext>
                </a:extLst>
              </a:tr>
              <a:tr h="777082">
                <a:tc>
                  <a:txBody>
                    <a:bodyPr/>
                    <a:lstStyle/>
                    <a:p>
                      <a:r>
                        <a:rPr lang="lv-LV" sz="2800" noProof="1"/>
                        <a:t>Klade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noProof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noProof="1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7345"/>
                  </a:ext>
                </a:extLst>
              </a:tr>
              <a:tr h="777082">
                <a:tc>
                  <a:txBody>
                    <a:bodyPr/>
                    <a:lstStyle/>
                    <a:p>
                      <a:r>
                        <a:rPr lang="lv-LV" sz="2800" noProof="1"/>
                        <a:t>Krūze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noProof="1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noProof="1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28638"/>
                  </a:ext>
                </a:extLst>
              </a:tr>
              <a:tr h="777082">
                <a:tc>
                  <a:txBody>
                    <a:bodyPr/>
                    <a:lstStyle/>
                    <a:p>
                      <a:r>
                        <a:rPr lang="lv-LV" sz="2800" noProof="1"/>
                        <a:t>Kaste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noProof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noProof="1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370009"/>
                  </a:ext>
                </a:extLst>
              </a:tr>
            </a:tbl>
          </a:graphicData>
        </a:graphic>
      </p:graphicFrame>
      <p:pic>
        <p:nvPicPr>
          <p:cNvPr id="21" name="Graphic 20" descr="Īkšķis uz leju">
            <a:extLst>
              <a:ext uri="{FF2B5EF4-FFF2-40B4-BE49-F238E27FC236}">
                <a16:creationId xmlns:a16="http://schemas.microsoft.com/office/drawing/2014/main" id="{560FBAA8-E801-17DA-8AFD-B84FC16988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0" y="1981200"/>
            <a:ext cx="523875" cy="523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2E49D2-2144-B88B-3E1D-1ACB37501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681163"/>
            <a:ext cx="4332288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FF0000"/>
                </a:solidFill>
              </a:rPr>
              <a:t>NAV IETEICAMS</a:t>
            </a:r>
          </a:p>
        </p:txBody>
      </p:sp>
      <p:graphicFrame>
        <p:nvGraphicFramePr>
          <p:cNvPr id="7" name="Content Placeholder 2" descr="Tabula - piemērs, kā nevajag noformēt tabulu, lai tā būtu nolasāma">
            <a:extLst>
              <a:ext uri="{FF2B5EF4-FFF2-40B4-BE49-F238E27FC236}">
                <a16:creationId xmlns:a16="http://schemas.microsoft.com/office/drawing/2014/main" id="{51703F84-4981-F0FF-C81A-143C30B57A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546268"/>
              </p:ext>
            </p:extLst>
          </p:nvPr>
        </p:nvGraphicFramePr>
        <p:xfrm>
          <a:off x="6510337" y="2975771"/>
          <a:ext cx="4329114" cy="2851947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443038">
                  <a:extLst>
                    <a:ext uri="{9D8B030D-6E8A-4147-A177-3AD203B41FA5}">
                      <a16:colId xmlns:a16="http://schemas.microsoft.com/office/drawing/2014/main" val="2984102996"/>
                    </a:ext>
                  </a:extLst>
                </a:gridCol>
                <a:gridCol w="1273174">
                  <a:extLst>
                    <a:ext uri="{9D8B030D-6E8A-4147-A177-3AD203B41FA5}">
                      <a16:colId xmlns:a16="http://schemas.microsoft.com/office/drawing/2014/main" val="1430728872"/>
                    </a:ext>
                  </a:extLst>
                </a:gridCol>
                <a:gridCol w="1612902">
                  <a:extLst>
                    <a:ext uri="{9D8B030D-6E8A-4147-A177-3AD203B41FA5}">
                      <a16:colId xmlns:a16="http://schemas.microsoft.com/office/drawing/2014/main" val="3381472592"/>
                    </a:ext>
                  </a:extLst>
                </a:gridCol>
              </a:tblGrid>
              <a:tr h="520701">
                <a:tc gridSpan="3"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Pārdošana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lv-LV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v-LV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962649"/>
                  </a:ext>
                </a:extLst>
              </a:tr>
              <a:tr h="777082"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Klade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47345"/>
                  </a:ext>
                </a:extLst>
              </a:tr>
              <a:tr h="777082"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Krūze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528638"/>
                  </a:ext>
                </a:extLst>
              </a:tr>
              <a:tr h="777082"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Kaste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noProof="1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3700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345F-A00F-4353-A85C-72324B69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E00-21B4-4219-A2A8-E969E75EB386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80223-3519-4DFB-A0E9-9E93680C3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40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522040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1547-7B6C-C216-6CE4-3DD86C59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Diagrammas un grafiki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512B-E03C-B206-83B5-3CF5BA69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765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Nodrošināt, lai dati būtu saprotami arī bez krāsas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Pievienot datu etiķetes, skaidrojošu parakstu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Ja diagramma ir sarežģīta – paskaidrot galvenos secinājumus tekstā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733C0-0D9A-4A7F-B5F3-627C64F18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32D8-4B04-4862-BB84-E0260FC9F083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5E8F8-A16F-4DB5-BFCD-9869E0DBC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41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825267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4E179-06D9-7EA9-C66E-22EA5DD37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D283-F380-0864-073F-A83AF6AB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diagrammas</a:t>
            </a:r>
          </a:p>
        </p:txBody>
      </p:sp>
      <p:pic>
        <p:nvPicPr>
          <p:cNvPr id="19" name="Graphic 18" descr="Īkšķis uz augšu.">
            <a:extLst>
              <a:ext uri="{FF2B5EF4-FFF2-40B4-BE49-F238E27FC236}">
                <a16:creationId xmlns:a16="http://schemas.microsoft.com/office/drawing/2014/main" id="{E86551D2-B7F6-DBE4-62B7-C4020D19F0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23951" y="1883568"/>
            <a:ext cx="568325" cy="568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69F261-A558-0A3F-D3C6-0D21F0B8B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1681163"/>
            <a:ext cx="3914775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00B050"/>
                </a:solidFill>
              </a:rPr>
              <a:t>LABI </a:t>
            </a:r>
          </a:p>
        </p:txBody>
      </p:sp>
      <p:pic>
        <p:nvPicPr>
          <p:cNvPr id="7" name="Content Placeholder 6" descr="Diagramma ar skaidru virsrakstu un aprakstu, kas parāda dalībnieku skaita pieaugumu piekļūstamības apmācībās no 2021. līdz 2024. gadam">
            <a:extLst>
              <a:ext uri="{FF2B5EF4-FFF2-40B4-BE49-F238E27FC236}">
                <a16:creationId xmlns:a16="http://schemas.microsoft.com/office/drawing/2014/main" id="{F9C9EF14-B8DB-10CA-012F-E9655BEA89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2" y="2638423"/>
            <a:ext cx="3887448" cy="3413142"/>
          </a:xfrm>
          <a:prstGeom prst="rect">
            <a:avLst/>
          </a:prstGeom>
        </p:spPr>
      </p:pic>
      <p:pic>
        <p:nvPicPr>
          <p:cNvPr id="21" name="Graphic 20" descr="Īkšķis uz leju">
            <a:extLst>
              <a:ext uri="{FF2B5EF4-FFF2-40B4-BE49-F238E27FC236}">
                <a16:creationId xmlns:a16="http://schemas.microsoft.com/office/drawing/2014/main" id="{295EC8FE-178C-FDBF-5D1A-F8C714125D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0" y="1981200"/>
            <a:ext cx="523875" cy="523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1B9209-3F39-A8ED-B7CD-E60410447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681163"/>
            <a:ext cx="4332288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FF0000"/>
                </a:solidFill>
              </a:rPr>
              <a:t>NAV IETEICAMS</a:t>
            </a:r>
          </a:p>
        </p:txBody>
      </p:sp>
      <p:pic>
        <p:nvPicPr>
          <p:cNvPr id="14" name="Content Placeholder 13" descr="Diagramma ar neskaidru virsrakstu un bez aprakstoša teksta, kur informācija balstīta tikai uz krāsu atšķirībām">
            <a:extLst>
              <a:ext uri="{FF2B5EF4-FFF2-40B4-BE49-F238E27FC236}">
                <a16:creationId xmlns:a16="http://schemas.microsoft.com/office/drawing/2014/main" id="{E016AF82-544E-7387-BF9A-4AA2F83546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415719" y="2638422"/>
            <a:ext cx="4448093" cy="34131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CCC10-F166-4C72-840D-B3BF55DEB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3402-EF6F-4480-AE82-57655AFAAE51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520CC-81FD-4D13-8DC3-D798ED5D9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42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222360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045326DB-D89E-A0EB-4553-5703EC92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tabula, diagramma</a:t>
            </a:r>
          </a:p>
        </p:txBody>
      </p:sp>
      <p:pic>
        <p:nvPicPr>
          <p:cNvPr id="10" name="Satura vietturis 9" descr="Tabulas piemērs ar skaidri definētu galvenes rindu un atsevišķām šūnām bez apvienošanas, nodrošinot strukturētu un pieejamu datu attēlojumu">
            <a:extLst>
              <a:ext uri="{FF2B5EF4-FFF2-40B4-BE49-F238E27FC236}">
                <a16:creationId xmlns:a16="http://schemas.microsoft.com/office/drawing/2014/main" id="{16BCDBA4-29E6-7CAC-ADBA-44FCECDE1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164" y="1597540"/>
            <a:ext cx="10415172" cy="1831460"/>
          </a:xfrm>
          <a:prstGeom prst="rect">
            <a:avLst/>
          </a:prstGeom>
        </p:spPr>
      </p:pic>
      <p:pic>
        <p:nvPicPr>
          <p:cNvPr id="12" name="Attēls 11" descr="Līniju diagramma ar pievienotām datu etiķetēm tieši pie elementiem, kas atvieglo vērtību uztveri bez paļaušanās tikai uz leģendu">
            <a:extLst>
              <a:ext uri="{FF2B5EF4-FFF2-40B4-BE49-F238E27FC236}">
                <a16:creationId xmlns:a16="http://schemas.microsoft.com/office/drawing/2014/main" id="{092959B2-3F6D-D3C8-AF92-F5354A04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64" y="3476052"/>
            <a:ext cx="10415172" cy="283324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192BB-5D1B-46AC-8419-A7935B77C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D097-1231-496D-BBA5-A8AD62245C0A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3C5190-CD3B-4DA0-A659-D56EB09C7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43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672954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1A6C-33A3-CFA4-5BF1-669D1CE8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Video un audio saturs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644CC-C4A7-E648-0A0E-AEF841842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lv-LV" noProof="1"/>
              <a:t>Subtitri un/vai transkripts</a:t>
            </a:r>
          </a:p>
          <a:p>
            <a:pPr>
              <a:lnSpc>
                <a:spcPct val="200000"/>
              </a:lnSpc>
            </a:pPr>
            <a:r>
              <a:rPr lang="lv-LV" noProof="1"/>
              <a:t>Skaņas kvalitāte, fons bez trokšņiem</a:t>
            </a:r>
          </a:p>
          <a:p>
            <a:pPr>
              <a:lnSpc>
                <a:spcPct val="200000"/>
              </a:lnSpc>
            </a:pPr>
            <a:r>
              <a:rPr lang="lv-LV" noProof="1"/>
              <a:t>Ja slaidā ir video, īsi uzrakstīt galveno, ko tas parāda</a:t>
            </a:r>
          </a:p>
        </p:txBody>
      </p:sp>
      <p:pic>
        <p:nvPicPr>
          <p:cNvPr id="5" name="Attēls 4" descr="Trīs ikonas, kas attēlo piekļūstamības prasības video saturam: subtitri, transkripti un izvairīšanās no mirgojošiem efektiem">
            <a:extLst>
              <a:ext uri="{FF2B5EF4-FFF2-40B4-BE49-F238E27FC236}">
                <a16:creationId xmlns:a16="http://schemas.microsoft.com/office/drawing/2014/main" id="{6F83283A-3E9A-F7F4-559B-E7F4E8BCAB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458" y="4498878"/>
            <a:ext cx="6937084" cy="1993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59BA1-0F3F-45DD-A2DC-39611084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487-6F27-4CF3-A423-353D4AE230FE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7D10-E424-4558-90DA-8F47105A5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44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296095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26ABC-291E-07C2-6121-677E2A5F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41F7-694E-797B-5FAF-DE94C80D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video, subtitri</a:t>
            </a:r>
          </a:p>
        </p:txBody>
      </p:sp>
      <p:pic>
        <p:nvPicPr>
          <p:cNvPr id="4100" name="Picture 4" descr="Cilnes Slaidrāde izvēles rūtiņa Vienmēr izmantot subtitrus">
            <a:extLst>
              <a:ext uri="{FF2B5EF4-FFF2-40B4-BE49-F238E27FC236}">
                <a16:creationId xmlns:a16="http://schemas.microsoft.com/office/drawing/2014/main" id="{43BE403F-4EE9-E64B-6443-92EEC90DCC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23" y="1870640"/>
            <a:ext cx="7378676" cy="18959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3CB029-5E57-F011-99AB-E13131F07A17}"/>
              </a:ext>
            </a:extLst>
          </p:cNvPr>
          <p:cNvSpPr txBox="1"/>
          <p:nvPr/>
        </p:nvSpPr>
        <p:spPr>
          <a:xfrm>
            <a:off x="1862643" y="5055173"/>
            <a:ext cx="570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noProof="1"/>
              <a:t>Titru izmantošana video</a:t>
            </a:r>
          </a:p>
        </p:txBody>
      </p:sp>
      <p:pic>
        <p:nvPicPr>
          <p:cNvPr id="5" name="Attēls 4" descr="PowerPoint izvēlne ar iespējām pievienot un iestatīt subtitrus video saturam prezentācijā">
            <a:extLst>
              <a:ext uri="{FF2B5EF4-FFF2-40B4-BE49-F238E27FC236}">
                <a16:creationId xmlns:a16="http://schemas.microsoft.com/office/drawing/2014/main" id="{241C60C5-0A61-4E57-2F14-651E2E49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20" y="3994383"/>
            <a:ext cx="4978359" cy="21215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E35B1-1D46-4217-B06A-20CF1F55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150E-28A3-47B5-8D9A-8F3FC714C189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AD7F5-53CC-469B-9967-CEC0BB227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45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6581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0"/>
    </mc:Choice>
    <mc:Fallback xmlns="">
      <p:transition spd="slow" advTm="4133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7710-F6B8-DFD2-1E34-7AE0A243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Eksportēšana uz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087B-1A9B-8FCE-2B1E-89DE0CAA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19462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Neizmantot “Drukāt kā pdf”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“Saglabāt kā pdf”, norādot, ka jāsaglabā marķēta (</a:t>
            </a:r>
            <a:r>
              <a:rPr lang="lv-LV" i="1" noProof="1"/>
              <a:t>tagged</a:t>
            </a:r>
            <a:r>
              <a:rPr lang="lv-LV" noProof="1"/>
              <a:t>) dokumenta struktūra</a:t>
            </a:r>
          </a:p>
        </p:txBody>
      </p:sp>
      <p:pic>
        <p:nvPicPr>
          <p:cNvPr id="5" name="Attēls 4" descr="Salīdzinājums starp “Print to PDF”, kas neuztur dokumenta struktūru, un “Save As / Export”, kas saglabā marķētu (tagged) PDF ar piekļūstamu dokumenta struktūru">
            <a:extLst>
              <a:ext uri="{FF2B5EF4-FFF2-40B4-BE49-F238E27FC236}">
                <a16:creationId xmlns:a16="http://schemas.microsoft.com/office/drawing/2014/main" id="{348B5E3D-0429-4E0C-204B-875D822E21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216" y="3116922"/>
            <a:ext cx="6774767" cy="337595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222CC-44A9-4F44-A943-5743E69AE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85C-A5FE-4A17-A57C-CC1AEDD18AF8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B1BE1-55A9-4FE1-A72E-289495282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46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9251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0097-1F5B-7DFA-569F-8B5DEDA8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5F39-8C72-8128-897D-785A32A3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prezentācijas eksports</a:t>
            </a:r>
          </a:p>
        </p:txBody>
      </p:sp>
      <p:pic>
        <p:nvPicPr>
          <p:cNvPr id="19" name="Graphic 18" descr="Īkšķis uz augšu.">
            <a:extLst>
              <a:ext uri="{FF2B5EF4-FFF2-40B4-BE49-F238E27FC236}">
                <a16:creationId xmlns:a16="http://schemas.microsoft.com/office/drawing/2014/main" id="{A2772DFC-E341-0CB1-ACD9-B42442183B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23951" y="1883568"/>
            <a:ext cx="568325" cy="568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E754E6-F942-9F59-2557-0F291B73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1681163"/>
            <a:ext cx="3914775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00B050"/>
                </a:solidFill>
              </a:rPr>
              <a:t>IETEICAMS  </a:t>
            </a:r>
          </a:p>
        </p:txBody>
      </p:sp>
      <p:pic>
        <p:nvPicPr>
          <p:cNvPr id="21" name="Graphic 20" descr="Īkšķis uz leju">
            <a:extLst>
              <a:ext uri="{FF2B5EF4-FFF2-40B4-BE49-F238E27FC236}">
                <a16:creationId xmlns:a16="http://schemas.microsoft.com/office/drawing/2014/main" id="{A003130D-B1AC-A7D6-2E3C-86DBF2E014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400" y="1981200"/>
            <a:ext cx="523875" cy="523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49E969-69B8-D0FA-2375-EBD1B54BD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681163"/>
            <a:ext cx="4332288" cy="823912"/>
          </a:xfrm>
        </p:spPr>
        <p:txBody>
          <a:bodyPr>
            <a:normAutofit/>
          </a:bodyPr>
          <a:lstStyle/>
          <a:p>
            <a:r>
              <a:rPr lang="lv-LV" sz="2800" noProof="1">
                <a:solidFill>
                  <a:srgbClr val="FF0000"/>
                </a:solidFill>
              </a:rPr>
              <a:t>NAV IETEICAMS</a:t>
            </a:r>
          </a:p>
        </p:txBody>
      </p:sp>
      <p:pic>
        <p:nvPicPr>
          <p:cNvPr id="7" name="Content Placeholder 6" descr="Attēlu kopa, kas ilustrē salīdzinājumu starp ieteicamo PDF eksportu ar atzīmētu dokumenta struktūras saglabāšanu piekļūstamībai un neieteicamo drukāšanu uz PDF, kas neuztur strukturētu dokumentu">
            <a:extLst>
              <a:ext uri="{FF2B5EF4-FFF2-40B4-BE49-F238E27FC236}">
                <a16:creationId xmlns:a16="http://schemas.microsoft.com/office/drawing/2014/main" id="{87C5C64A-172F-265A-5976-014888F6F8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50000" y="2648725"/>
            <a:ext cx="3889022" cy="352129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2CE7B-6921-48DD-AFA1-5094F345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5B-EE67-4184-9FD8-FB50A52E91AE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26454-5CCA-4457-A3A3-74977A77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47</a:t>
            </a:fld>
            <a:endParaRPr lang="lv-LV" noProof="1"/>
          </a:p>
        </p:txBody>
      </p:sp>
      <p:pic>
        <p:nvPicPr>
          <p:cNvPr id="13" name="Satura vietturis 12" descr="Attēlu kopa, kas ilustrē salīdzinājumu starp ieteicamo PDF eksportu ar atzīmētu dokumenta struktūras saglabāšanu piekļūstamībai un neieteicamo drukāšanu uz PDF, kas neuztur strukturētu dokumentu">
            <a:extLst>
              <a:ext uri="{FF2B5EF4-FFF2-40B4-BE49-F238E27FC236}">
                <a16:creationId xmlns:a16="http://schemas.microsoft.com/office/drawing/2014/main" id="{92316DD0-5B91-7B1F-0C77-321629FAF2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16000" y="2648725"/>
            <a:ext cx="4539757" cy="35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2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A44C-9619-E76E-422C-9BD8875B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“PowerPoint” piekļūstamības rīki </a:t>
            </a:r>
            <a:br>
              <a:rPr lang="lv-LV" noProof="1"/>
            </a:br>
            <a:r>
              <a:rPr lang="lv-LV" noProof="1"/>
              <a:t>un prakse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BBADE-1696-4A40-81E9-2118EBBF1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2-60EE-407F-AD49-3EB76E15A93E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E4F8E-E84E-4C0B-9681-6BB9D464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48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401868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675D-1B1A-E58E-0734-D7194E05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Iebūvētie piekļūstamības rīki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0CE4-3120-FA3E-2EF2-766E1FEB5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37781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Pieejamības pārbaudītājs </a:t>
            </a:r>
            <a:br>
              <a:rPr lang="lv-LV" noProof="1"/>
            </a:br>
            <a:r>
              <a:rPr lang="lv-LV" i="1" noProof="1"/>
              <a:t>(Pārskatīšana </a:t>
            </a:r>
            <a:r>
              <a:rPr lang="lv-LV" i="1" noProof="1">
                <a:sym typeface="Wingdings" panose="05000000000000000000" pitchFamily="2" charset="2"/>
              </a:rPr>
              <a:t> Pārbaudīt pieejamību)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Statusa joslas piekļūstamības ikona (MS 365)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Ko pārbaudītājs parasti atrod: </a:t>
            </a:r>
            <a:br>
              <a:rPr lang="lv-LV" noProof="1"/>
            </a:br>
            <a:r>
              <a:rPr lang="lv-LV" noProof="1"/>
              <a:t>- trūkst virsrakstu vai ALT teksta, </a:t>
            </a:r>
            <a:br>
              <a:rPr lang="lv-LV" noProof="1"/>
            </a:br>
            <a:r>
              <a:rPr lang="lv-LV" noProof="1"/>
              <a:t>- lasīšanas secības problēmas</a:t>
            </a:r>
          </a:p>
        </p:txBody>
      </p:sp>
      <p:pic>
        <p:nvPicPr>
          <p:cNvPr id="10" name="Attēls 9" descr="Ekrānuzņēmums no programmatūras izvēlnes Pārskatīšana ar pieejamības pārbaudes un valodas tulkošanas opcijām. Redzamas piecas izvēlnes vienības ar ikonām un tekstu latviešu valodā, tostarp &quot;Pārbaudīt pieejamību&quot; un &quot;Alternatīvais teksts&quot;.">
            <a:extLst>
              <a:ext uri="{FF2B5EF4-FFF2-40B4-BE49-F238E27FC236}">
                <a16:creationId xmlns:a16="http://schemas.microsoft.com/office/drawing/2014/main" id="{D5547F76-06B0-D59B-D077-A3B18C0CBD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043" y="1477496"/>
            <a:ext cx="3008267" cy="3491524"/>
          </a:xfrm>
          <a:prstGeom prst="rect">
            <a:avLst/>
          </a:prstGeom>
        </p:spPr>
      </p:pic>
      <p:pic>
        <p:nvPicPr>
          <p:cNvPr id="8" name="Attēls 7" descr="Ekrānšāviņš no programmas statusa joslas, ar piekļuvi pieejamības pārbaudei">
            <a:extLst>
              <a:ext uri="{FF2B5EF4-FFF2-40B4-BE49-F238E27FC236}">
                <a16:creationId xmlns:a16="http://schemas.microsoft.com/office/drawing/2014/main" id="{874C13BA-61B5-DA1F-4009-408AB86E3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263" y="5380504"/>
            <a:ext cx="4061537" cy="4944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AB44-AA5C-4F1B-AABA-D14664B67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72CB-25A7-4343-A44F-10A6FB1E4772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E3E2C-2CBD-4265-9FA2-9EC0404FB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49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51001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73CB-9E12-0263-1A93-AB388BB5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O: Lietojams (</a:t>
            </a:r>
            <a:r>
              <a:rPr lang="lv-LV" b="1" i="1" noProof="1"/>
              <a:t>Operable</a:t>
            </a:r>
            <a:r>
              <a:rPr lang="lv-LV" b="1" noProof="1"/>
              <a:t>)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9B85-30AB-2AAB-72B5-E82FAD4B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402689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Prezentāciju var lietot ar tastatūru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Loģiska slaidu secība </a:t>
            </a:r>
            <a:br>
              <a:rPr lang="lv-LV" noProof="1"/>
            </a:br>
            <a:r>
              <a:rPr lang="lv-LV" noProof="1"/>
              <a:t>Nav “slēptu” būtisku elementu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Ekrānlasītāji var iziet cauri saturam secīgi</a:t>
            </a:r>
          </a:p>
        </p:txBody>
      </p:sp>
      <p:pic>
        <p:nvPicPr>
          <p:cNvPr id="5" name="Attēls 4" descr="Ikona ar tastatūras bulttaustiņiem un burtu K, kas simbolizē lietojamību un satura navigāciju ar tastatūru">
            <a:extLst>
              <a:ext uri="{FF2B5EF4-FFF2-40B4-BE49-F238E27FC236}">
                <a16:creationId xmlns:a16="http://schemas.microsoft.com/office/drawing/2014/main" id="{6487D966-A61A-7CE9-153B-0B78334A5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424" y="2042974"/>
            <a:ext cx="3125552" cy="29357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2E4C-3207-4E28-9EDE-B92C43981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D514-E9B5-435A-B7CA-94298A78A931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41E39-4AFE-402E-8548-20A4F06DD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842404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95DF-7032-AAF4-BD3A-CE573573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Kā lietot Pieejamības  pārbaudītāju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1280-96BC-62C7-31D9-60861EBA8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55" y="1690688"/>
            <a:ext cx="10515600" cy="4351338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lv-LV" noProof="1"/>
              <a:t>Atvērt prezentāciju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lv-LV" noProof="1"/>
              <a:t>Pārskatīšana → Pieejamības pārbaudītājs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lv-LV" noProof="1"/>
              <a:t>Apskatīt kļūdu un brīdinājumu sarakstu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lv-LV" noProof="1"/>
              <a:t>Noklikšķināt uz konkrētas kļūdas un izlabot</a:t>
            </a:r>
          </a:p>
        </p:txBody>
      </p:sp>
      <p:pic>
        <p:nvPicPr>
          <p:cNvPr id="5" name="Picture 4" descr="PowerPoint Accessibility Assistant paziņojums “Looks good! No issues found.”, kas norāda, ka piekļūstamības problēmas nav konstatētas.">
            <a:extLst>
              <a:ext uri="{FF2B5EF4-FFF2-40B4-BE49-F238E27FC236}">
                <a16:creationId xmlns:a16="http://schemas.microsoft.com/office/drawing/2014/main" id="{0677D087-4E62-2DAE-8F96-9A11E1E9F1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615" y="1461636"/>
            <a:ext cx="3002540" cy="1554615"/>
          </a:xfrm>
          <a:prstGeom prst="rect">
            <a:avLst/>
          </a:prstGeom>
        </p:spPr>
      </p:pic>
      <p:pic>
        <p:nvPicPr>
          <p:cNvPr id="6" name="Attēls 5" descr="Piekļūstamības pārbaudes panelis ar kļūdām, brīdinājumiem un padomiem, piemēram, trūkstošu alternatīvo tekstu un grūti lasāmu kontrastu.">
            <a:extLst>
              <a:ext uri="{FF2B5EF4-FFF2-40B4-BE49-F238E27FC236}">
                <a16:creationId xmlns:a16="http://schemas.microsoft.com/office/drawing/2014/main" id="{A57A7C3F-93E0-B705-3495-891216E899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356" y="3296383"/>
            <a:ext cx="2964437" cy="296443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A6C8C-9A75-4679-81F6-41188869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DCE6-6625-42BB-AD2B-78862C7D3291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FB7CD-07AE-409B-919D-7D41D0AD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50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4008015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0AA7-B394-94F5-42B8-FC0F5F0F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noProof="1"/>
              <a:t>Pārbaudāmās lietas pirms prezentācijas nodošanas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A0761-66C9-65F2-69AF-E0AFA3A9B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Vai visiem slaidiem ir virsraksts?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Vai galvenajiem attēliem ir ALT teksts?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Vai ir pietiekams kontrasts?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Vai nav pārmērīgi daudz teksta?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Vai Pieejamības pārbaudītājs rāda tikai “ieteikumus”, nevis “kļūdas”?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B3EB6756-39CF-18AE-ACF1-F6AF91D9F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7000" y="2133600"/>
            <a:ext cx="2590800" cy="2590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D33D-6274-4B24-B07F-0BF3155B5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186E-72C4-4294-9333-D571A33E903A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5F25-E27A-405F-BF1F-964A62E2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51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901337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BD3D446-B73A-1B38-E779-608FECA2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noProof="1"/>
              <a:t>Piekļūstamības pārbaude ar ekrāna lasītāju</a:t>
            </a:r>
            <a:endParaRPr lang="lv-LV" noProof="1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660A4A1-05C3-87EE-4B7C-4C014488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6077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Pēc materiāla izveides jāveic </a:t>
            </a:r>
            <a:r>
              <a:rPr lang="lv-LV" b="1" noProof="1"/>
              <a:t>praktiska pārbaude</a:t>
            </a:r>
            <a:endParaRPr lang="lv-LV" noProof="1"/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Automātiskie rīki ≠ pilnīga pārbaude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Jāpārbauda, vai saturs ir </a:t>
            </a:r>
            <a:r>
              <a:rPr lang="lv-LV" b="1" noProof="1"/>
              <a:t>saprotams tikai klausoties</a:t>
            </a:r>
            <a:endParaRPr lang="lv-LV" noProof="1"/>
          </a:p>
          <a:p>
            <a:pPr marL="0" indent="0">
              <a:lnSpc>
                <a:spcPct val="200000"/>
              </a:lnSpc>
              <a:buNone/>
            </a:pPr>
            <a:endParaRPr lang="lv-LV" noProof="1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4F77F4D-8BE1-A8DB-1ADF-5B3687359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87B-C7BD-4D36-82DC-605A73D67062}" type="datetime1">
              <a:rPr lang="lv-LV" noProof="1" smtClean="0"/>
              <a:t>26.05.2026</a:t>
            </a:fld>
            <a:endParaRPr lang="lv-LV" noProof="1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9A470D4F-E00C-7552-EDE7-D5EED67B9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52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267900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A48BC77-1937-DEB8-9BA3-68E68B24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Rīki piekļūstamības pārbaudei</a:t>
            </a:r>
          </a:p>
        </p:txBody>
      </p:sp>
      <p:pic>
        <p:nvPicPr>
          <p:cNvPr id="7" name="Satura vietturis 6" descr="Diagramma parāda rīkus piekļūstamības pārbaudei ar ekrāna lasītāju.  Iekļauti JAWS + Oskars, NVDA, VoiceOver, TalkBack un eSpeak, kas apzīmē rīkus dažādām platformām, piemēram, datora, mobilo ierīču atbalstam">
            <a:extLst>
              <a:ext uri="{FF2B5EF4-FFF2-40B4-BE49-F238E27FC236}">
                <a16:creationId xmlns:a16="http://schemas.microsoft.com/office/drawing/2014/main" id="{5F5C94BC-9D79-59E9-E870-5DF5E55F86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0" y="1910861"/>
            <a:ext cx="7239000" cy="3907415"/>
          </a:xfrm>
          <a:prstGeom prst="rect">
            <a:avLst/>
          </a:prstGeom>
        </p:spPr>
      </p:pic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8ED52E0-E1C9-B3D4-5D88-A02243FC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87B-C7BD-4D36-82DC-605A73D67062}" type="datetime1">
              <a:rPr lang="lv-LV" noProof="1" smtClean="0"/>
              <a:t>26.05.2026</a:t>
            </a:fld>
            <a:endParaRPr lang="lv-LV" noProof="1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3A9612A-4361-3BCE-A1A4-F9FE03884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53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629428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2F6AD94-2F51-6754-FC2E-DAC37734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Kā pārbaudīt piekļūstamību ar ekrāna lasītāju</a:t>
            </a:r>
          </a:p>
        </p:txBody>
      </p:sp>
      <p:pic>
        <p:nvPicPr>
          <p:cNvPr id="14" name="Satura vietturis 13" descr="Diagramma attēlo piekļūstamības pārbaudes procesu ar ekrāna lasītāju, sadalītu sešos soļos - sākot no ekrāna lasītāja ieslēgšanas līdz satura pārbaudei un atkārtotai labošanai, uzsverot failu atvēršanu, tastatūras izmantošanu, secības klausīšanos un satura pārbaudi.">
            <a:extLst>
              <a:ext uri="{FF2B5EF4-FFF2-40B4-BE49-F238E27FC236}">
                <a16:creationId xmlns:a16="http://schemas.microsoft.com/office/drawing/2014/main" id="{7065B4BE-AE8F-E34A-BB5B-B755496F2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381" y="1922585"/>
            <a:ext cx="10723419" cy="4032738"/>
          </a:xfrm>
          <a:prstGeom prst="rect">
            <a:avLst/>
          </a:prstGeom>
        </p:spPr>
      </p:pic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DDE6795-7698-0EBF-C34D-2E0CD1A2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87B-C7BD-4D36-82DC-605A73D67062}" type="datetime1">
              <a:rPr lang="lv-LV" noProof="1" smtClean="0"/>
              <a:t>26.05.2026</a:t>
            </a:fld>
            <a:endParaRPr lang="lv-LV" noProof="1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96940318-63B0-94E2-FFFB-AEB9DFBB4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54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6477835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327043A-BABF-2366-751A-90BCA0B5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Navigācija ar tastatūru</a:t>
            </a:r>
          </a:p>
        </p:txBody>
      </p:sp>
      <p:pic>
        <p:nvPicPr>
          <p:cNvPr id="6" name="Satura vietturis 5" descr="Diagramma rāda tastatūras navigācijas taustiņus - Tab  nākamais elements, Shift + Tab  iepriekšējais, bulttaustiņi pārvietošanās pa tekstu un Enter aktivizēšanai. Apakšā ir brīdinājums izmantot tikai tastatūru, nevis peli, lai nodrošinātu pareizu navigāciju.">
            <a:extLst>
              <a:ext uri="{FF2B5EF4-FFF2-40B4-BE49-F238E27FC236}">
                <a16:creationId xmlns:a16="http://schemas.microsoft.com/office/drawing/2014/main" id="{A0743A7D-6467-059D-66EE-6556E6F9C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4"/>
          <a:stretch>
            <a:fillRect/>
          </a:stretch>
        </p:blipFill>
        <p:spPr bwMode="auto">
          <a:xfrm>
            <a:off x="1858636" y="1405862"/>
            <a:ext cx="8007854" cy="4618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4299D93-83C7-4CF2-15CB-D375E5D5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87B-C7BD-4D36-82DC-605A73D67062}" type="datetime1">
              <a:rPr lang="lv-LV" noProof="1" smtClean="0"/>
              <a:t>26.05.2026</a:t>
            </a:fld>
            <a:endParaRPr lang="lv-LV" noProof="1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A39F05B-AA72-00DD-CE1F-330C6E144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55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783629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F9BA-D3A1-D2B1-FB69-D48A0ACE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Piekļūstams prezentēšanas stils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DA51-77A4-10F1-F730-F0CAC98F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9613900" cy="466725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Runāt skaidri, ne pārāk ātri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Izstāstīt to, kas ir uz slaida (ne tikai: “Kā redzat šeit”)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Aprakstīt būtiskos vizuālos elementus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noProof="1"/>
              <a:t> Dot laiku jautājumiem un informācijas apstrādei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D228911-04C6-604F-1B49-9E4DE6FAF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9867900" y="3784600"/>
            <a:ext cx="1803400" cy="1803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D988-E535-407C-863C-8AB32A48C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FDF8-FAC1-41D8-88E6-BE427013B759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D8AC-19B3-41E2-B346-98DA0EE2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56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1983304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EEE1904-CAE3-C59C-F73B-852C518B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Prezentēšana</a:t>
            </a:r>
          </a:p>
        </p:txBody>
      </p:sp>
      <p:pic>
        <p:nvPicPr>
          <p:cNvPr id="8" name="Satura vietturis 4" descr="Trīs ieteikumi piekļūstamai prezentācijai: aprakstīt vizuālo saturu mutiski, izmantot reāllaika subtitrus PowerPoint funkcijā un dalīties ar materiāliem pirms prezentācijas.">
            <a:extLst>
              <a:ext uri="{FF2B5EF4-FFF2-40B4-BE49-F238E27FC236}">
                <a16:creationId xmlns:a16="http://schemas.microsoft.com/office/drawing/2014/main" id="{709207FF-F6B0-9180-E6A8-5B49072A2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87" y="1690688"/>
            <a:ext cx="9880715" cy="389099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0ABFE-EC89-454E-AC39-7B3D847C6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6C99-7D05-46B9-98D4-BC3A36F1BAE0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3706B-EAB2-4878-B65E-D4CD96DD5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57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632301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2618068-E42E-3D9A-0DF8-72B2191E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Kontrolsaraksts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D9E41-E12F-4DCD-80FC-53ED43174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773-2D3D-4AC9-B58D-78DAB9666075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F57C8-AD90-4E38-92FF-A48968D9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58</a:t>
            </a:fld>
            <a:endParaRPr lang="lv-LV" noProof="1"/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AD15C831-8AB5-1CA3-2156-8C299366D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46190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lv-LV" dirty="0">
                <a:solidFill>
                  <a:schemeClr val="bg2"/>
                </a:solidFill>
              </a:rPr>
              <a:t> Vai ir unikāli virsraksti visiem slaidiem?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dirty="0">
                <a:solidFill>
                  <a:schemeClr val="bg2"/>
                </a:solidFill>
              </a:rPr>
              <a:t> Vai ir pārbaudīta lasīšanas secība?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dirty="0">
                <a:solidFill>
                  <a:schemeClr val="bg2"/>
                </a:solidFill>
              </a:rPr>
              <a:t> Vai krāsu kontrasts ir vismaz 4.5:1?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dirty="0">
                <a:solidFill>
                  <a:schemeClr val="bg2"/>
                </a:solidFill>
              </a:rPr>
              <a:t> Vai attēliem pievienots jēgpilns alternatīvais  teksts?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dirty="0">
                <a:solidFill>
                  <a:schemeClr val="bg2"/>
                </a:solidFill>
              </a:rPr>
              <a:t> Vai izmantoti bezserifa fonti (&gt;18-24pt)?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dirty="0">
                <a:solidFill>
                  <a:schemeClr val="bg2"/>
                </a:solidFill>
              </a:rPr>
              <a:t> Vai </a:t>
            </a:r>
            <a:r>
              <a:rPr lang="lv-LV" dirty="0" err="1">
                <a:solidFill>
                  <a:schemeClr val="bg2"/>
                </a:solidFill>
              </a:rPr>
              <a:t>ipersaites</a:t>
            </a:r>
            <a:r>
              <a:rPr lang="lv-LV" dirty="0">
                <a:solidFill>
                  <a:schemeClr val="bg2"/>
                </a:solidFill>
              </a:rPr>
              <a:t> ir aprakstošas?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dirty="0">
                <a:solidFill>
                  <a:schemeClr val="bg2"/>
                </a:solidFill>
              </a:rPr>
              <a:t> Vai multimedijiem ir subtitri?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dirty="0">
                <a:solidFill>
                  <a:schemeClr val="bg2"/>
                </a:solidFill>
              </a:rPr>
              <a:t> Vai veikta pārbaude ar «Pieejamības pārbaudītāju»?</a:t>
            </a:r>
          </a:p>
        </p:txBody>
      </p:sp>
    </p:spTree>
    <p:extLst>
      <p:ext uri="{BB962C8B-B14F-4D97-AF65-F5344CB8AC3E}">
        <p14:creationId xmlns:p14="http://schemas.microsoft.com/office/powerpoint/2010/main" val="19498931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582C1-E5F6-FFEE-8A0D-41EBA6D2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8" y="281604"/>
            <a:ext cx="10515600" cy="1325563"/>
          </a:xfrm>
        </p:spPr>
        <p:txBody>
          <a:bodyPr/>
          <a:lstStyle/>
          <a:p>
            <a:r>
              <a:rPr lang="lv-LV" b="1" noProof="1"/>
              <a:t>Noderīgi resursi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6512-C252-06F4-0955-2222FD01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1072444"/>
            <a:ext cx="10868378" cy="550395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sz="1800" noProof="1"/>
              <a:t>Starptautiskas vadlīnijas un praktiski ieteikumi piekļūstamu prezentāciju un pasākumu organizēšanai, balstīti W3C piekļūstamības principos: </a:t>
            </a:r>
            <a:r>
              <a:rPr lang="lv-LV" sz="1800" noProof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W3C: Accessible Presentations / Making Events Accessible</a:t>
            </a:r>
            <a:endParaRPr lang="lv-LV" sz="1800" noProof="1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sz="1800" noProof="1"/>
              <a:t>Tīmekļa satura piekļūstamības vadlīnijas (</a:t>
            </a:r>
            <a:r>
              <a:rPr lang="lv-LV" sz="1800" i="1" noProof="1"/>
              <a:t>Web Content Accessibility Guidelines</a:t>
            </a:r>
            <a:r>
              <a:rPr lang="lv-LV" sz="1800" noProof="1"/>
              <a:t>), kas nosaka prasības uztveramībai, lietojamībai, saprotamībai un robustumam digitālajā vidē: </a:t>
            </a:r>
            <a:r>
              <a:rPr lang="lv-LV" sz="1800" noProof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WCAG 2.2</a:t>
            </a:r>
            <a:endParaRPr lang="lv-LV" sz="1800" noProof="1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sz="1800" noProof="1"/>
              <a:t>Oficiālie “Microsoft” materiāli ar soli pa solim instrukcijām un rīkiem, kas palīdz veidot piekļūstamas “PowerPoint” prezentācijas: “</a:t>
            </a:r>
            <a:r>
              <a:rPr lang="lv-LV" sz="1800" noProof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your PowerPoint presentations accessible</a:t>
            </a:r>
            <a:r>
              <a:rPr lang="lv-LV" sz="1800" noProof="1"/>
              <a:t>” un “</a:t>
            </a:r>
            <a:r>
              <a:rPr lang="lv-LV" sz="1800" noProof="1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tools for PowerPoint</a:t>
            </a:r>
            <a:r>
              <a:rPr lang="lv-LV" sz="1800" noProof="1"/>
              <a:t>”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v-LV" sz="1800" noProof="1"/>
              <a:t>Latvijas normatīvajā vidē balstīts dokuments ar praktisku piekļūstamības pašnovērtējuma metodiku publiskajām institūcijām: </a:t>
            </a:r>
            <a:r>
              <a:rPr lang="lv-LV" sz="1800" noProof="1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Vadlīnijas vienkāršotam piekļūstamības izvērtējumam (VARAM)</a:t>
            </a:r>
            <a:endParaRPr lang="lv-LV" sz="1800" noProof="1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3572A-0CB3-4EF1-84AB-8C425068E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59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299479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B196DF8-3FAF-CB77-F7EC-2E60D359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1"/>
              <a:t>Piemērs: lietojams/nelietojams</a:t>
            </a:r>
          </a:p>
        </p:txBody>
      </p:sp>
      <p:pic>
        <p:nvPicPr>
          <p:cNvPr id="4" name="Content Placeholder 4" descr="Piemērs ar loģisku slaidu lasīšanas secību, kur saturs ir strukturēts un ekrānlasītājs to lasa no augšas uz leju pareizā kārtībā">
            <a:extLst>
              <a:ext uri="{FF2B5EF4-FFF2-40B4-BE49-F238E27FC236}">
                <a16:creationId xmlns:a16="http://schemas.microsoft.com/office/drawing/2014/main" id="{04BB4E1E-02E2-BE22-A81B-17ECB19D0B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074"/>
          <a:stretch>
            <a:fillRect/>
          </a:stretch>
        </p:blipFill>
        <p:spPr>
          <a:xfrm>
            <a:off x="1402645" y="2038579"/>
            <a:ext cx="3783039" cy="3509920"/>
          </a:xfrm>
          <a:ln>
            <a:solidFill>
              <a:schemeClr val="accent1"/>
            </a:solidFill>
          </a:ln>
        </p:spPr>
      </p:pic>
      <p:pic>
        <p:nvPicPr>
          <p:cNvPr id="6" name="Content Placeholder 4" descr="Piemērs ar sajauktu lasīšanas secību, kur elementi ir paslēpti vai nepareizi sakārtoti, radot grūtības navigācijā ar tastatūru un ekrānlasītāju">
            <a:extLst>
              <a:ext uri="{FF2B5EF4-FFF2-40B4-BE49-F238E27FC236}">
                <a16:creationId xmlns:a16="http://schemas.microsoft.com/office/drawing/2014/main" id="{549796F1-FF4C-5609-5C1C-2091D4CD4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8143"/>
          <a:stretch>
            <a:fillRect/>
          </a:stretch>
        </p:blipFill>
        <p:spPr>
          <a:xfrm>
            <a:off x="6529916" y="2038579"/>
            <a:ext cx="3783040" cy="3504266"/>
          </a:xfr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616B6-7BB1-4665-A04C-977BAF2A3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2564-2008-44E4-8883-38750EF04B7A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1929B-3C96-4DBF-8315-7EE80450B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6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53859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06C4-A2F7-3260-A4CF-B9C75996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U: Saprotams (</a:t>
            </a:r>
            <a:r>
              <a:rPr lang="lv-LV" b="1" i="1" noProof="1"/>
              <a:t>Understandable</a:t>
            </a:r>
            <a:r>
              <a:rPr lang="lv-LV" b="1" noProof="1"/>
              <a:t>)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85FD4-D8F6-AA5D-4995-AE9EDDF1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708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Vienkārša valoda; skaidrota terminoloģija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Konsekventa slaidu struktūra un noformējums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Izvairīšanās no pārlieku lielas informācijas vienā slaidā</a:t>
            </a:r>
          </a:p>
        </p:txBody>
      </p:sp>
      <p:pic>
        <p:nvPicPr>
          <p:cNvPr id="5" name="Attēls 4" descr="Ikona ar spuldzi, kas simbolizē saprotamību un skaidru, vienkāršu satura formulējumu ar unikāliem virsrakstiem">
            <a:extLst>
              <a:ext uri="{FF2B5EF4-FFF2-40B4-BE49-F238E27FC236}">
                <a16:creationId xmlns:a16="http://schemas.microsoft.com/office/drawing/2014/main" id="{001C4EB1-463A-E630-612F-1B5701DC8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0" y="2144386"/>
            <a:ext cx="3303868" cy="31839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3896-5B9A-4B67-B531-BB0DFF6FE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CAA3-6DC3-47AD-80F2-443FC8996C9F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C393E-B05F-4821-930E-E4AC67CA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7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345469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DCE2C-51B6-518B-F489-D1C6C64D7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9AE2-B06C-99F0-AC7C-DC4260C4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lv-LV" noProof="1"/>
              <a:t>Piemērs: saprotams/nesaprotams</a:t>
            </a:r>
          </a:p>
        </p:txBody>
      </p:sp>
      <p:pic>
        <p:nvPicPr>
          <p:cNvPr id="17" name="Content Placeholder 4" descr="Piemērs ar skaidru un strukturētu slaidu par piekļūstamu PowerPoint prezentāciju, kur izmantota vienkārša valoda un loģiski sakārtoti punkti">
            <a:extLst>
              <a:ext uri="{FF2B5EF4-FFF2-40B4-BE49-F238E27FC236}">
                <a16:creationId xmlns:a16="http://schemas.microsoft.com/office/drawing/2014/main" id="{0D2DBFA2-9FE0-9AE8-6247-C49F59A9A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63"/>
          <a:stretch>
            <a:fillRect/>
          </a:stretch>
        </p:blipFill>
        <p:spPr>
          <a:xfrm>
            <a:off x="1816100" y="2153213"/>
            <a:ext cx="3136900" cy="3536387"/>
          </a:xfrm>
          <a:ln>
            <a:solidFill>
              <a:schemeClr val="accent1"/>
            </a:solidFill>
          </a:ln>
        </p:spPr>
      </p:pic>
      <p:pic>
        <p:nvPicPr>
          <p:cNvPr id="18" name="Content Placeholder 4" descr="Piemērs ar pārblīvētu un grūti uztveramu slaidu, kur izmantoti specifiski termini un akronīmi bez skaidras struktūras">
            <a:extLst>
              <a:ext uri="{FF2B5EF4-FFF2-40B4-BE49-F238E27FC236}">
                <a16:creationId xmlns:a16="http://schemas.microsoft.com/office/drawing/2014/main" id="{B4D35DF2-0C4D-7AC4-D051-FE00AD7706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51"/>
          <a:stretch>
            <a:fillRect/>
          </a:stretch>
        </p:blipFill>
        <p:spPr>
          <a:xfrm>
            <a:off x="7112000" y="2153212"/>
            <a:ext cx="3263900" cy="3536387"/>
          </a:xfr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B2CE8-C800-4016-9D05-BDB99C8BB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8EF8-DE28-4139-A020-7CAD59EA92B2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77625-32A5-480D-A7D6-D0364E65A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8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7612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6A21-1CCF-39BB-BDAA-FD5C2BFD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noProof="1"/>
              <a:t>R: Robustums (</a:t>
            </a:r>
            <a:r>
              <a:rPr lang="lv-LV" b="1" i="1" noProof="1"/>
              <a:t>Robust</a:t>
            </a:r>
            <a:r>
              <a:rPr lang="lv-LV" b="1" noProof="1"/>
              <a:t>)</a:t>
            </a:r>
            <a:endParaRPr lang="lv-LV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2144-F6A5-D3DF-8FE2-DE797FAA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21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Prezentāciju var skatīt dažādās ierīcēs/versijās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lv-LV" noProof="1"/>
              <a:t>Strukturēts saturs (virsraksti, saraksti) – labāka savietojamība ar palīgtehnoloģijām</a:t>
            </a:r>
          </a:p>
        </p:txBody>
      </p:sp>
      <p:pic>
        <p:nvPicPr>
          <p:cNvPr id="5" name="Attēls 4" descr="Ikona ar zobratu, kas simbolizē satura robustumu un saderību ar palīgtehnoloģijām, piemēram, ekrānlasītājiem">
            <a:extLst>
              <a:ext uri="{FF2B5EF4-FFF2-40B4-BE49-F238E27FC236}">
                <a16:creationId xmlns:a16="http://schemas.microsoft.com/office/drawing/2014/main" id="{5333EAFD-D940-7A35-40E0-666EC951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300" y="2078469"/>
            <a:ext cx="2862662" cy="27010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3860C-7EB0-43C6-896F-AB448AFBC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75F3-82BA-49B0-BB3F-1EE468A3A19E}" type="datetime1">
              <a:rPr lang="lv-LV" noProof="1" smtClean="0"/>
              <a:t>26.05.2026</a:t>
            </a:fld>
            <a:r>
              <a:rPr lang="lv-LV" noProof="1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3B15-39D4-4777-A9C7-A665B9884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87F5-D58A-4397-87CF-0E00542EF565}" type="slidenum">
              <a:rPr lang="lv-LV" noProof="1" smtClean="0"/>
              <a:t>9</a:t>
            </a:fld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1963021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1.0.7607"/>
  <p:tag name="SLIDO_PRESENTATION_ID" val="20bb7720-ca30-439a-b1e2-ac49ebaebdfb"/>
  <p:tag name="SLIDO_EVENT_UUID" val="71197873-435c-4086-95c6-cb2b74447314"/>
  <p:tag name="SLIDO_EVENT_SECTION_UUID" val="a4711a11-2705-4e5d-a55a-48c834c319c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C000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62cddf7-c082-40a5-8a56-217963b3ae1b}" enabled="0" method="" siteId="{962cddf7-c082-40a5-8a56-217963b3ae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1400</Words>
  <Application>Microsoft Office PowerPoint</Application>
  <PresentationFormat>Platekrāna</PresentationFormat>
  <Paragraphs>330</Paragraphs>
  <Slides>59</Slides>
  <Notes>13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59</vt:i4>
      </vt:variant>
    </vt:vector>
  </HeadingPairs>
  <TitlesOfParts>
    <vt:vector size="64" baseType="lpstr">
      <vt:lpstr>Aptos</vt:lpstr>
      <vt:lpstr>Arial</vt:lpstr>
      <vt:lpstr>Arial Black</vt:lpstr>
      <vt:lpstr>Wingdings</vt:lpstr>
      <vt:lpstr>Office Theme</vt:lpstr>
      <vt:lpstr>Piekļūstamība  “PowerPoint” prezentācijās</vt:lpstr>
      <vt:lpstr>Pamatprincipi prezentācijās (POUR)</vt:lpstr>
      <vt:lpstr>P: Uztverams (Perceivable)</vt:lpstr>
      <vt:lpstr>Piemērs: uztverams/neuztverams</vt:lpstr>
      <vt:lpstr>O: Lietojams (Operable)</vt:lpstr>
      <vt:lpstr>Piemērs: lietojams/nelietojams</vt:lpstr>
      <vt:lpstr>U: Saprotams (Understandable)</vt:lpstr>
      <vt:lpstr>Piemērs: saprotams/nesaprotams</vt:lpstr>
      <vt:lpstr>R: Robustums (Robust)</vt:lpstr>
      <vt:lpstr>Piemērs: robustums</vt:lpstr>
      <vt:lpstr>Slaida struktūra un izkārtojums</vt:lpstr>
      <vt:lpstr>Slaida virsraksts – satura “enkurs”</vt:lpstr>
      <vt:lpstr>Piemērs: virsraksti</vt:lpstr>
      <vt:lpstr>Iekļauto izkārtojumu izmantošana</vt:lpstr>
      <vt:lpstr>Piemērs: slaidu izkārtojums</vt:lpstr>
      <vt:lpstr>Elementu lasīšanas secība</vt:lpstr>
      <vt:lpstr>Pārejas, animācijas un triki</vt:lpstr>
      <vt:lpstr>Piemērs: animācijas un triki</vt:lpstr>
      <vt:lpstr>Teksts, fonts, krāsas, kontrasts</vt:lpstr>
      <vt:lpstr>Teksta apjoms slaidā</vt:lpstr>
      <vt:lpstr>Piemērs: teksta apjoms slaidā</vt:lpstr>
      <vt:lpstr>Fonts un izkārtojums</vt:lpstr>
      <vt:lpstr>Piemēri: fonts un izkārtojums</vt:lpstr>
      <vt:lpstr>Piemērs: fonts</vt:lpstr>
      <vt:lpstr>Krāsas un kontrasts</vt:lpstr>
      <vt:lpstr>Piemērs: krāsu kontrasts</vt:lpstr>
      <vt:lpstr>Piemērs: krāsas</vt:lpstr>
      <vt:lpstr>Piemērs: krāsu izmantošana</vt:lpstr>
      <vt:lpstr>Krāsa nav vienīgais nozīmes nesējs</vt:lpstr>
      <vt:lpstr>Piemērs: informācijas nesējs</vt:lpstr>
      <vt:lpstr>Valoda un vieglā uztvere</vt:lpstr>
      <vt:lpstr>Piemērs: terminu izvēle</vt:lpstr>
      <vt:lpstr>Alternatīvo tekstu nolasa ekrānlasītāji Ko aprakstīt: informāciju, ne izskatu (“logo”, “foto”) ko redz kas notiek kādēļ tas ir svarīgi saturam</vt:lpstr>
      <vt:lpstr>Piemērs: ALT teksta izmantošana</vt:lpstr>
      <vt:lpstr>Piemērs: ALT teksts attēlam</vt:lpstr>
      <vt:lpstr>Kad ALT teksts nav vajadzīgs</vt:lpstr>
      <vt:lpstr>Hipersaites</vt:lpstr>
      <vt:lpstr>Piemērs: hipersaites</vt:lpstr>
      <vt:lpstr>Tabulas un saraksti</vt:lpstr>
      <vt:lpstr>Piemērs: tabulas</vt:lpstr>
      <vt:lpstr>Diagrammas un grafiki</vt:lpstr>
      <vt:lpstr>Piemērs: diagrammas</vt:lpstr>
      <vt:lpstr>Piemērs: tabula, diagramma</vt:lpstr>
      <vt:lpstr>Video un audio saturs</vt:lpstr>
      <vt:lpstr>Piemērs: video, subtitri</vt:lpstr>
      <vt:lpstr>Eksportēšana uz PDF</vt:lpstr>
      <vt:lpstr>Piemērs: prezentācijas eksports</vt:lpstr>
      <vt:lpstr>“PowerPoint” piekļūstamības rīki  un prakse</vt:lpstr>
      <vt:lpstr>Iebūvētie piekļūstamības rīki</vt:lpstr>
      <vt:lpstr>Kā lietot Pieejamības  pārbaudītāju</vt:lpstr>
      <vt:lpstr>Pārbaudāmās lietas pirms prezentācijas nodošanas</vt:lpstr>
      <vt:lpstr>Piekļūstamības pārbaude ar ekrāna lasītāju</vt:lpstr>
      <vt:lpstr>Rīki piekļūstamības pārbaudei</vt:lpstr>
      <vt:lpstr>Kā pārbaudīt piekļūstamību ar ekrāna lasītāju</vt:lpstr>
      <vt:lpstr>Navigācija ar tastatūru</vt:lpstr>
      <vt:lpstr>Piekļūstams prezentēšanas stils</vt:lpstr>
      <vt:lpstr>Prezentēšana</vt:lpstr>
      <vt:lpstr>Kontrolsaraksts</vt:lpstr>
      <vt:lpstr>Noderīgi resursi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Piekļūstamība  Powerpoint prezentācijās</dc:title>
  <dc:creator>Inese Kalnina</dc:creator>
  <cp:lastModifiedBy>Ilze Ārnesta</cp:lastModifiedBy>
  <cp:revision>67</cp:revision>
  <dcterms:created xsi:type="dcterms:W3CDTF">2025-12-17T06:26:09Z</dcterms:created>
  <dcterms:modified xsi:type="dcterms:W3CDTF">2026-05-26T13:36:38Z</dcterms:modified>
</cp:coreProperties>
</file>