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349" r:id="rId5"/>
    <p:sldId id="261" r:id="rId6"/>
    <p:sldId id="312" r:id="rId7"/>
    <p:sldId id="359" r:id="rId8"/>
    <p:sldId id="265" r:id="rId9"/>
    <p:sldId id="329" r:id="rId10"/>
    <p:sldId id="330" r:id="rId11"/>
    <p:sldId id="331" r:id="rId12"/>
    <p:sldId id="357" r:id="rId13"/>
    <p:sldId id="332" r:id="rId14"/>
    <p:sldId id="360" r:id="rId15"/>
    <p:sldId id="334" r:id="rId16"/>
    <p:sldId id="361" r:id="rId17"/>
    <p:sldId id="285" r:id="rId18"/>
    <p:sldId id="337" r:id="rId19"/>
    <p:sldId id="339" r:id="rId20"/>
    <p:sldId id="340" r:id="rId21"/>
    <p:sldId id="358" r:id="rId22"/>
    <p:sldId id="341" r:id="rId23"/>
    <p:sldId id="343" r:id="rId24"/>
    <p:sldId id="362" r:id="rId25"/>
    <p:sldId id="345" r:id="rId26"/>
    <p:sldId id="346" r:id="rId27"/>
    <p:sldId id="356" r:id="rId28"/>
    <p:sldId id="348" r:id="rId29"/>
    <p:sldId id="366" r:id="rId30"/>
    <p:sldId id="364" r:id="rId31"/>
    <p:sldId id="365" r:id="rId32"/>
    <p:sldId id="300" r:id="rId33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4660"/>
  </p:normalViewPr>
  <p:slideViewPr>
    <p:cSldViewPr>
      <p:cViewPr varScale="1">
        <p:scale>
          <a:sx n="105" d="100"/>
          <a:sy n="105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650501-D185-465D-95F7-2942963888AD}" type="datetimeFigureOut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CFEDA8-615B-4878-BBCC-D6DBD76B344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FEDA8-615B-4878-BBCC-D6DBD76B344C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207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FEDA8-615B-4878-BBCC-D6DBD76B344C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103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1773-DD0D-419F-9711-3CDED290858D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72188" y="6357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24275" y="6356350"/>
            <a:ext cx="2133600" cy="3651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fld id="{D551C9DF-9C60-41EC-A877-71F8F5FA200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C31D-2432-430B-8347-6394229DEB48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9306-59BA-4DDA-B1AA-3530BA278EC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6B8E-95B8-4FAC-8C8B-02E53D3AF757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71E7-74CE-4802-8E4A-D327EBD58AE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16B-65B9-4DFE-8EB8-E898F8D7E666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45F8-109B-433C-9951-13F9C99D5F4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42E1-6662-4BE2-91CC-D4A99E1EF396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6F52-9C4E-4F0D-8009-DEFA4770D1E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A3F9-F8E1-4864-B2DC-17769F40A691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93A1-5C5A-42C2-AAE4-762181A5D7B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8316-8F99-48AE-A157-33E0C8F929E3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1D41-2883-4253-96FE-6016612F2F7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68F1-97AD-4322-8A65-F47228E1AA4F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658C-32FC-452F-B011-8F0EBB94761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88CF-973B-4EA9-96FD-691F5BAA1CF2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9A44-9DE1-4813-A621-A3700F19C74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7D2B-B2D4-4EDF-A359-60F2CA26FA29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E267-49DB-4B5C-B8A5-C921D285B03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5810-8988-4CB5-9412-A1AA8260C565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3C35-1CA2-4CFE-80F3-C35916BBB73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5615F2-EEEE-44E0-B5C1-4FE684ED89A7}" type="datetime1">
              <a:rPr lang="lv-LV"/>
              <a:pPr>
                <a:defRPr/>
              </a:pPr>
              <a:t>13.12.2022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435DE1-84F6-4BB0-AEE4-22E3AD13999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7" y="0"/>
            <a:ext cx="9162247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6800" y="1214422"/>
            <a:ext cx="7162800" cy="17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lv-LV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Iedzīvotāju informētība un izpratne par Eiropas Savienības fondiem 202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</a:t>
            </a:r>
            <a:r>
              <a:rPr lang="lv-LV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gadā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71625" y="4029084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lv-LV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KVANTITATĪVAIS PĒTĪJUMS</a:t>
            </a:r>
            <a:endParaRPr lang="en-GB" sz="20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71625" y="5429264"/>
            <a:ext cx="6248400" cy="5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lv-LV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202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2</a:t>
            </a:r>
            <a:r>
              <a:rPr lang="lv-LV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.gada novembris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79512" y="161488"/>
            <a:ext cx="8799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Pieejamās informācijas vērtējums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7810C4E-DA01-4894-92B0-0B6A5355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1660" y="6254782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4F6EE-6355-AAE3-CF71-BC8498C71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69" y="884162"/>
            <a:ext cx="6413791" cy="48026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7B21FD4-3B14-40C7-94E4-58B485AF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199" y="6213756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90123-4566-85FA-17D4-3A048A6D4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268760"/>
            <a:ext cx="7018634" cy="39939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1BFB31C4-0E92-4EF0-B2C6-8CA40523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76672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/>
              <a:t>Iegūtie rezultāti respondentu vidū, kuri 1) ir dzirdējuši, ka Latvijai ir pieejami ES fondu līdzekļi;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/>
              <a:t>2) kuriem ir konkrēts viedoklis par pieejamo informāciju; 3) nav negatīvi noskaņoti par savu un valsts situāciju: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7431" y="623731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b="1" dirty="0">
                <a:solidFill>
                  <a:schemeClr val="bg1"/>
                </a:solidFill>
                <a:latin typeface="+mn-lt"/>
              </a:rPr>
              <a:t>13</a:t>
            </a:r>
            <a:endParaRPr lang="lv-LV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1AE71-8C86-C4DD-A1AF-81A0128A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17" y="1700808"/>
            <a:ext cx="6676348" cy="38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0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5500694" y="161488"/>
            <a:ext cx="3478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Informācijas meklēšanas pieredze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4318D5-47CD-4C63-A296-953CBB463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72" y="2276872"/>
            <a:ext cx="1999912" cy="2736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60000"/>
              </a:spcBef>
              <a:buClr>
                <a:srgbClr val="CC3300"/>
              </a:buClr>
              <a:defRPr/>
            </a:pPr>
            <a:r>
              <a:rPr lang="lv-LV" sz="1100" b="1" dirty="0">
                <a:solidFill>
                  <a:srgbClr val="000000"/>
                </a:solidFill>
                <a:latin typeface="+mj-lt"/>
              </a:rPr>
              <a:t>Informāciju par Eiropas Savienības fondiem visbiežāk meklējuši:</a:t>
            </a:r>
          </a:p>
          <a:p>
            <a:pPr lvl="1" indent="-457200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lv-LV" sz="1100" b="1" dirty="0">
                <a:solidFill>
                  <a:srgbClr val="000000"/>
                </a:solidFill>
                <a:latin typeface="+mj-lt"/>
              </a:rPr>
              <a:t>respondenti vecumā no 25 līdz 34 gadiem, </a:t>
            </a:r>
          </a:p>
          <a:p>
            <a:pPr lvl="1" indent="-457200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lv-LV" sz="1100" b="1" dirty="0">
                <a:solidFill>
                  <a:srgbClr val="000000"/>
                </a:solidFill>
                <a:latin typeface="+mj-lt"/>
              </a:rPr>
              <a:t>ar augstāko izglītību;</a:t>
            </a:r>
          </a:p>
          <a:p>
            <a:pPr lvl="1" indent="-457200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lv-LV" sz="1100" b="1" dirty="0">
                <a:solidFill>
                  <a:srgbClr val="000000"/>
                </a:solidFill>
                <a:latin typeface="+mj-lt"/>
              </a:rPr>
              <a:t>Ar augstu ienākumu līmeni uz vienu ģimenes locekli mēnesī;</a:t>
            </a:r>
          </a:p>
          <a:p>
            <a:pPr lvl="1" indent="-457200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lv-LV" sz="1100" b="1" dirty="0">
                <a:solidFill>
                  <a:srgbClr val="000000"/>
                </a:solidFill>
                <a:latin typeface="+mj-lt"/>
              </a:rPr>
              <a:t>Latvieši;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A3D93AC-D028-4D48-98D6-B97E45ED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13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DC561-2483-9014-0412-A46DC2D74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6752"/>
            <a:ext cx="6557282" cy="4104456"/>
          </a:xfrm>
          <a:prstGeom prst="rect">
            <a:avLst/>
          </a:prstGeom>
        </p:spPr>
      </p:pic>
      <p:pic>
        <p:nvPicPr>
          <p:cNvPr id="6" name="Picture 6" descr="3720__nformation_search.jpg">
            <a:extLst>
              <a:ext uri="{FF2B5EF4-FFF2-40B4-BE49-F238E27FC236}">
                <a16:creationId xmlns:a16="http://schemas.microsoft.com/office/drawing/2014/main" id="{7D7ECFD0-B19A-7D79-E829-EEFE03ED5B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807" y="864096"/>
            <a:ext cx="1415569" cy="12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A8F13-59F2-4530-8133-06865AB7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61D1F3D-A50C-4D54-87BC-A53490DA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44481"/>
            <a:ext cx="2133600" cy="365125"/>
          </a:xfrm>
        </p:spPr>
        <p:txBody>
          <a:bodyPr/>
          <a:lstStyle/>
          <a:p>
            <a:pPr algn="ctr">
              <a:defRPr/>
            </a:pPr>
            <a:fld id="{CCDCB05F-2C2E-44DB-A834-D377CC697D52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14</a:t>
            </a:fld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868191A8-8933-40D5-BF60-77AACA0A6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288" y="208528"/>
            <a:ext cx="1583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Nozīmīgākie informācijas avoti</a:t>
            </a:r>
          </a:p>
        </p:txBody>
      </p:sp>
      <p:pic>
        <p:nvPicPr>
          <p:cNvPr id="12" name="Picture 13" descr="lad_arzuzr_kras_6115b.jpg">
            <a:extLst>
              <a:ext uri="{FF2B5EF4-FFF2-40B4-BE49-F238E27FC236}">
                <a16:creationId xmlns:a16="http://schemas.microsoft.com/office/drawing/2014/main" id="{B600E20B-8C50-4A26-AC35-593C855709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8071" y="2335239"/>
            <a:ext cx="1194047" cy="4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24" y="1082990"/>
            <a:ext cx="2119546" cy="850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C89E1-8F90-4E69-BE6C-6DB361F20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51" y="3044982"/>
            <a:ext cx="1125892" cy="28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62FD0-902D-B1EF-8057-2987AA562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08528"/>
            <a:ext cx="5229856" cy="59567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7E63DD-9C70-A65D-7549-4B54CE8E6030}"/>
              </a:ext>
            </a:extLst>
          </p:cNvPr>
          <p:cNvSpPr/>
          <p:nvPr/>
        </p:nvSpPr>
        <p:spPr>
          <a:xfrm>
            <a:off x="827584" y="643366"/>
            <a:ext cx="4939551" cy="76941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082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5500694" y="161488"/>
            <a:ext cx="3478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Konkrētu projektu atpazīstamība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D2DC8C7-398B-48DF-8436-9F0AC9EB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47403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15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597C3-4941-389A-91AC-12B39C2B1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52736"/>
            <a:ext cx="7200800" cy="4509923"/>
          </a:xfrm>
          <a:prstGeom prst="rect">
            <a:avLst/>
          </a:prstGeom>
        </p:spPr>
      </p:pic>
      <p:pic>
        <p:nvPicPr>
          <p:cNvPr id="7" name="Picture 6" descr="teaser3.jpg">
            <a:extLst>
              <a:ext uri="{FF2B5EF4-FFF2-40B4-BE49-F238E27FC236}">
                <a16:creationId xmlns:a16="http://schemas.microsoft.com/office/drawing/2014/main" id="{756A7D30-BBAE-5283-5D6E-E77904D879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3024336" cy="10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D694D-9E86-46F3-BAAA-7047D4075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3"/>
            <a:ext cx="9144000" cy="68580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2E98DF1-7FB3-4FC6-9AA0-CE977AB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01049" y="6243008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16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1" name="Picture 9" descr="pakalpojumi-celu-buve.jpg">
            <a:extLst>
              <a:ext uri="{FF2B5EF4-FFF2-40B4-BE49-F238E27FC236}">
                <a16:creationId xmlns:a16="http://schemas.microsoft.com/office/drawing/2014/main" id="{67068ED0-6BE6-42BA-8EB9-BB104EFFB8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152" y="1196752"/>
            <a:ext cx="1376886" cy="86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177A4A-9864-481A-8D3A-CE532908E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16" y="2276872"/>
            <a:ext cx="1376886" cy="1376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039878-BCEA-4F51-9319-686049BA86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23" y="3861048"/>
            <a:ext cx="1435224" cy="1035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7B356-68F8-64D4-1125-F7A97862F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139788"/>
            <a:ext cx="6259068" cy="60975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5E5A73-0F58-E191-712F-077A678540A3}"/>
              </a:ext>
            </a:extLst>
          </p:cNvPr>
          <p:cNvSpPr/>
          <p:nvPr/>
        </p:nvSpPr>
        <p:spPr>
          <a:xfrm>
            <a:off x="1115616" y="764704"/>
            <a:ext cx="5928789" cy="2376264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492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2743200"/>
            <a:ext cx="72390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30000"/>
              </a:lnSpc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4</a:t>
            </a:r>
            <a:r>
              <a:rPr lang="lv-LV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Eiropas Savienības fondu ieviešana Latvijā</a:t>
            </a: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67100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6DA6A914-F4FA-45FD-864B-EDA17C09AD55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17</a:t>
            </a:fld>
            <a:endParaRPr lang="lv-LV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7643834" y="260648"/>
            <a:ext cx="1335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ES fondu finansējuma ieguldīšanas vērtējums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FC78CB7-D156-4CEA-BA31-306EBF6C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02758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18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4C9C9-EA95-4820-8273-98FFDBEF4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06" y="3861048"/>
            <a:ext cx="1644774" cy="1644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0E87D-E5C6-8BAA-99DF-AFB5BF6C3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528" y="217932"/>
            <a:ext cx="5515648" cy="5875364"/>
          </a:xfrm>
          <a:prstGeom prst="rect">
            <a:avLst/>
          </a:prstGeom>
        </p:spPr>
      </p:pic>
      <p:sp>
        <p:nvSpPr>
          <p:cNvPr id="6" name="Oval 1060">
            <a:extLst>
              <a:ext uri="{FF2B5EF4-FFF2-40B4-BE49-F238E27FC236}">
                <a16:creationId xmlns:a16="http://schemas.microsoft.com/office/drawing/2014/main" id="{D8CE08B0-094F-68D4-808D-7EAAA1B1E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908720"/>
            <a:ext cx="720080" cy="1296144"/>
          </a:xfrm>
          <a:prstGeom prst="ellipse">
            <a:avLst/>
          </a:prstGeom>
          <a:noFill/>
          <a:ln w="190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691680" y="384919"/>
            <a:ext cx="6408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Uzticēšanās dažādām institūcijām, domājot par ES fondu līdzekļu godprātīgu izmantošanu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A6FBE68-71D0-4624-BFB7-61052BC4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51429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19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3BAA4-1554-6049-7B31-1EF70A91A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66" y="1327404"/>
            <a:ext cx="6106668" cy="4203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5813" y="1214438"/>
            <a:ext cx="78882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lv-LV" sz="1400" b="1" dirty="0">
                <a:solidFill>
                  <a:srgbClr val="000000"/>
                </a:solidFill>
                <a:latin typeface="Calibri" pitchFamily="34" charset="0"/>
              </a:rPr>
              <a:t>1. Metodoloģiskā informācija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lv-LV" sz="1400" b="1" dirty="0">
                <a:solidFill>
                  <a:srgbClr val="000000"/>
                </a:solidFill>
                <a:latin typeface="Calibri" pitchFamily="34" charset="0"/>
              </a:rPr>
              <a:t>. Eiropas Savienības fondu atpazīstamība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lv-LV" sz="1400" b="1" dirty="0">
                <a:solidFill>
                  <a:srgbClr val="000000"/>
                </a:solidFill>
                <a:latin typeface="Calibri" pitchFamily="34" charset="0"/>
              </a:rPr>
              <a:t>. Informētība par Eiropas Savienības fondu izmantošanu Latvijā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lv-LV" sz="1400" b="1" dirty="0">
                <a:solidFill>
                  <a:srgbClr val="000000"/>
                </a:solidFill>
                <a:latin typeface="Calibri" pitchFamily="34" charset="0"/>
              </a:rPr>
              <a:t>. Eiropas Savienības fondu ieviešana Latvijā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lv-LV" sz="1400" b="1" dirty="0">
                <a:solidFill>
                  <a:srgbClr val="000000"/>
                </a:solidFill>
                <a:latin typeface="Calibri" pitchFamily="34" charset="0"/>
              </a:rPr>
              <a:t>. Situācijas vērtējums valstī un savā dzīvē kopumā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38200" y="5334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lv-LV" sz="2400" b="1" dirty="0">
                <a:solidFill>
                  <a:srgbClr val="990033"/>
                </a:solidFill>
                <a:latin typeface="Calibri" pitchFamily="34" charset="0"/>
              </a:rPr>
              <a:t>SATURS</a:t>
            </a:r>
            <a:endParaRPr lang="en-GB" sz="24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57600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lv-LV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7500958" y="142852"/>
            <a:ext cx="1477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ES piešķirto līdzekļu ietekme uz Latvijas tautsaimniecību un sabiedrības attīstību</a:t>
            </a:r>
          </a:p>
        </p:txBody>
      </p:sp>
      <p:pic>
        <p:nvPicPr>
          <p:cNvPr id="4" name="Picture 3" descr="1236261298957_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143380"/>
            <a:ext cx="1428745" cy="14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B6ED40C-6A6A-4956-91C1-C4B99D2C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32227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20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F82BAD-BF9A-BD89-6BBF-50D4DCE84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528" y="105156"/>
            <a:ext cx="5390736" cy="5943981"/>
          </a:xfrm>
          <a:prstGeom prst="rect">
            <a:avLst/>
          </a:prstGeom>
        </p:spPr>
      </p:pic>
      <p:sp>
        <p:nvSpPr>
          <p:cNvPr id="9" name="Oval 1060">
            <a:extLst>
              <a:ext uri="{FF2B5EF4-FFF2-40B4-BE49-F238E27FC236}">
                <a16:creationId xmlns:a16="http://schemas.microsoft.com/office/drawing/2014/main" id="{A5D917DE-CD6B-2F85-B641-E3D75DE3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620688"/>
            <a:ext cx="864096" cy="3024336"/>
          </a:xfrm>
          <a:prstGeom prst="ellipse">
            <a:avLst/>
          </a:prstGeom>
          <a:noFill/>
          <a:ln w="190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871BA09B-EB88-42E7-9F3E-01A44AE0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707180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/>
              <a:t>Iegūtie rezultāti respondentu vidū, kuri 1) ir dzirdējuši, ka Latvijai ir pieejami ES fondu līdzekļi;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/>
              <a:t>2) kuriem ir konkrēts viedoklis par šo līdzekļu ietekmi; 3) nav negatīvi noskaņoti par savu un valsts situāciju: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B6ED40C-6A6A-4956-91C1-C4B99D2C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32227"/>
            <a:ext cx="2133600" cy="365125"/>
          </a:xfrm>
        </p:spPr>
        <p:txBody>
          <a:bodyPr/>
          <a:lstStyle/>
          <a:p>
            <a:pPr algn="ctr">
              <a:defRPr/>
            </a:pPr>
            <a:r>
              <a:rPr lang="lv-LV" b="1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2C66A-E46D-DE6F-7ED2-70BD6F81D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04" y="1732788"/>
            <a:ext cx="6031992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91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971600" y="377365"/>
            <a:ext cx="8079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Eiropas Savienības fondu sadalījuma vērtējums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E89F3D8-F787-43B4-BB24-97AA4CB4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33192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22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B7F8B-5EB9-D199-F6AE-DD6C656B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65" y="1251966"/>
            <a:ext cx="6306405" cy="45532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405EB06-3677-40B5-9954-0B1232AF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9000" y="6265022"/>
            <a:ext cx="2133600" cy="239414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23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6E34B9-E0D9-47CD-9267-CB36F853B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04" y="1412776"/>
            <a:ext cx="1875484" cy="1054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B74D45-0085-1E04-7CC5-B477EFFE0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20" y="659968"/>
            <a:ext cx="6330642" cy="48123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622A91-5A78-4252-A120-353F2CC26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B19157AF-3B43-4AC3-8089-DF0F9E52B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325105"/>
            <a:ext cx="14779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Jomas, kurās ar Eiropas Savienības fondu atbalstu sasniegti pozitīvi rezultāti</a:t>
            </a:r>
          </a:p>
        </p:txBody>
      </p:sp>
      <p:pic>
        <p:nvPicPr>
          <p:cNvPr id="6" name="Picture 4" descr="On-Target.gif">
            <a:extLst>
              <a:ext uri="{FF2B5EF4-FFF2-40B4-BE49-F238E27FC236}">
                <a16:creationId xmlns:a16="http://schemas.microsoft.com/office/drawing/2014/main" id="{D5454623-28B7-435F-B62E-031C16FE03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4149080"/>
            <a:ext cx="16760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20CA188-4E1A-41DD-992B-4B51BDDA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7716" y="6248145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24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49E53-0E6C-F4D6-E450-B2907DB68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88640"/>
            <a:ext cx="5689001" cy="59046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65AD02-C93A-424C-A24D-FE0892F03400}"/>
              </a:ext>
            </a:extLst>
          </p:cNvPr>
          <p:cNvSpPr/>
          <p:nvPr/>
        </p:nvSpPr>
        <p:spPr>
          <a:xfrm>
            <a:off x="829890" y="764338"/>
            <a:ext cx="5904150" cy="2160605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9518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7348917" y="620688"/>
            <a:ext cx="1477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Prioritārās jomas, kurās turpmāk būtu jāiegulda vairāk ES fondu līdzekļu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lv-LV" altLang="lv-LV" sz="1200" b="1" dirty="0">
              <a:solidFill>
                <a:srgbClr val="990033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000099"/>
                </a:solidFill>
              </a:rPr>
              <a:t>Biežāk minētās atbildes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5099EF2-4E9E-4D14-BE7E-A2835EA0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26651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25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2" name="Picture 14" descr="Choice-different-paths.jpeg">
            <a:extLst>
              <a:ext uri="{FF2B5EF4-FFF2-40B4-BE49-F238E27FC236}">
                <a16:creationId xmlns:a16="http://schemas.microsoft.com/office/drawing/2014/main" id="{EAF427C0-64BE-4F79-A9C0-1FB55172BC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214" y="4327768"/>
            <a:ext cx="1765266" cy="14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59ABD-7F93-473C-3924-DE1486C02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12869"/>
            <a:ext cx="6321128" cy="57804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F347A1-77E8-255C-DE93-ECD38166EE6E}"/>
              </a:ext>
            </a:extLst>
          </p:cNvPr>
          <p:cNvSpPr/>
          <p:nvPr/>
        </p:nvSpPr>
        <p:spPr>
          <a:xfrm>
            <a:off x="999816" y="863802"/>
            <a:ext cx="5876440" cy="114188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331640" y="257226"/>
            <a:ext cx="764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lv-LV" sz="1200" b="1" dirty="0">
                <a:solidFill>
                  <a:srgbClr val="990033"/>
                </a:solidFill>
              </a:rPr>
              <a:t>ES fondu </a:t>
            </a:r>
            <a:r>
              <a:rPr lang="lv-LV" altLang="lv-LV" sz="1200" b="1" dirty="0">
                <a:solidFill>
                  <a:srgbClr val="990033"/>
                </a:solidFill>
              </a:rPr>
              <a:t>ieviešana </a:t>
            </a:r>
            <a:r>
              <a:rPr lang="fr-FR" altLang="lv-LV" sz="1200" b="1" dirty="0">
                <a:solidFill>
                  <a:srgbClr val="990033"/>
                </a:solidFill>
              </a:rPr>
              <a:t>un </a:t>
            </a:r>
            <a:r>
              <a:rPr lang="fr-FR" altLang="lv-LV" sz="1200" b="1" dirty="0" err="1">
                <a:solidFill>
                  <a:srgbClr val="990033"/>
                </a:solidFill>
              </a:rPr>
              <a:t>nelikumības</a:t>
            </a:r>
            <a:endParaRPr lang="fr-FR" altLang="lv-LV" sz="1200" b="1" dirty="0">
              <a:solidFill>
                <a:srgbClr val="990033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3C58F1D-C0FA-4185-9BC9-91B2CEED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94920" y="6262083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26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3E77D0-C8B6-2C4C-AB23-870BF929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59" y="1518666"/>
            <a:ext cx="6922771" cy="3926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BACF2C-0880-AE8A-AEB9-186AE1CCF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764704"/>
            <a:ext cx="5043650" cy="296498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3C58F1D-C0FA-4185-9BC9-91B2CEED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94920" y="6262083"/>
            <a:ext cx="2133600" cy="365125"/>
          </a:xfrm>
        </p:spPr>
        <p:txBody>
          <a:bodyPr/>
          <a:lstStyle/>
          <a:p>
            <a:pPr algn="ctr">
              <a:defRPr/>
            </a:pPr>
            <a:r>
              <a:rPr lang="lv-LV" b="1" dirty="0">
                <a:solidFill>
                  <a:schemeClr val="bg1"/>
                </a:solidFill>
              </a:rPr>
              <a:t>30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69654-0BE7-4FAA-9A1F-F86592069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54" y="1415945"/>
            <a:ext cx="1681253" cy="1766022"/>
          </a:xfrm>
          <a:prstGeom prst="rect">
            <a:avLst/>
          </a:prstGeom>
        </p:spPr>
      </p:pic>
      <p:sp>
        <p:nvSpPr>
          <p:cNvPr id="14" name="TextBox 22">
            <a:extLst>
              <a:ext uri="{FF2B5EF4-FFF2-40B4-BE49-F238E27FC236}">
                <a16:creationId xmlns:a16="http://schemas.microsoft.com/office/drawing/2014/main" id="{6CED749B-DE5B-4662-8C80-BD27D4DB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449" y="292162"/>
            <a:ext cx="19190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Rīcība gadījumā, ja būtu liecinieks ES fondu nelikumīgā izmantošanā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23DB5-63A2-27FD-D963-9D3D70C77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72"/>
            <a:ext cx="5393076" cy="5282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62EB44-F663-4A18-9666-18D40C3D8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3776792"/>
            <a:ext cx="5040560" cy="22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7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7380312" y="746701"/>
            <a:ext cx="1477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Vēlamie pasākumi ES fondu ieviešanas uzlabošanai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2DE69A0-AC27-4228-B616-CF0BAD51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55078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28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service5.jpg">
            <a:extLst>
              <a:ext uri="{FF2B5EF4-FFF2-40B4-BE49-F238E27FC236}">
                <a16:creationId xmlns:a16="http://schemas.microsoft.com/office/drawing/2014/main" id="{4F3FDE7F-C2E0-4065-8568-ECACD2B8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4378" y="4365104"/>
            <a:ext cx="1308461" cy="130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C2564-769D-4512-1882-8EE2008F7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438" y="247083"/>
            <a:ext cx="5887685" cy="5846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EE0007-E703-E743-1EF6-E32E0A3D1CE7}"/>
              </a:ext>
            </a:extLst>
          </p:cNvPr>
          <p:cNvSpPr/>
          <p:nvPr/>
        </p:nvSpPr>
        <p:spPr>
          <a:xfrm>
            <a:off x="1218438" y="692696"/>
            <a:ext cx="5610322" cy="1296144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A35F1-222A-4A7B-8FEA-8A821C32F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843DFA-8711-4F35-BDFE-DF3B482FA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72390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30000"/>
              </a:lnSpc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5</a:t>
            </a:r>
            <a:r>
              <a:rPr lang="lv-LV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Situācijas vērtējums valstī un savā dzīvē kopumā</a:t>
            </a: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13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274320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1. Metodoloģiskā informācija</a:t>
            </a: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67100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0C465331-4BEC-466A-BCA8-005061D368E6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lv-LV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4E2533-3308-4A67-86B6-D9090E70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2FE7D6-767E-48BF-A7A5-129F2D756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8763"/>
            <a:ext cx="2880320" cy="19205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D560E1-6F84-299E-6227-353C2A74F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5801868" cy="3639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EBC83-67DF-CB94-927B-7A791939D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274" y="2422848"/>
            <a:ext cx="5518222" cy="3670448"/>
          </a:xfrm>
          <a:prstGeom prst="rect">
            <a:avLst/>
          </a:prstGeom>
        </p:spPr>
      </p:pic>
      <p:sp>
        <p:nvSpPr>
          <p:cNvPr id="7" name="Oval 1060">
            <a:extLst>
              <a:ext uri="{FF2B5EF4-FFF2-40B4-BE49-F238E27FC236}">
                <a16:creationId xmlns:a16="http://schemas.microsoft.com/office/drawing/2014/main" id="{18758375-AB11-9738-78F5-0244E6982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718" y="2934939"/>
            <a:ext cx="405654" cy="432048"/>
          </a:xfrm>
          <a:prstGeom prst="ellipse">
            <a:avLst/>
          </a:prstGeom>
          <a:noFill/>
          <a:ln w="190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051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FFE51-F280-4B4F-9455-120F71447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Oval 1060">
            <a:extLst>
              <a:ext uri="{FF2B5EF4-FFF2-40B4-BE49-F238E27FC236}">
                <a16:creationId xmlns:a16="http://schemas.microsoft.com/office/drawing/2014/main" id="{27EB49FC-407C-44C8-AFBD-71F4EA5A7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595" y="4890108"/>
            <a:ext cx="504056" cy="216025"/>
          </a:xfrm>
          <a:prstGeom prst="ellipse">
            <a:avLst/>
          </a:prstGeom>
          <a:noFill/>
          <a:ln w="19050">
            <a:solidFill>
              <a:srgbClr val="0000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7B6D89-A9B0-45E3-8F45-9326F6AE1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06" y="4437112"/>
            <a:ext cx="1687682" cy="1123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50FBD-1D74-B097-B2F0-36C56F349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438" y="261560"/>
            <a:ext cx="5792633" cy="575972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E29A02-CCDF-6337-F7D7-185B11DCDF55}"/>
              </a:ext>
            </a:extLst>
          </p:cNvPr>
          <p:cNvCxnSpPr>
            <a:cxnSpLocks/>
          </p:cNvCxnSpPr>
          <p:nvPr/>
        </p:nvCxnSpPr>
        <p:spPr>
          <a:xfrm flipV="1">
            <a:off x="4211960" y="3356992"/>
            <a:ext cx="331042" cy="432048"/>
          </a:xfrm>
          <a:prstGeom prst="straightConnector1">
            <a:avLst/>
          </a:prstGeom>
          <a:ln w="15875">
            <a:solidFill>
              <a:srgbClr val="000099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75311A-580B-0B25-4C27-A552C53F8F54}"/>
              </a:ext>
            </a:extLst>
          </p:cNvPr>
          <p:cNvCxnSpPr>
            <a:cxnSpLocks/>
          </p:cNvCxnSpPr>
          <p:nvPr/>
        </p:nvCxnSpPr>
        <p:spPr>
          <a:xfrm flipV="1">
            <a:off x="4114639" y="4113076"/>
            <a:ext cx="576071" cy="648071"/>
          </a:xfrm>
          <a:prstGeom prst="straightConnector1">
            <a:avLst/>
          </a:prstGeom>
          <a:ln w="15875">
            <a:solidFill>
              <a:srgbClr val="000099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044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14438" y="2928938"/>
            <a:ext cx="6715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20000"/>
              </a:lnSpc>
              <a:spcBef>
                <a:spcPct val="60000"/>
              </a:spcBef>
              <a:buClr>
                <a:srgbClr val="CC3300"/>
              </a:buClr>
              <a:defRPr/>
            </a:pPr>
            <a:r>
              <a:rPr lang="lv-LV" sz="2800" dirty="0">
                <a:solidFill>
                  <a:srgbClr val="000099"/>
                </a:solidFill>
                <a:latin typeface="+mn-lt"/>
              </a:rPr>
              <a:t>	Paldies par uzmanību!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0B9124B0-F22C-4118-A901-555F3D16482F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32</a:t>
            </a:fld>
            <a:endParaRPr lang="lv-LV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" y="0"/>
            <a:ext cx="9144000" cy="68580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ED105098-79AC-4A8D-AD62-C310CC43C099}"/>
              </a:ext>
            </a:extLst>
          </p:cNvPr>
          <p:cNvGrpSpPr/>
          <p:nvPr/>
        </p:nvGrpSpPr>
        <p:grpSpPr>
          <a:xfrm>
            <a:off x="214282" y="918343"/>
            <a:ext cx="3143272" cy="4310855"/>
            <a:chOff x="332748" y="1167630"/>
            <a:chExt cx="2977380" cy="48663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687304-FC64-4ECB-A85F-12EE01B373A4}"/>
                </a:ext>
              </a:extLst>
            </p:cNvPr>
            <p:cNvSpPr/>
            <p:nvPr/>
          </p:nvSpPr>
          <p:spPr>
            <a:xfrm>
              <a:off x="332748" y="1680045"/>
              <a:ext cx="2977380" cy="43539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t" anchorCtr="0"/>
            <a:lstStyle/>
            <a:p>
              <a:pPr marL="254000" lvl="2" indent="-254000" defTabSz="909843">
                <a:lnSpc>
                  <a:spcPct val="90000"/>
                </a:lnSpc>
                <a:spcBef>
                  <a:spcPts val="300"/>
                </a:spcBef>
              </a:pPr>
              <a:r>
                <a:rPr lang="lv-LV" altLang="zh-TW" sz="1500" b="1" kern="0" dirty="0">
                  <a:solidFill>
                    <a:srgbClr val="333333"/>
                  </a:solidFill>
                  <a:ea typeface="PMingLiU" pitchFamily="18" charset="-120"/>
                </a:rPr>
                <a:t>		</a:t>
              </a:r>
            </a:p>
            <a:p>
              <a:pPr marL="442913" lvl="2" indent="-249238" defTabSz="909843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lv-LV" altLang="zh-TW" sz="1400" b="1" kern="0" dirty="0">
                  <a:solidFill>
                    <a:srgbClr val="333333"/>
                  </a:solidFill>
                  <a:ea typeface="PMingLiU" pitchFamily="18" charset="-120"/>
                </a:rPr>
                <a:t>Noskaidrot sabiedrības informētības un izpratnes līmeni par ES fondu atbalstu Latvijā, sabiedrības uzticības līmeni ES fondiem un to ieguldījumam, kā arī tādējādi uzraudzīt komunikācijas pasākumu efektivitāti.</a:t>
              </a:r>
            </a:p>
            <a:p>
              <a:pPr marL="442913" lvl="2" indent="-249238" defTabSz="909843">
                <a:spcBef>
                  <a:spcPts val="600"/>
                </a:spcBef>
                <a:buFont typeface="Wingdings" pitchFamily="2" charset="2"/>
                <a:buChar char="§"/>
              </a:pPr>
              <a:endParaRPr lang="lv-LV" altLang="zh-TW" sz="1400" b="1" kern="0" dirty="0">
                <a:solidFill>
                  <a:srgbClr val="333333"/>
                </a:solidFill>
                <a:ea typeface="PMingLiU" pitchFamily="18" charset="-120"/>
              </a:endParaRPr>
            </a:p>
          </p:txBody>
        </p:sp>
        <p:sp>
          <p:nvSpPr>
            <p:cNvPr id="5" name="Pentagon 5">
              <a:extLst>
                <a:ext uri="{FF2B5EF4-FFF2-40B4-BE49-F238E27FC236}">
                  <a16:creationId xmlns:a16="http://schemas.microsoft.com/office/drawing/2014/main" id="{1F6DCAEA-EDDB-4A7E-A2AE-6A8118821C8C}"/>
                </a:ext>
              </a:extLst>
            </p:cNvPr>
            <p:cNvSpPr/>
            <p:nvPr/>
          </p:nvSpPr>
          <p:spPr>
            <a:xfrm rot="5400000">
              <a:off x="1401392" y="98987"/>
              <a:ext cx="840092" cy="2977378"/>
            </a:xfrm>
            <a:prstGeom prst="homePlate">
              <a:avLst>
                <a:gd name="adj" fmla="val 35129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lv-LV" b="1" dirty="0"/>
                <a:t>Pētījuma mērķis</a:t>
              </a:r>
              <a:endParaRPr lang="en-US" b="1" dirty="0"/>
            </a:p>
          </p:txBody>
        </p:sp>
      </p:grp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645562C5-70AE-4CB5-8046-EE812340B9F5}"/>
              </a:ext>
            </a:extLst>
          </p:cNvPr>
          <p:cNvSpPr/>
          <p:nvPr/>
        </p:nvSpPr>
        <p:spPr>
          <a:xfrm>
            <a:off x="3500430" y="918342"/>
            <a:ext cx="5500726" cy="43108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spcBef>
                <a:spcPct val="25000"/>
              </a:spcBef>
              <a:buClr>
                <a:srgbClr val="333333"/>
              </a:buClr>
            </a:pPr>
            <a:r>
              <a:rPr lang="lv-LV" sz="1600" b="1" dirty="0">
                <a:solidFill>
                  <a:srgbClr val="333333"/>
                </a:solidFill>
                <a:cs typeface="Verdana" pitchFamily="34" charset="0"/>
              </a:rPr>
              <a:t>Pētījuma metodoloģijas apraksts:</a:t>
            </a:r>
          </a:p>
          <a:p>
            <a:pPr marL="228600" indent="-228600">
              <a:spcBef>
                <a:spcPct val="25000"/>
              </a:spcBef>
              <a:buClr>
                <a:srgbClr val="333333"/>
              </a:buClr>
            </a:pPr>
            <a:endParaRPr lang="lv-LV" sz="1700" b="1" dirty="0">
              <a:solidFill>
                <a:srgbClr val="333333"/>
              </a:solidFill>
              <a:cs typeface="Verdana" pitchFamily="34" charset="0"/>
            </a:endParaRPr>
          </a:p>
          <a:p>
            <a:pPr marL="228600" indent="-228600" algn="just"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n"/>
            </a:pPr>
            <a:r>
              <a:rPr lang="lv-LV" sz="1400" b="1" dirty="0">
                <a:solidFill>
                  <a:srgbClr val="333333"/>
                </a:solidFill>
                <a:cs typeface="Verdana" pitchFamily="34" charset="0"/>
              </a:rPr>
              <a:t>Pētījuma veicējs: 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tirgus un sociālo pētījumu centrs «Latvijas Fakti».</a:t>
            </a:r>
          </a:p>
          <a:p>
            <a:pPr marL="228600" indent="-228600" algn="just"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n"/>
            </a:pPr>
            <a:r>
              <a:rPr lang="lv-LV" sz="1400" b="1" dirty="0">
                <a:solidFill>
                  <a:srgbClr val="333333"/>
                </a:solidFill>
                <a:cs typeface="Verdana" pitchFamily="34" charset="0"/>
              </a:rPr>
              <a:t>Mērķa grupa: 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Latvijas patstāvīgie iedzīvotāji vecumā no 18 līdz 74 gadiem.</a:t>
            </a:r>
          </a:p>
          <a:p>
            <a:pPr marL="228600" indent="-228600" algn="just"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n"/>
            </a:pPr>
            <a:r>
              <a:rPr lang="lv-LV" sz="1400" b="1" dirty="0">
                <a:solidFill>
                  <a:srgbClr val="333333"/>
                </a:solidFill>
                <a:cs typeface="Verdana" pitchFamily="34" charset="0"/>
              </a:rPr>
              <a:t>Pētījuma metode: 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individuālās (tiešās) datorizētās intervijas respondentu dzīvesvietās (CAPI). </a:t>
            </a:r>
          </a:p>
          <a:p>
            <a:pPr marL="228600" indent="-228600" algn="just"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n"/>
            </a:pPr>
            <a:r>
              <a:rPr lang="lv-LV" sz="1400" b="1" dirty="0">
                <a:solidFill>
                  <a:srgbClr val="333333"/>
                </a:solidFill>
                <a:cs typeface="Verdana" pitchFamily="34" charset="0"/>
              </a:rPr>
              <a:t>Respondentu selekcija: 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Respondentu dzīvesvietu atlasē izmantota nejaušā maršruta metode. Respondentu atlase veikta ar «pēdējās dzimšanas dienas principa» palīdzību.</a:t>
            </a:r>
          </a:p>
          <a:p>
            <a:pPr marL="228600" indent="-228600" algn="just"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n"/>
            </a:pPr>
            <a:r>
              <a:rPr lang="lv-LV" sz="1400" b="1" dirty="0">
                <a:solidFill>
                  <a:srgbClr val="333333"/>
                </a:solidFill>
                <a:cs typeface="Verdana" pitchFamily="34" charset="0"/>
              </a:rPr>
              <a:t>Izlases lielums: 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102</a:t>
            </a:r>
            <a:r>
              <a:rPr lang="en-US" sz="1400" dirty="0">
                <a:solidFill>
                  <a:srgbClr val="333333"/>
                </a:solidFill>
                <a:cs typeface="Verdana" pitchFamily="34" charset="0"/>
              </a:rPr>
              <a:t>3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 respondenti.</a:t>
            </a:r>
          </a:p>
          <a:p>
            <a:pPr marL="228600" indent="-228600" algn="just"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n"/>
            </a:pPr>
            <a:r>
              <a:rPr lang="lv-LV" sz="1400" b="1" dirty="0">
                <a:solidFill>
                  <a:srgbClr val="333333"/>
                </a:solidFill>
                <a:cs typeface="Verdana" pitchFamily="34" charset="0"/>
              </a:rPr>
              <a:t>Vidējais intervijas ilgums: 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25 minūtes (neskaitot demogrāfijas jautājumus).</a:t>
            </a:r>
          </a:p>
          <a:p>
            <a:pPr marL="228600" indent="-228600" algn="just"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n"/>
            </a:pPr>
            <a:r>
              <a:rPr lang="lv-LV" sz="1400" b="1" dirty="0">
                <a:solidFill>
                  <a:srgbClr val="333333"/>
                </a:solidFill>
                <a:cs typeface="Verdana" pitchFamily="34" charset="0"/>
              </a:rPr>
              <a:t>Datu svēršana: 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pēc dzimuma, vecuma, tautības, reģiona un apdzīvotās vietas tipa saskaņā ar CSP jaunākajiem pieejamajiem datiem.</a:t>
            </a:r>
          </a:p>
          <a:p>
            <a:pPr marL="228600" indent="-228600" algn="just"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n"/>
            </a:pPr>
            <a:r>
              <a:rPr lang="lv-LV" sz="1400" b="1" dirty="0">
                <a:solidFill>
                  <a:srgbClr val="333333"/>
                </a:solidFill>
                <a:cs typeface="Verdana" pitchFamily="34" charset="0"/>
              </a:rPr>
              <a:t>Aptaujas veikšanas laiks (lauka darbs): 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2022. gada 4. – </a:t>
            </a:r>
            <a:r>
              <a:rPr lang="en-US" sz="1400" dirty="0">
                <a:solidFill>
                  <a:srgbClr val="333333"/>
                </a:solidFill>
                <a:cs typeface="Verdana" pitchFamily="34" charset="0"/>
              </a:rPr>
              <a:t>2</a:t>
            </a:r>
            <a:r>
              <a:rPr lang="lv-LV" sz="1400" dirty="0">
                <a:solidFill>
                  <a:srgbClr val="333333"/>
                </a:solidFill>
                <a:cs typeface="Verdana" pitchFamily="34" charset="0"/>
              </a:rPr>
              <a:t>4. novembris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4BB4FDC-6E89-43D3-AC2C-B88804C621EC}"/>
              </a:ext>
            </a:extLst>
          </p:cNvPr>
          <p:cNvSpPr txBox="1">
            <a:spLocks/>
          </p:cNvSpPr>
          <p:nvPr/>
        </p:nvSpPr>
        <p:spPr bwMode="auto">
          <a:xfrm>
            <a:off x="3376337" y="6239948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0C229-4ED5-4082-B601-344CBB163E94}" type="slidenum">
              <a:rPr kumimoji="0" lang="lv-LV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2743200"/>
            <a:ext cx="7239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2. Eiropas Savienības fondu atpazīstamība</a:t>
            </a: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67100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CCDCB05F-2C2E-44DB-A834-D377CC697D52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lv-LV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EC69F5A-AF22-4F34-A98B-EBFC1D19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1896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AC075-427B-196A-A389-FA76A82D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35079"/>
            <a:ext cx="6912768" cy="4790183"/>
          </a:xfrm>
          <a:prstGeom prst="rect">
            <a:avLst/>
          </a:prstGeom>
        </p:spPr>
      </p:pic>
      <p:pic>
        <p:nvPicPr>
          <p:cNvPr id="6" name="Picture 2" descr="esfondi2.jpg">
            <a:extLst>
              <a:ext uri="{FF2B5EF4-FFF2-40B4-BE49-F238E27FC236}">
                <a16:creationId xmlns:a16="http://schemas.microsoft.com/office/drawing/2014/main" id="{2FE8B2AB-AE30-C453-1EF2-D84EE59152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3573016"/>
            <a:ext cx="1483833" cy="111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75D2E4-42D5-48CC-9680-3C187DF43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C51E928-27CB-4053-9A0E-D026261D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67100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06459D35-6CA6-499B-BE29-6A22A7117663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558B1-2E1E-4A20-A583-C623BA77A87D}"/>
              </a:ext>
            </a:extLst>
          </p:cNvPr>
          <p:cNvSpPr txBox="1"/>
          <p:nvPr/>
        </p:nvSpPr>
        <p:spPr>
          <a:xfrm>
            <a:off x="7496921" y="3501008"/>
            <a:ext cx="1478429" cy="2110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lv-LV" sz="1100" b="1" dirty="0">
                <a:latin typeface="+mj-lt"/>
              </a:rPr>
              <a:t>Eiropas Savienības fondus salīdzinoši biežāk atpazina respondenti vecumā no 25 līdz 44 gadiem, valsts sektorā strādājošie, ar augstāku izglītības līmeni, latvieši.</a:t>
            </a:r>
            <a:endParaRPr lang="en-US" sz="11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1B787-6AF0-4EB4-1A36-6841E8691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89" y="692696"/>
            <a:ext cx="6443845" cy="51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8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2500313"/>
            <a:ext cx="7239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30000"/>
              </a:lnSpc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3</a:t>
            </a:r>
            <a:r>
              <a:rPr lang="lv-LV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Informētība par Eiropas Savienības fondu </a:t>
            </a:r>
          </a:p>
          <a:p>
            <a:pPr algn="ctr">
              <a:lnSpc>
                <a:spcPct val="130000"/>
              </a:lnSpc>
              <a:defRPr/>
            </a:pPr>
            <a:r>
              <a:rPr lang="lv-LV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izmantošanu Latvijā</a:t>
            </a: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67100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06459D35-6CA6-499B-BE29-6A22A7117663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lv-LV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7587234" y="467106"/>
            <a:ext cx="1335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990033"/>
                </a:solidFill>
              </a:rPr>
              <a:t>Nozīmīgākie informācijas avoti</a:t>
            </a:r>
          </a:p>
        </p:txBody>
      </p:sp>
      <p:pic>
        <p:nvPicPr>
          <p:cNvPr id="12" name="Picture 3" descr="retro-t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738" y="1071555"/>
            <a:ext cx="1412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2CAA95A-88E7-4285-81FC-9750BC81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12223"/>
            <a:ext cx="2133600" cy="365125"/>
          </a:xfrm>
        </p:spPr>
        <p:txBody>
          <a:bodyPr/>
          <a:lstStyle/>
          <a:p>
            <a:pPr algn="ctr">
              <a:defRPr/>
            </a:pPr>
            <a:fld id="{B95AB10E-2210-4C67-AD72-B40FF9E611D0}" type="slidenum">
              <a:rPr lang="lv-LV" b="1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23" name="Picture 8" descr="social_media_strategy111.jpg">
            <a:extLst>
              <a:ext uri="{FF2B5EF4-FFF2-40B4-BE49-F238E27FC236}">
                <a16:creationId xmlns:a16="http://schemas.microsoft.com/office/drawing/2014/main" id="{CC98FB20-7FAA-4F26-B975-72EBA2DD3D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2692584"/>
            <a:ext cx="1426678" cy="9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169B91-BF19-FE1F-6439-035B39CED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245963"/>
            <a:ext cx="5952637" cy="584733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E8CEBA-1012-52E0-E8D6-37A9C5D188CA}"/>
              </a:ext>
            </a:extLst>
          </p:cNvPr>
          <p:cNvCxnSpPr>
            <a:cxnSpLocks/>
          </p:cNvCxnSpPr>
          <p:nvPr/>
        </p:nvCxnSpPr>
        <p:spPr>
          <a:xfrm flipH="1" flipV="1">
            <a:off x="6169052" y="1124744"/>
            <a:ext cx="288032" cy="216025"/>
          </a:xfrm>
          <a:prstGeom prst="straightConnector1">
            <a:avLst/>
          </a:prstGeom>
          <a:ln w="19050">
            <a:solidFill>
              <a:srgbClr val="9900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CCECC8-3DB6-A7A9-A598-AE516E0FA852}"/>
              </a:ext>
            </a:extLst>
          </p:cNvPr>
          <p:cNvCxnSpPr>
            <a:cxnSpLocks/>
          </p:cNvCxnSpPr>
          <p:nvPr/>
        </p:nvCxnSpPr>
        <p:spPr>
          <a:xfrm flipH="1" flipV="1">
            <a:off x="5193023" y="3961506"/>
            <a:ext cx="306637" cy="231131"/>
          </a:xfrm>
          <a:prstGeom prst="straightConnector1">
            <a:avLst/>
          </a:prstGeom>
          <a:ln w="19050">
            <a:solidFill>
              <a:srgbClr val="9900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093D70-041D-A48C-C586-4904B2E63914}"/>
              </a:ext>
            </a:extLst>
          </p:cNvPr>
          <p:cNvCxnSpPr>
            <a:cxnSpLocks/>
          </p:cNvCxnSpPr>
          <p:nvPr/>
        </p:nvCxnSpPr>
        <p:spPr>
          <a:xfrm flipH="1" flipV="1">
            <a:off x="5220072" y="3150762"/>
            <a:ext cx="288032" cy="216025"/>
          </a:xfrm>
          <a:prstGeom prst="straightConnector1">
            <a:avLst/>
          </a:prstGeom>
          <a:ln w="19050">
            <a:solidFill>
              <a:srgbClr val="9900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298978C-39C3-1157-607B-44731C531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22" y="4049805"/>
            <a:ext cx="890017" cy="873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</TotalTime>
  <Words>511</Words>
  <Application>Microsoft Office PowerPoint</Application>
  <PresentationFormat>On-screen Show (4:3)</PresentationFormat>
  <Paragraphs>85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LATVIJAS FAKTI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Oskars</dc:creator>
  <cp:lastModifiedBy>LatFacts LatFacts</cp:lastModifiedBy>
  <cp:revision>317</cp:revision>
  <dcterms:created xsi:type="dcterms:W3CDTF">2011-12-12T14:10:57Z</dcterms:created>
  <dcterms:modified xsi:type="dcterms:W3CDTF">2022-12-13T20:23:59Z</dcterms:modified>
</cp:coreProperties>
</file>