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6" r:id="rId1"/>
    <p:sldMasterId id="2147483708" r:id="rId2"/>
    <p:sldMasterId id="2147483680" r:id="rId3"/>
    <p:sldMasterId id="2147483694" r:id="rId4"/>
    <p:sldMasterId id="2147483788" r:id="rId5"/>
    <p:sldMasterId id="2147483838" r:id="rId6"/>
    <p:sldMasterId id="2147483871" r:id="rId7"/>
    <p:sldMasterId id="2147483952" r:id="rId8"/>
  </p:sldMasterIdLst>
  <p:notesMasterIdLst>
    <p:notesMasterId r:id="rId35"/>
  </p:notesMasterIdLst>
  <p:handoutMasterIdLst>
    <p:handoutMasterId r:id="rId36"/>
  </p:handoutMasterIdLst>
  <p:sldIdLst>
    <p:sldId id="282" r:id="rId9"/>
    <p:sldId id="295" r:id="rId10"/>
    <p:sldId id="612" r:id="rId11"/>
    <p:sldId id="623" r:id="rId12"/>
    <p:sldId id="2644" r:id="rId13"/>
    <p:sldId id="689" r:id="rId14"/>
    <p:sldId id="696" r:id="rId15"/>
    <p:sldId id="2645" r:id="rId16"/>
    <p:sldId id="2646" r:id="rId17"/>
    <p:sldId id="2647" r:id="rId18"/>
    <p:sldId id="2648" r:id="rId19"/>
    <p:sldId id="2649" r:id="rId20"/>
    <p:sldId id="2650" r:id="rId21"/>
    <p:sldId id="2651" r:id="rId22"/>
    <p:sldId id="2652" r:id="rId23"/>
    <p:sldId id="2653" r:id="rId24"/>
    <p:sldId id="2654" r:id="rId25"/>
    <p:sldId id="2655" r:id="rId26"/>
    <p:sldId id="2656" r:id="rId27"/>
    <p:sldId id="2657" r:id="rId28"/>
    <p:sldId id="2658" r:id="rId29"/>
    <p:sldId id="2659" r:id="rId30"/>
    <p:sldId id="2660" r:id="rId31"/>
    <p:sldId id="2661" r:id="rId32"/>
    <p:sldId id="2662" r:id="rId33"/>
    <p:sldId id="314"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682" userDrawn="1">
          <p15:clr>
            <a:srgbClr val="A4A3A4"/>
          </p15:clr>
        </p15:guide>
        <p15:guide id="3" orient="horz" pos="903" userDrawn="1">
          <p15:clr>
            <a:srgbClr val="A4A3A4"/>
          </p15:clr>
        </p15:guide>
        <p15:guide id="4" orient="horz" pos="3858" userDrawn="1">
          <p15:clr>
            <a:srgbClr val="A4A3A4"/>
          </p15:clr>
        </p15:guide>
        <p15:guide id="5" orient="horz" pos="127" userDrawn="1">
          <p15:clr>
            <a:srgbClr val="A4A3A4"/>
          </p15:clr>
        </p15:guide>
        <p15:guide id="6" orient="horz" pos="4319" userDrawn="1">
          <p15:clr>
            <a:srgbClr val="A4A3A4"/>
          </p15:clr>
        </p15:guide>
        <p15:guide id="7" orient="horz" pos="4111" userDrawn="1">
          <p15:clr>
            <a:srgbClr val="A4A3A4"/>
          </p15:clr>
        </p15:guide>
        <p15:guide id="8" pos="3848" userDrawn="1">
          <p15:clr>
            <a:srgbClr val="A4A3A4"/>
          </p15:clr>
        </p15:guide>
        <p15:guide id="9" pos="381" userDrawn="1">
          <p15:clr>
            <a:srgbClr val="A4A3A4"/>
          </p15:clr>
        </p15:guide>
        <p15:guide id="10" pos="7297" userDrawn="1">
          <p15:clr>
            <a:srgbClr val="A4A3A4"/>
          </p15:clr>
        </p15:guide>
        <p15:guide id="11" pos="3916" userDrawn="1">
          <p15:clr>
            <a:srgbClr val="A4A3A4"/>
          </p15:clr>
        </p15:guide>
        <p15:guide id="12" pos="3789"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B4D"/>
    <a:srgbClr val="27ACAA"/>
    <a:srgbClr val="FFD200"/>
    <a:srgbClr val="FFE600"/>
    <a:srgbClr val="FFF27F"/>
    <a:srgbClr val="135655"/>
    <a:srgbClr val="F6F6FA"/>
    <a:srgbClr val="EDEDF0"/>
    <a:srgbClr val="FFFFF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8A0B5-5A2F-4EFC-B774-63802F83935F}" v="86" dt="2023-10-18T11:06:54.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3" autoAdjust="0"/>
    <p:restoredTop sz="88398" autoAdjust="0"/>
  </p:normalViewPr>
  <p:slideViewPr>
    <p:cSldViewPr snapToGrid="0" snapToObjects="1" showGuides="1">
      <p:cViewPr varScale="1">
        <p:scale>
          <a:sx n="61" d="100"/>
          <a:sy n="61" d="100"/>
        </p:scale>
        <p:origin x="832" y="52"/>
      </p:cViewPr>
      <p:guideLst>
        <p:guide orient="horz" pos="2160"/>
        <p:guide orient="horz" pos="682"/>
        <p:guide orient="horz" pos="903"/>
        <p:guide orient="horz" pos="3858"/>
        <p:guide orient="horz" pos="127"/>
        <p:guide orient="horz" pos="4319"/>
        <p:guide orient="horz" pos="4111"/>
        <p:guide pos="3848"/>
        <p:guide pos="381"/>
        <p:guide pos="7297"/>
        <p:guide pos="3916"/>
        <p:guide pos="3789"/>
      </p:guideLst>
    </p:cSldViewPr>
  </p:slideViewPr>
  <p:notesTextViewPr>
    <p:cViewPr>
      <p:scale>
        <a:sx n="100" d="100"/>
        <a:sy n="100" d="100"/>
      </p:scale>
      <p:origin x="0" y="0"/>
    </p:cViewPr>
  </p:notesTextViewPr>
  <p:sorterViewPr>
    <p:cViewPr>
      <p:scale>
        <a:sx n="200" d="100"/>
        <a:sy n="200" d="100"/>
      </p:scale>
      <p:origin x="0" y="-7060"/>
    </p:cViewPr>
  </p:sorterViewPr>
  <p:notesViewPr>
    <p:cSldViewPr snapToGrid="0" snapToObjects="1" showGuides="1">
      <p:cViewPr>
        <p:scale>
          <a:sx n="200" d="100"/>
          <a:sy n="200" d="100"/>
        </p:scale>
        <p:origin x="612" y="274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GB" dirty="0">
              <a:latin typeface="Arial" pitchFamily="34" charset="0"/>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5A85089-C692-4DEA-AC49-04CF34D4FE14}" type="datetimeFigureOut">
              <a:rPr lang="en-GB" smtClean="0">
                <a:latin typeface="Arial" pitchFamily="34" charset="0"/>
              </a:rPr>
              <a:pPr/>
              <a:t>18/10/2023</a:t>
            </a:fld>
            <a:endParaRPr lang="en-GB" dirty="0">
              <a:latin typeface="Arial" pitchFamily="34"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Arial" pitchFamily="34" charset="0"/>
              </a:defRPr>
            </a:lvl1pPr>
          </a:lstStyle>
          <a:p>
            <a:endParaRPr lang="en-GB"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Arial" pitchFamily="34" charset="0"/>
              </a:defRPr>
            </a:lvl1pPr>
          </a:lstStyle>
          <a:p>
            <a:fld id="{8045EBA9-A28D-4849-BFEA-AA04F6A21B63}" type="datetimeFigureOut">
              <a:rPr lang="en-GB" smtClean="0"/>
              <a:pPr/>
              <a:t>18/10/2023</a:t>
            </a:fld>
            <a:endParaRPr lang="en-GB"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Arial" pitchFamily="34" charset="0"/>
              </a:defRPr>
            </a:lvl1pPr>
          </a:lstStyle>
          <a:p>
            <a:endParaRPr lang="en-GB"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wmf"/><Relationship Id="rId1" Type="http://schemas.openxmlformats.org/officeDocument/2006/relationships/slideMaster" Target="../slideMasters/slideMaster2.xml"/><Relationship Id="rId4" Type="http://schemas.openxmlformats.org/officeDocument/2006/relationships/image" Target="../media/image7.wmf"/></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wmf"/><Relationship Id="rId1" Type="http://schemas.openxmlformats.org/officeDocument/2006/relationships/slideMaster" Target="../slideMasters/slideMaster2.xml"/><Relationship Id="rId4" Type="http://schemas.openxmlformats.org/officeDocument/2006/relationships/image" Target="../media/image7.w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wmf"/><Relationship Id="rId1" Type="http://schemas.openxmlformats.org/officeDocument/2006/relationships/slideMaster" Target="../slideMasters/slideMaster3.xml"/><Relationship Id="rId4" Type="http://schemas.openxmlformats.org/officeDocument/2006/relationships/image" Target="../media/image14.w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5.wmf"/><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8.wmf"/><Relationship Id="rId1" Type="http://schemas.openxmlformats.org/officeDocument/2006/relationships/slideMaster" Target="../slideMasters/slideMaster4.xml"/><Relationship Id="rId4" Type="http://schemas.openxmlformats.org/officeDocument/2006/relationships/image" Target="../media/image20.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wmf"/><Relationship Id="rId1" Type="http://schemas.openxmlformats.org/officeDocument/2006/relationships/slideMaster" Target="../slideMasters/slideMaster4.xml"/><Relationship Id="rId4" Type="http://schemas.openxmlformats.org/officeDocument/2006/relationships/image" Target="../media/image19.w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24.sv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10" name="Rectangle 1"/>
          <p:cNvSpPr>
            <a:spLocks noChangeAspect="1"/>
          </p:cNvSpPr>
          <p:nvPr userDrawn="1"/>
        </p:nvSpPr>
        <p:spPr>
          <a:xfrm>
            <a:off x="2577042" y="777241"/>
            <a:ext cx="9007476"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2" name="Title 1"/>
          <p:cNvSpPr>
            <a:spLocks noGrp="1"/>
          </p:cNvSpPr>
          <p:nvPr>
            <p:ph type="ctrTitle"/>
          </p:nvPr>
        </p:nvSpPr>
        <p:spPr>
          <a:xfrm>
            <a:off x="2950463" y="2240280"/>
            <a:ext cx="8290560"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5" name="Subtitle 2"/>
          <p:cNvSpPr>
            <a:spLocks noGrp="1"/>
          </p:cNvSpPr>
          <p:nvPr>
            <p:ph type="subTitle" idx="1"/>
          </p:nvPr>
        </p:nvSpPr>
        <p:spPr>
          <a:xfrm>
            <a:off x="2950464" y="3220754"/>
            <a:ext cx="82905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5" y="1024129"/>
            <a:ext cx="10972800" cy="1643063"/>
          </a:xfrm>
          <a:prstGeom prst="rect">
            <a:avLst/>
          </a:prstGeom>
        </p:spPr>
        <p:txBody>
          <a:bodyPr/>
          <a:lstStyle>
            <a:lvl1pPr marL="0" indent="0" algn="l">
              <a:lnSpc>
                <a:spcPct val="85000"/>
              </a:lnSpc>
              <a:spcBef>
                <a:spcPts val="0"/>
              </a:spcBef>
              <a:buNone/>
              <a:defRPr sz="5000" b="1">
                <a:solidFill>
                  <a:schemeClr val="bg2"/>
                </a:solidFill>
                <a:latin typeface="+mn-lt"/>
                <a:cs typeface="Arial" pitchFamily="34" charset="0"/>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6" name="Date Placeholder 5"/>
          <p:cNvSpPr>
            <a:spLocks noGrp="1"/>
          </p:cNvSpPr>
          <p:nvPr>
            <p:ph type="dt" sz="half" idx="12"/>
          </p:nvPr>
        </p:nvSpPr>
        <p:spPr/>
        <p:txBody>
          <a:bodyPr/>
          <a:lstStyle/>
          <a:p>
            <a:fld id="{5C26F93F-506C-4A35-8929-0D526C93ABD3}" type="datetime1">
              <a:rPr lang="lv-LV" smtClean="0"/>
              <a:t>18.10.2023</a:t>
            </a:fld>
            <a:endParaRPr lang="en-US" dirty="0"/>
          </a:p>
        </p:txBody>
      </p:sp>
      <p:sp>
        <p:nvSpPr>
          <p:cNvPr id="7" name="Footer Placeholder 6"/>
          <p:cNvSpPr>
            <a:spLocks noGrp="1"/>
          </p:cNvSpPr>
          <p:nvPr>
            <p:ph type="ftr" sz="quarter" idx="13"/>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9130112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9"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812195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53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82823494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94285465"/>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219066354"/>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r>
              <a:rPr lang="en-US"/>
              <a:t>Click icon to add table</a:t>
            </a:r>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BF56B800-5990-4E98-883A-B28E84D3674B}" type="datetime1">
              <a:rPr lang="lv-LV" smtClean="0"/>
              <a:t>18.10.2023</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Noslēguma izvērtējuma prezentācija</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318231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r>
              <a:rPr lang="en-US"/>
              <a:t>Click icon to add picture</a:t>
            </a:r>
            <a:endParaRPr lang="en-IN"/>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C4B9BDDB-DB49-4228-BAEB-EBFF7FAD5FDB}" type="datetime1">
              <a:rPr lang="lv-LV" smtClean="0"/>
              <a:t>18.10.2023</a:t>
            </a:fld>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Noslēguma izvērtējuma prezentācija</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17082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r>
              <a:rPr lang="en-US"/>
              <a:t>Click icon to add picture</a:t>
            </a:r>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CE77ED87-D173-47CA-923E-C3A9B6322CDB}" type="datetime1">
              <a:rPr lang="lv-LV" smtClean="0"/>
              <a:t>18.10.2023</a:t>
            </a:fld>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Noslēguma izvērtējuma prezentācija</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239599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5353995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Tree>
    <p:extLst>
      <p:ext uri="{BB962C8B-B14F-4D97-AF65-F5344CB8AC3E}">
        <p14:creationId xmlns:p14="http://schemas.microsoft.com/office/powerpoint/2010/main" val="102481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endParaRPr lang="en-US" dirty="0"/>
          </a:p>
        </p:txBody>
      </p:sp>
      <p:sp>
        <p:nvSpPr>
          <p:cNvPr id="3077"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fld id="{2DCEDD96-2963-4226-9D1E-3B89FA973389}"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9999408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3695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70E2CB07-E08B-4F59-8BCF-430612047A77}" type="datetime1">
              <a:rPr lang="lv-LV" smtClean="0"/>
              <a:t>18.10.2023</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Noslēguma izvērtējuma prezentācija</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54871644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3A62E51D-FFF7-4862-8442-E4C48419E42F}" type="datetime1">
              <a:rPr lang="lv-LV" smtClean="0"/>
              <a:t>18.10.2023</a:t>
            </a:fld>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a:t>Noslēguma izvērtējuma prezentācija</a:t>
            </a:r>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2278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9C9AD429-7601-49AF-BD52-DEEC805B669C}" type="datetime1">
              <a:rPr lang="lv-LV" smtClean="0"/>
              <a:t>18.10.2023</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Noslēguma izvērtējuma prezentācija</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0550164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C9E5A1CA-FD7B-4295-A850-12739995DE56}" type="datetime1">
              <a:rPr lang="lv-LV" smtClean="0"/>
              <a:t>18.10.2023</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Noslēguma izvērtējuma prezentācija</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56874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5AE61913-60FB-42BA-9ED9-81065958A219}" type="datetime1">
              <a:rPr lang="lv-LV" smtClean="0"/>
              <a:t>18.10.2023</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Noslēguma izvērtējuma prezentācija</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4338395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67E6A30C-A44A-4D8F-B9FD-ECFFCA344524}" type="datetime1">
              <a:rPr lang="lv-LV" smtClean="0"/>
              <a:t>18.10.2023</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Noslēguma izvērtējuma prezentācija</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1295609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r>
              <a:rPr lang="en-US"/>
              <a:t>Click icon to add picture</a:t>
            </a:r>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58C71B88-24F9-44F7-A2EC-87C85304DD69}" type="datetime1">
              <a:rPr lang="lv-LV" smtClean="0"/>
              <a:t>18.10.2023</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Noslēguma izvērtējuma prezentācija</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18881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8865B813-E888-4D9B-B8BD-7AA32E0FB50C}" type="datetime1">
              <a:rPr lang="lv-LV" smtClean="0"/>
              <a:t>18.10.2023</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Noslēguma izvērtējuma prezentācija</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6876300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54FABDCB-3D5F-4F5D-AD82-01DB049D82D1}" type="datetime1">
              <a:rPr lang="lv-LV" smtClean="0"/>
              <a:t>18.10.2023</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Noslēguma izvērtējuma prezentācija</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72450842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endParaRPr lang="en-US" dirty="0"/>
          </a:p>
        </p:txBody>
      </p:sp>
      <p:sp>
        <p:nvSpPr>
          <p:cNvPr id="4101"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fld id="{8546B956-7857-404B-9462-642EEE2E009E}"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330155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p>
        </p:txBody>
      </p:sp>
      <p:sp>
        <p:nvSpPr>
          <p:cNvPr id="4101" name="Freeform 5"/>
          <p:cNvSpPr>
            <a:spLocks/>
          </p:cNvSpPr>
          <p:nvPr userDrawn="1"/>
        </p:nvSpPr>
        <p:spPr bwMode="gray">
          <a:xfrm>
            <a:off x="609601" y="1040400"/>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9525">
            <a:noFill/>
            <a:round/>
            <a:headEnd/>
            <a:tailEnd/>
          </a:ln>
        </p:spPr>
        <p:txBody>
          <a:bodyPr vert="horz" wrap="square" lIns="91392" tIns="45696" rIns="91392" bIns="45696" numCol="1" anchor="t" anchorCtr="0" compatLnSpc="1">
            <a:prstTxWarp prst="textNoShape">
              <a:avLst/>
            </a:prstTxWarp>
          </a:bodyPr>
          <a:lstStyle/>
          <a:p>
            <a:endParaRPr lang="en-GB" sz="1799">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fld id="{38D86727-A3CD-4F32-ACAF-334C31C99831}" type="datetime1">
              <a:rPr lang="lv-LV" smtClean="0"/>
              <a:t>18.10.2023</a:t>
            </a:fld>
            <a:endParaRPr lang="en-US"/>
          </a:p>
        </p:txBody>
      </p:sp>
      <p:sp>
        <p:nvSpPr>
          <p:cNvPr id="6" name="Footer Placeholder 5"/>
          <p:cNvSpPr>
            <a:spLocks noGrp="1"/>
          </p:cNvSpPr>
          <p:nvPr>
            <p:ph type="ftr" sz="quarter" idx="11"/>
          </p:nvPr>
        </p:nvSpPr>
        <p:spPr/>
        <p:txBody>
          <a:bodyPr/>
          <a:lstStyle/>
          <a:p>
            <a:r>
              <a:rPr lang="en-GB"/>
              <a:t>Noslēguma izvērtējuma prezentācija</a:t>
            </a:r>
          </a:p>
        </p:txBody>
      </p:sp>
    </p:spTree>
    <p:extLst>
      <p:ext uri="{BB962C8B-B14F-4D97-AF65-F5344CB8AC3E}">
        <p14:creationId xmlns:p14="http://schemas.microsoft.com/office/powerpoint/2010/main" val="41361425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Cover alterna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noChangeAspect="1"/>
          </p:cNvSpPr>
          <p:nvPr userDrawn="1"/>
        </p:nvSpPr>
        <p:spPr bwMode="gray">
          <a:xfrm rot="10800000">
            <a:off x="4369395" y="457205"/>
            <a:ext cx="7217664"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344" tIns="45672" rIns="91344" bIns="45672" numCol="1" anchor="t" anchorCtr="0" compatLnSpc="1">
            <a:prstTxWarp prst="textNoShape">
              <a:avLst/>
            </a:prstTxWarp>
          </a:bodyPr>
          <a:lstStyle/>
          <a:p>
            <a:endParaRPr lang="en-GB" sz="1798"/>
          </a:p>
        </p:txBody>
      </p:sp>
      <p:sp>
        <p:nvSpPr>
          <p:cNvPr id="9" name="Title 1"/>
          <p:cNvSpPr>
            <a:spLocks noGrp="1"/>
          </p:cNvSpPr>
          <p:nvPr>
            <p:ph type="ctrTitle"/>
          </p:nvPr>
        </p:nvSpPr>
        <p:spPr>
          <a:xfrm>
            <a:off x="4742812" y="1677507"/>
            <a:ext cx="6534912" cy="860400"/>
          </a:xfrm>
        </p:spPr>
        <p:txBody>
          <a:bodyPr/>
          <a:lstStyle>
            <a:lvl1pPr>
              <a:defRPr>
                <a:solidFill>
                  <a:srgbClr val="404040"/>
                </a:solidFill>
                <a:latin typeface="+mn-lt"/>
                <a:cs typeface="Arial" pitchFamily="34" charset="0"/>
              </a:defRPr>
            </a:lvl1pPr>
          </a:lstStyle>
          <a:p>
            <a:r>
              <a:rPr lang="en-US"/>
              <a:t>Click to edit Master title style</a:t>
            </a:r>
            <a:endParaRPr lang="en-GB"/>
          </a:p>
        </p:txBody>
      </p:sp>
      <p:sp>
        <p:nvSpPr>
          <p:cNvPr id="10" name="Subtitle 2"/>
          <p:cNvSpPr>
            <a:spLocks noGrp="1"/>
          </p:cNvSpPr>
          <p:nvPr>
            <p:ph type="subTitle" idx="1"/>
          </p:nvPr>
        </p:nvSpPr>
        <p:spPr>
          <a:xfrm>
            <a:off x="4742812" y="2685128"/>
            <a:ext cx="6534912" cy="645742"/>
          </a:xfrm>
        </p:spPr>
        <p:txBody>
          <a:bodyPr/>
          <a:lstStyle>
            <a:lvl1pPr marL="0" indent="0" algn="l">
              <a:buNone/>
              <a:defRPr sz="1998">
                <a:solidFill>
                  <a:srgbClr val="404040"/>
                </a:solidFill>
                <a:latin typeface="+mn-lt"/>
                <a:cs typeface="Arial" pitchFamily="34" charset="0"/>
              </a:defRPr>
            </a:lvl1pPr>
            <a:lvl2pPr marL="0" indent="0" algn="l">
              <a:buNone/>
              <a:defRPr sz="1598">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9608" y="5340096"/>
            <a:ext cx="987552" cy="1156968"/>
          </a:xfrm>
          <a:prstGeom prst="rect">
            <a:avLst/>
          </a:prstGeom>
        </p:spPr>
      </p:pic>
    </p:spTree>
    <p:extLst>
      <p:ext uri="{BB962C8B-B14F-4D97-AF65-F5344CB8AC3E}">
        <p14:creationId xmlns:p14="http://schemas.microsoft.com/office/powerpoint/2010/main" val="32027463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24983072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461744" y="6019189"/>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461744"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345560806"/>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268351835"/>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909959523"/>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855D67AB-018D-4F3E-A1E7-B90EA60A1763}" type="datetime1">
              <a:rPr lang="lv-LV" smtClean="0"/>
              <a:t>18.10.2023</a:t>
            </a:fld>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2570205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32028AE5-AD5D-4CDF-BE8B-DBBEB8991218}" type="datetime1">
              <a:rPr lang="lv-LV" smtClean="0"/>
              <a:t>18.10.2023</a:t>
            </a:fld>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2519669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DF860412-8DF2-408A-8820-4ECC34FA2B8B}" type="datetime1">
              <a:rPr lang="lv-LV" smtClean="0"/>
              <a:t>18.10.2023</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62693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endParaRPr lang="en-US" dirty="0"/>
          </a:p>
        </p:txBody>
      </p:sp>
      <p:sp>
        <p:nvSpPr>
          <p:cNvPr id="4101" name="Freeform 5"/>
          <p:cNvSpPr>
            <a:spLocks/>
          </p:cNvSpPr>
          <p:nvPr userDrawn="1"/>
        </p:nvSpPr>
        <p:spPr bwMode="gray">
          <a:xfrm>
            <a:off x="609600" y="1040400"/>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fld id="{AF37D9EE-BB49-4E5A-94DB-DACEE2F750F4}"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7B4516CD-6381-47B5-A60F-1002173B02B3}" type="datetime1">
              <a:rPr lang="lv-LV" smtClean="0"/>
              <a:t>18.10.2023</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278907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fld id="{1EBAC77C-A874-4750-B997-D7E344EBF498}" type="datetime1">
              <a:rPr lang="lv-LV" smtClean="0"/>
              <a:t>18.10.2023</a:t>
            </a:fld>
            <a:endParaRPr lang="en-IN" dirty="0"/>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8744805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C3DA4281-4561-4105-A5AB-055D68E4550B}" type="datetime1">
              <a:rPr lang="lv-LV" smtClean="0"/>
              <a:t>18.10.2023</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797558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fld id="{FCAEC61C-29DA-479A-8271-40F8243300EA}" type="datetime1">
              <a:rPr lang="lv-LV" smtClean="0"/>
              <a:t>18.10.2023</a:t>
            </a:fld>
            <a:endParaRPr lang="en-IN" dirty="0"/>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5089445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31117910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0083922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413C44D0-75EE-4D48-889D-E70666A2DE08}" type="datetime1">
              <a:rPr lang="lv-LV" smtClean="0"/>
              <a:t>18.10.2023</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8411259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9B19FCDE-DAEB-400B-A5D2-6EE6BAF201D6}" type="datetime1">
              <a:rPr lang="lv-LV" smtClean="0"/>
              <a:t>18.10.2023</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6876945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1428184" y="6471244"/>
            <a:ext cx="1190638" cy="180000"/>
          </a:xfrm>
        </p:spPr>
        <p:txBody>
          <a:bodyPr/>
          <a:lstStyle>
            <a:lvl1pPr>
              <a:defRPr>
                <a:solidFill>
                  <a:schemeClr val="tx1"/>
                </a:solidFill>
              </a:defRPr>
            </a:lvl1pPr>
          </a:lstStyle>
          <a:p>
            <a:fld id="{5B1E5175-5A49-4D6A-9180-F64498D2B925}" type="datetime1">
              <a:rPr lang="lv-LV" smtClean="0"/>
              <a:t>18.10.2023</a:t>
            </a:fld>
            <a:endParaRPr lang="en-US" dirty="0"/>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3237502" y="6471244"/>
            <a:ext cx="3084493" cy="180000"/>
          </a:xfrm>
        </p:spPr>
        <p:txBody>
          <a:bodyPr/>
          <a:lstStyle>
            <a:lvl1pPr>
              <a:defRPr>
                <a:solidFill>
                  <a:schemeClr val="tx1"/>
                </a:solidFill>
              </a:defRPr>
            </a:lvl1pPr>
          </a:lstStyle>
          <a:p>
            <a:r>
              <a:rPr lang="en-IN"/>
              <a:t>Noslēguma izvērtējuma prezentācija</a:t>
            </a:r>
            <a:endParaRPr lang="en-IN" dirty="0"/>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616900" y="6471244"/>
            <a:ext cx="662721" cy="180000"/>
          </a:xfrm>
        </p:spPr>
        <p:txBody>
          <a:bodyPr/>
          <a:lstStyle>
            <a:lvl1pPr>
              <a:defRPr>
                <a:solidFill>
                  <a:schemeClr val="tx1"/>
                </a:solidFill>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5607762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fld id="{45A89147-1EA8-4469-8CC1-CD30EDA0B396}" type="datetime1">
              <a:rPr lang="lv-LV" smtClean="0"/>
              <a:t>18.10.2023</a:t>
            </a:fld>
            <a:endParaRPr lang="en-IN" dirty="0"/>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228944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484" y="6243638"/>
            <a:ext cx="10972800"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9D40CAB0-991B-4088-A657-0D00A7D4AEDE}"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3506808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fld id="{CA707ABD-DB6B-4B27-BCCA-55EE5FB95C08}" type="datetime1">
              <a:rPr lang="lv-LV" smtClean="0"/>
              <a:t>18.10.2023</a:t>
            </a:fld>
            <a:endParaRPr lang="en-IN" dirty="0"/>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5445308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fld id="{A31FB4A0-10ED-4A00-B620-42567015A163}" type="datetime1">
              <a:rPr lang="lv-LV" smtClean="0"/>
              <a:t>18.10.2023</a:t>
            </a:fld>
            <a:endParaRPr lang="en-IN" dirty="0"/>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14761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175EDED2-89FE-4080-BF47-165F56D789B2}" type="datetime1">
              <a:rPr lang="lv-LV" smtClean="0"/>
              <a:t>18.10.2023</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7507638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1743437C-6FB6-4205-9346-39B575BE672C}" type="datetime1">
              <a:rPr lang="lv-LV" smtClean="0"/>
              <a:t>18.10.2023</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345923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651CB995-3E20-44E8-9E53-27458C01588E}" type="datetime1">
              <a:rPr lang="lv-LV" smtClean="0"/>
              <a:t>18.10.2023</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1370392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91EAE154-5CA0-4B98-A431-D3B722E7DF36}" type="datetime1">
              <a:rPr lang="lv-LV" smtClean="0"/>
              <a:t>18.10.2023</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692230256"/>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47897D93-0DE8-4B6F-836F-AAEF663FA21E}" type="datetime1">
              <a:rPr lang="lv-LV" smtClean="0"/>
              <a:t>18.10.2023</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54834342"/>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3550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0F95493A-F3BC-4EDB-9D1A-A8D81201203F}" type="datetime1">
              <a:rPr lang="lv-LV" smtClean="0"/>
              <a:t>18.10.2023</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1063063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634157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a:prstGeom prst="rect">
            <a:avLst/>
          </a:prstGeo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447397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9"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8803272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3426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921264839"/>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3801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1534187444"/>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461744" y="6019189"/>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461744"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6025313"/>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947628801"/>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471117768"/>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a:xfrm>
            <a:off x="1428184" y="6471244"/>
            <a:ext cx="1190638" cy="180000"/>
          </a:xfrm>
          <a:prstGeom prst="rect">
            <a:avLst/>
          </a:prstGeom>
        </p:spPr>
        <p:txBody>
          <a:bodyPr/>
          <a:lstStyle/>
          <a:p>
            <a:fld id="{FA69C2FA-2EDB-499D-8092-09E697F99C0F}" type="datetime1">
              <a:rPr lang="lv-LV" smtClean="0"/>
              <a:t>18.10.2023</a:t>
            </a:fld>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74910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a:xfrm>
            <a:off x="1428184" y="6471244"/>
            <a:ext cx="1190638" cy="180000"/>
          </a:xfrm>
          <a:prstGeom prst="rect">
            <a:avLst/>
          </a:prstGeom>
        </p:spPr>
        <p:txBody>
          <a:bodyPr/>
          <a:lstStyle/>
          <a:p>
            <a:fld id="{FA3EF9FD-1819-4E81-B135-60C125D2BCDF}" type="datetime1">
              <a:rPr lang="lv-LV" smtClean="0"/>
              <a:t>18.10.2023</a:t>
            </a:fld>
            <a:endParaRPr lang="lv-LV"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lvl1pPr>
              <a:defRPr/>
            </a:lvl1pPr>
          </a:lstStyle>
          <a:p>
            <a:r>
              <a:rPr lang="lv-LV"/>
              <a:t>Noslēguma izvērtējuma prezentācija</a:t>
            </a:r>
            <a:endParaRPr lang="lv-LV" dirty="0"/>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8896090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a:xfrm>
            <a:off x="1428184" y="6471244"/>
            <a:ext cx="1190638" cy="180000"/>
          </a:xfrm>
          <a:prstGeom prst="rect">
            <a:avLst/>
          </a:prstGeom>
        </p:spPr>
        <p:txBody>
          <a:bodyPr/>
          <a:lstStyle/>
          <a:p>
            <a:fld id="{77FE8170-5920-461A-A12A-628A8DFA54C8}" type="datetime1">
              <a:rPr lang="lv-LV" smtClean="0"/>
              <a:t>18.10.2023</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097054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a:xfrm>
            <a:off x="1428184" y="6471244"/>
            <a:ext cx="1190638" cy="180000"/>
          </a:xfrm>
          <a:prstGeom prst="rect">
            <a:avLst/>
          </a:prstGeom>
        </p:spPr>
        <p:txBody>
          <a:bodyPr/>
          <a:lstStyle/>
          <a:p>
            <a:fld id="{E3CDD0E2-7335-48FD-BB28-CC958298C3D4}" type="datetime1">
              <a:rPr lang="lv-LV" smtClean="0"/>
              <a:t>18.10.2023</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9617995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a:xfrm>
            <a:off x="1428184" y="6471244"/>
            <a:ext cx="1190638" cy="180000"/>
          </a:xfrm>
          <a:prstGeom prst="rect">
            <a:avLst/>
          </a:prstGeom>
        </p:spPr>
        <p:txBody>
          <a:bodyPr/>
          <a:lstStyle/>
          <a:p>
            <a:fld id="{13CA8EA7-6041-4558-83ED-FF365C519ACA}" type="datetime1">
              <a:rPr lang="lv-LV" smtClean="0"/>
              <a:t>18.10.2023</a:t>
            </a:fld>
            <a:endParaRPr lang="en-IN" dirty="0"/>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7681212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a:xfrm>
            <a:off x="1428184" y="6471244"/>
            <a:ext cx="1190638" cy="180000"/>
          </a:xfrm>
          <a:prstGeom prst="rect">
            <a:avLst/>
          </a:prstGeom>
        </p:spPr>
        <p:txBody>
          <a:bodyPr/>
          <a:lstStyle/>
          <a:p>
            <a:fld id="{C7EC1C3C-4390-4F13-AB4C-2AF518369DFF}" type="datetime1">
              <a:rPr lang="lv-LV" smtClean="0"/>
              <a:t>18.10.2023</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7883516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a:xfrm>
            <a:off x="1428184" y="6471244"/>
            <a:ext cx="1190638" cy="180000"/>
          </a:xfrm>
          <a:prstGeom prst="rect">
            <a:avLst/>
          </a:prstGeom>
        </p:spPr>
        <p:txBody>
          <a:bodyPr/>
          <a:lstStyle/>
          <a:p>
            <a:fld id="{04E3A5F1-F986-491B-8AB2-A581A3072361}" type="datetime1">
              <a:rPr lang="lv-LV" smtClean="0"/>
              <a:t>18.10.2023</a:t>
            </a:fld>
            <a:endParaRPr lang="en-IN" dirty="0"/>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9997832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12749677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11657592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a:xfrm>
            <a:off x="1428184" y="6471244"/>
            <a:ext cx="1190638" cy="180000"/>
          </a:xfrm>
          <a:prstGeom prst="rect">
            <a:avLst/>
          </a:prstGeom>
        </p:spPr>
        <p:txBody>
          <a:bodyPr/>
          <a:lstStyle/>
          <a:p>
            <a:fld id="{C74E66ED-7D6A-4900-A5E1-4F43A5A4F9D3}" type="datetime1">
              <a:rPr lang="lv-LV" smtClean="0"/>
              <a:t>18.10.2023</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2351959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a:xfrm>
            <a:off x="1428184" y="6471244"/>
            <a:ext cx="1190638" cy="180000"/>
          </a:xfrm>
          <a:prstGeom prst="rect">
            <a:avLst/>
          </a:prstGeom>
        </p:spPr>
        <p:txBody>
          <a:bodyPr/>
          <a:lstStyle/>
          <a:p>
            <a:fld id="{66472901-73AF-4EC9-A7C2-716052A5DB4E}" type="datetime1">
              <a:rPr lang="lv-LV" smtClean="0"/>
              <a:t>18.10.2023</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38777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16" name="Rectangle 1"/>
          <p:cNvSpPr>
            <a:spLocks noChangeAspect="1"/>
          </p:cNvSpPr>
          <p:nvPr userDrawn="1"/>
        </p:nvSpPr>
        <p:spPr>
          <a:xfrm>
            <a:off x="2577042" y="777241"/>
            <a:ext cx="9007476"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7" name="Title 1"/>
          <p:cNvSpPr>
            <a:spLocks noGrp="1"/>
          </p:cNvSpPr>
          <p:nvPr>
            <p:ph type="ctrTitle"/>
          </p:nvPr>
        </p:nvSpPr>
        <p:spPr>
          <a:xfrm>
            <a:off x="2950463" y="2240280"/>
            <a:ext cx="82905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8" name="Subtitle 2"/>
          <p:cNvSpPr>
            <a:spLocks noGrp="1"/>
          </p:cNvSpPr>
          <p:nvPr>
            <p:ph type="subTitle" idx="1"/>
          </p:nvPr>
        </p:nvSpPr>
        <p:spPr>
          <a:xfrm>
            <a:off x="2950464" y="3220754"/>
            <a:ext cx="82905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0" indent="0" algn="l">
              <a:buNone/>
              <a:defRPr sz="1600">
                <a:solidFill>
                  <a:srgbClr val="404040"/>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36741581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1428184" y="6471244"/>
            <a:ext cx="1190638" cy="180000"/>
          </a:xfrm>
          <a:prstGeom prst="rect">
            <a:avLst/>
          </a:prstGeom>
        </p:spPr>
        <p:txBody>
          <a:bodyPr/>
          <a:lstStyle>
            <a:lvl1pPr>
              <a:defRPr>
                <a:solidFill>
                  <a:schemeClr val="tx1"/>
                </a:solidFill>
              </a:defRPr>
            </a:lvl1pPr>
          </a:lstStyle>
          <a:p>
            <a:fld id="{B41B31EB-69A9-4B10-9E45-CA5653140D17}" type="datetime1">
              <a:rPr lang="lv-LV" smtClean="0"/>
              <a:t>18.10.2023</a:t>
            </a:fld>
            <a:endParaRPr lang="en-US" dirty="0"/>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3237502" y="6471244"/>
            <a:ext cx="3084493" cy="180000"/>
          </a:xfrm>
        </p:spPr>
        <p:txBody>
          <a:bodyPr/>
          <a:lstStyle>
            <a:lvl1pPr>
              <a:defRPr>
                <a:solidFill>
                  <a:schemeClr val="tx1"/>
                </a:solidFill>
              </a:defRPr>
            </a:lvl1pPr>
          </a:lstStyle>
          <a:p>
            <a:r>
              <a:rPr lang="en-IN"/>
              <a:t>Noslēguma izvērtējuma prezentācija</a:t>
            </a:r>
            <a:endParaRPr lang="en-IN" dirty="0"/>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616900" y="6471244"/>
            <a:ext cx="662721" cy="180000"/>
          </a:xfrm>
        </p:spPr>
        <p:txBody>
          <a:bodyPr/>
          <a:lstStyle>
            <a:lvl1pPr>
              <a:defRPr>
                <a:solidFill>
                  <a:schemeClr val="tx1"/>
                </a:solidFill>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5136208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a:xfrm>
            <a:off x="1428184" y="6471244"/>
            <a:ext cx="1190638" cy="180000"/>
          </a:xfrm>
          <a:prstGeom prst="rect">
            <a:avLst/>
          </a:prstGeom>
        </p:spPr>
        <p:txBody>
          <a:bodyPr/>
          <a:lstStyle/>
          <a:p>
            <a:fld id="{AA11A9BC-403E-44DF-ACF4-7C1AC8F80D71}" type="datetime1">
              <a:rPr lang="lv-LV" smtClean="0"/>
              <a:t>18.10.2023</a:t>
            </a:fld>
            <a:endParaRPr lang="en-IN" dirty="0"/>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643947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a:xfrm>
            <a:off x="1428184" y="6471244"/>
            <a:ext cx="1190638" cy="180000"/>
          </a:xfrm>
          <a:prstGeom prst="rect">
            <a:avLst/>
          </a:prstGeom>
        </p:spPr>
        <p:txBody>
          <a:bodyPr/>
          <a:lstStyle/>
          <a:p>
            <a:fld id="{F81378E2-7911-4438-A41D-E2CB43D65658}" type="datetime1">
              <a:rPr lang="lv-LV" smtClean="0"/>
              <a:t>18.10.2023</a:t>
            </a:fld>
            <a:endParaRPr lang="en-IN" dirty="0"/>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7557305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a:xfrm>
            <a:off x="1428184" y="6471244"/>
            <a:ext cx="1190638" cy="180000"/>
          </a:xfrm>
          <a:prstGeom prst="rect">
            <a:avLst/>
          </a:prstGeom>
        </p:spPr>
        <p:txBody>
          <a:bodyPr/>
          <a:lstStyle/>
          <a:p>
            <a:fld id="{955CD3BE-CF5C-4EB0-A3BF-693CF673CF06}" type="datetime1">
              <a:rPr lang="lv-LV" smtClean="0"/>
              <a:t>18.10.2023</a:t>
            </a:fld>
            <a:endParaRPr lang="en-IN" dirty="0"/>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39866159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a:xfrm>
            <a:off x="1428184" y="6471244"/>
            <a:ext cx="1190638" cy="180000"/>
          </a:xfrm>
          <a:prstGeom prst="rect">
            <a:avLst/>
          </a:prstGeom>
        </p:spPr>
        <p:txBody>
          <a:bodyPr/>
          <a:lstStyle/>
          <a:p>
            <a:fld id="{9FE699A4-FAAB-441A-B84E-755B73661E80}" type="datetime1">
              <a:rPr lang="lv-LV" smtClean="0"/>
              <a:t>18.10.2023</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1843665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a:xfrm>
            <a:off x="1428184" y="6471244"/>
            <a:ext cx="1190638" cy="180000"/>
          </a:xfrm>
          <a:prstGeom prst="rect">
            <a:avLst/>
          </a:prstGeom>
        </p:spPr>
        <p:txBody>
          <a:bodyPr/>
          <a:lstStyle/>
          <a:p>
            <a:fld id="{3FD7CEF8-837A-46BA-8CE7-055406E782F7}" type="datetime1">
              <a:rPr lang="lv-LV" smtClean="0"/>
              <a:t>18.10.2023</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6012997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a:xfrm>
            <a:off x="1428184" y="6471244"/>
            <a:ext cx="1190638" cy="180000"/>
          </a:xfrm>
          <a:prstGeom prst="rect">
            <a:avLst/>
          </a:prstGeom>
        </p:spPr>
        <p:txBody>
          <a:bodyPr/>
          <a:lstStyle/>
          <a:p>
            <a:fld id="{247AC955-3A9A-4946-A4D1-1BE117991387}" type="datetime1">
              <a:rPr lang="lv-LV" smtClean="0"/>
              <a:t>18.10.2023</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7645456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a:xfrm>
            <a:off x="1428184" y="6471244"/>
            <a:ext cx="1190638" cy="180000"/>
          </a:xfrm>
          <a:prstGeom prst="rect">
            <a:avLst/>
          </a:prstGeom>
        </p:spPr>
        <p:txBody>
          <a:bodyPr/>
          <a:lstStyle/>
          <a:p>
            <a:fld id="{70386F0E-21D3-4AE5-95A8-E333016BC04D}" type="datetime1">
              <a:rPr lang="lv-LV" smtClean="0"/>
              <a:t>18.10.2023</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819482017"/>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a:xfrm>
            <a:off x="1428184" y="6471244"/>
            <a:ext cx="1190638" cy="180000"/>
          </a:xfrm>
          <a:prstGeom prst="rect">
            <a:avLst/>
          </a:prstGeom>
        </p:spPr>
        <p:txBody>
          <a:bodyPr/>
          <a:lstStyle/>
          <a:p>
            <a:fld id="{7AC2D4AD-30AE-42EA-9BC1-9FC854767D25}" type="datetime1">
              <a:rPr lang="lv-LV" smtClean="0"/>
              <a:t>18.10.2023</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961983954"/>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577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3" name="Freeform 5"/>
          <p:cNvSpPr>
            <a:spLocks noChangeAspect="1"/>
          </p:cNvSpPr>
          <p:nvPr userDrawn="1"/>
        </p:nvSpPr>
        <p:spPr bwMode="gray">
          <a:xfrm rot="10800000">
            <a:off x="4369393" y="457201"/>
            <a:ext cx="7217664"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4" name="Title 1"/>
          <p:cNvSpPr>
            <a:spLocks noGrp="1"/>
          </p:cNvSpPr>
          <p:nvPr>
            <p:ph type="ctrTitle"/>
          </p:nvPr>
        </p:nvSpPr>
        <p:spPr>
          <a:xfrm>
            <a:off x="4742812" y="1677507"/>
            <a:ext cx="6534912"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5" name="Subtitle 2"/>
          <p:cNvSpPr>
            <a:spLocks noGrp="1"/>
          </p:cNvSpPr>
          <p:nvPr>
            <p:ph type="subTitle" idx="1"/>
          </p:nvPr>
        </p:nvSpPr>
        <p:spPr>
          <a:xfrm>
            <a:off x="4742812" y="2685128"/>
            <a:ext cx="6534912"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21216263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a:xfrm>
            <a:off x="1428184" y="6471244"/>
            <a:ext cx="1190638" cy="180000"/>
          </a:xfrm>
          <a:prstGeom prst="rect">
            <a:avLst/>
          </a:prstGeom>
        </p:spPr>
        <p:txBody>
          <a:bodyPr/>
          <a:lstStyle/>
          <a:p>
            <a:fld id="{27467A52-BE66-4384-96C4-FE2FABAFE8D9}" type="datetime1">
              <a:rPr lang="lv-LV" smtClean="0"/>
              <a:t>18.10.2023</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fld id="{F1BC30E3-FFE5-4B91-AA19-87A149EBB9EE}" type="slidenum">
              <a:rPr smtClean="0"/>
              <a:pPr/>
              <a:t>‹#›</a:t>
            </a:fld>
            <a:endParaRPr dirty="0"/>
          </a:p>
        </p:txBody>
      </p:sp>
    </p:spTree>
    <p:extLst>
      <p:ext uri="{BB962C8B-B14F-4D97-AF65-F5344CB8AC3E}">
        <p14:creationId xmlns:p14="http://schemas.microsoft.com/office/powerpoint/2010/main" val="21445808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156967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4702158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49"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495152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709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tx2"/>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dirty="0"/>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237254201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36913650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3915223167"/>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7"/>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3284761154"/>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3CFE2704-9234-45E6-99C6-B7C2A78FF858}" type="datetime1">
              <a:rPr lang="lv-LV" smtClean="0"/>
              <a:t>18.10.2023</a:t>
            </a:fld>
            <a:endParaRPr lang="en-IN" dirty="0"/>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Noslēguma izvērtējuma prezentācija</a:t>
            </a:r>
            <a:endParaRPr lang="en-US" dirty="0"/>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72087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779464"/>
            <a:ext cx="9004300" cy="3400425"/>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 y="5879592"/>
            <a:ext cx="5040000" cy="61875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7" name="Subtitle 2"/>
          <p:cNvSpPr>
            <a:spLocks noGrp="1"/>
          </p:cNvSpPr>
          <p:nvPr>
            <p:ph type="subTitle" idx="1"/>
          </p:nvPr>
        </p:nvSpPr>
        <p:spPr>
          <a:xfrm>
            <a:off x="1182624" y="3258529"/>
            <a:ext cx="7924576" cy="645742"/>
          </a:xfrm>
          <a:prstGeom prst="rect">
            <a:avLst/>
          </a:prstGeo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8" name="Title 1"/>
          <p:cNvSpPr>
            <a:spLocks noGrp="1"/>
          </p:cNvSpPr>
          <p:nvPr>
            <p:ph type="ctrTitle"/>
          </p:nvPr>
        </p:nvSpPr>
        <p:spPr>
          <a:xfrm>
            <a:off x="1182624" y="2288083"/>
            <a:ext cx="7924576" cy="860400"/>
          </a:xfrm>
          <a:prstGeom prst="rect">
            <a:avLst/>
          </a:prstGeo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7223587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fld id="{41A989DB-915C-444C-B070-D1B4A2B04D50}" type="datetime1">
              <a:rPr lang="lv-LV" smtClean="0"/>
              <a:t>18.10.2023</a:t>
            </a:fld>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p:txBody>
          <a:bodyPr/>
          <a:lstStyle/>
          <a:p>
            <a:r>
              <a:rPr lang="en-US"/>
              <a:t>Noslēguma izvērtējuma prezentācija</a:t>
            </a:r>
            <a:endParaRPr lang="en-US" dirty="0"/>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395320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r>
              <a:rPr lang="en-US"/>
              <a:t>Click icon to add picture</a:t>
            </a:r>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44054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D3BDD39B-7164-40B0-8518-DD11EE88DA61}" type="datetime1">
              <a:rPr lang="lv-LV" smtClean="0"/>
              <a:t>18.10.2023</a:t>
            </a:fld>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Noslēguma izvērtējuma prezentācija</a:t>
            </a:r>
            <a:endParaRPr lang="en-US" dirty="0"/>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941512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r>
              <a:rPr lang="en-US"/>
              <a:t>Click icon to add picture</a:t>
            </a:r>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55B87749-39EB-4D6C-9317-D065EECD1AB5}" type="datetime1">
              <a:rPr lang="lv-LV" smtClean="0"/>
              <a:t>18.10.2023</a:t>
            </a:fld>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Noslēguma izvērtējuma prezentācija</a:t>
            </a:r>
            <a:endParaRPr lang="en-US" dirty="0"/>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724960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924090C8-34FC-47B8-8FDC-50FA78826C43}" type="datetime1">
              <a:rPr lang="lv-LV" smtClean="0"/>
              <a:t>18.10.2023</a:t>
            </a:fld>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Noslēguma izvērtējuma prezentācija</a:t>
            </a:r>
            <a:endParaRPr lang="en-US" dirty="0"/>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52971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6CB9DBAA-9FC9-4B2F-A31A-64C059C9E9F0}" type="datetime1">
              <a:rPr lang="lv-LV" smtClean="0"/>
              <a:t>18.10.2023</a:t>
            </a:fld>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Noslēguma izvērtējuma prezentācija</a:t>
            </a:r>
            <a:endParaRPr lang="en-US" dirty="0"/>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2983282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r>
              <a:rPr lang="en-US"/>
              <a:t>Click icon to add picture</a:t>
            </a:r>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dirty="0"/>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93C795C8-BCCE-4E73-9CF3-04071716EFAD}" type="datetime1">
              <a:rPr lang="lv-LV" smtClean="0"/>
              <a:t>18.10.2023</a:t>
            </a:fld>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Noslēguma izvērtējuma prezentācija</a:t>
            </a:r>
            <a:endParaRPr lang="en-US" dirty="0"/>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8253602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r>
              <a:rPr lang="en-US"/>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B9A3086E-04C7-4853-AE43-F24E44375826}" type="datetime1">
              <a:rPr lang="lv-LV" smtClean="0"/>
              <a:t>18.10.2023</a:t>
            </a:fld>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Noslēguma izvērtējuma prezentācija</a:t>
            </a:r>
            <a:endParaRPr lang="en-US" dirty="0"/>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0146829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54F50D2F-5D2F-4DB6-A741-6F4D320BBEAD}" type="datetime1">
              <a:rPr lang="lv-LV" smtClean="0"/>
              <a:t>18.10.2023</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Noslēguma izvērtējuma prezentācija</a:t>
            </a:r>
            <a:endParaRPr lang="en-US" dirty="0"/>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5343474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6327371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374238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ver with beam (legacy)">
    <p:spTree>
      <p:nvGrpSpPr>
        <p:cNvPr id="1" name=""/>
        <p:cNvGrpSpPr/>
        <p:nvPr/>
      </p:nvGrpSpPr>
      <p:grpSpPr>
        <a:xfrm>
          <a:off x="0" y="0"/>
          <a:ext cx="0" cy="0"/>
          <a:chOff x="0" y="0"/>
          <a:chExt cx="0" cy="0"/>
        </a:xfrm>
      </p:grpSpPr>
      <p:grpSp>
        <p:nvGrpSpPr>
          <p:cNvPr id="12" name="Group 11"/>
          <p:cNvGrpSpPr/>
          <p:nvPr userDrawn="1"/>
        </p:nvGrpSpPr>
        <p:grpSpPr>
          <a:xfrm>
            <a:off x="-8709" y="2405084"/>
            <a:ext cx="12200709" cy="3349170"/>
            <a:chOff x="-6532" y="2405084"/>
            <a:chExt cx="9150532" cy="3349170"/>
          </a:xfrm>
        </p:grpSpPr>
        <p:sp>
          <p:nvSpPr>
            <p:cNvPr id="1032" name="Freeform 8"/>
            <p:cNvSpPr>
              <a:spLocks/>
            </p:cNvSpPr>
            <p:nvPr userDrawn="1"/>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pic>
          <p:nvPicPr>
            <p:cNvPr id="8" name="Picture 3"/>
            <p:cNvPicPr>
              <a:picLocks noChangeAspect="1" noChangeArrowheads="1"/>
            </p:cNvPicPr>
            <p:nvPr userDrawn="1"/>
          </p:nvPicPr>
          <p:blipFill>
            <a:blip r:embed="rId2" cstate="print"/>
            <a:srcRect/>
            <a:stretch>
              <a:fillRect/>
            </a:stretch>
          </p:blipFill>
          <p:spPr bwMode="auto">
            <a:xfrm>
              <a:off x="-6532" y="4411503"/>
              <a:ext cx="2289891" cy="1342751"/>
            </a:xfrm>
            <a:prstGeom prst="rect">
              <a:avLst/>
            </a:prstGeom>
            <a:noFill/>
            <a:ln w="9525">
              <a:noFill/>
              <a:miter lim="800000"/>
              <a:headEnd/>
              <a:tailEnd/>
            </a:ln>
            <a:effectLst/>
          </p:spPr>
        </p:pic>
      </p:grpSp>
      <p:sp>
        <p:nvSpPr>
          <p:cNvPr id="2" name="Title 1"/>
          <p:cNvSpPr>
            <a:spLocks noGrp="1"/>
          </p:cNvSpPr>
          <p:nvPr>
            <p:ph type="ctrTitle"/>
          </p:nvPr>
        </p:nvSpPr>
        <p:spPr>
          <a:xfrm>
            <a:off x="3023616" y="777600"/>
            <a:ext cx="7365771" cy="860400"/>
          </a:xfr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3023616" y="1753200"/>
            <a:ext cx="7365771" cy="968400"/>
          </a:xfrm>
        </p:spPr>
        <p:txBody>
          <a:bodyPr/>
          <a:lstStyle>
            <a:lvl1pPr marL="0" indent="0" algn="l">
              <a:buNone/>
              <a:defRPr sz="2000">
                <a:solidFill>
                  <a:schemeClr val="bg1"/>
                </a:solidFill>
                <a:latin typeface="+mn-lt"/>
                <a:cs typeface="Arial" pitchFamily="34" charset="0"/>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pic>
        <p:nvPicPr>
          <p:cNvPr id="10" name="Picture 9" descr="EY_Logo2.emf"/>
          <p:cNvPicPr>
            <a:picLocks noChangeAspect="1"/>
          </p:cNvPicPr>
          <p:nvPr userDrawn="1"/>
        </p:nvPicPr>
        <p:blipFill>
          <a:blip r:embed="rId3" cstate="print"/>
          <a:stretch>
            <a:fillRect/>
          </a:stretch>
        </p:blipFill>
        <p:spPr>
          <a:xfrm>
            <a:off x="3023617" y="5754254"/>
            <a:ext cx="1318871" cy="749808"/>
          </a:xfrm>
          <a:prstGeom prst="rect">
            <a:avLst/>
          </a:prstGeom>
        </p:spPr>
      </p:pic>
    </p:spTree>
    <p:extLst>
      <p:ext uri="{BB962C8B-B14F-4D97-AF65-F5344CB8AC3E}">
        <p14:creationId xmlns:p14="http://schemas.microsoft.com/office/powerpoint/2010/main" val="23267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457200"/>
            <a:ext cx="7217833" cy="4572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 y="5879592"/>
            <a:ext cx="5040000" cy="61875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7" name="Title 1"/>
          <p:cNvSpPr>
            <a:spLocks noGrp="1"/>
          </p:cNvSpPr>
          <p:nvPr>
            <p:ph type="ctrTitle"/>
          </p:nvPr>
        </p:nvSpPr>
        <p:spPr>
          <a:xfrm>
            <a:off x="1182624" y="1799130"/>
            <a:ext cx="6190747" cy="860400"/>
          </a:xfrm>
          <a:prstGeom prst="rect">
            <a:avLst/>
          </a:prstGeo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8" name="Subtitle 2"/>
          <p:cNvSpPr>
            <a:spLocks noGrp="1"/>
          </p:cNvSpPr>
          <p:nvPr>
            <p:ph type="subTitle" idx="1"/>
          </p:nvPr>
        </p:nvSpPr>
        <p:spPr>
          <a:xfrm>
            <a:off x="1182624" y="2769576"/>
            <a:ext cx="6190747" cy="645742"/>
          </a:xfrm>
          <a:prstGeom prst="rect">
            <a:avLst/>
          </a:prstGeo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15972940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6C3EF603-57F6-420E-91C5-0F5317275E3D}" type="datetime1">
              <a:rPr lang="lv-LV" smtClean="0"/>
              <a:t>18.10.2023</a:t>
            </a:fld>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Noslēguma izvērtējuma prezentācija</a:t>
            </a:r>
            <a:endParaRPr lang="en-US" dirty="0"/>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1249272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CA43FB05-7300-4226-8D7E-B974BF3E6595}" type="datetime1">
              <a:rPr lang="lv-LV" smtClean="0"/>
              <a:t>18.10.2023</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Noslēguma izvērtējuma prezentācija</a:t>
            </a:r>
            <a:endParaRPr lang="en-US" dirty="0"/>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5745355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06AF14D3-5C77-465F-A0C7-94E0631712BF}" type="datetime1">
              <a:rPr lang="lv-LV" smtClean="0"/>
              <a:t>18.10.2023</a:t>
            </a:fld>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Noslēguma izvērtējuma prezentācija</a:t>
            </a:r>
            <a:endParaRPr lang="en-US" dirty="0"/>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4248381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US" dirty="0"/>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77DC043D-36FC-4B4C-9D4D-4DBC8A5DD17B}" type="datetime1">
              <a:rPr lang="lv-LV" smtClean="0"/>
              <a:t>18.10.2023</a:t>
            </a:fld>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Noslēguma izvērtējuma prezentācija</a:t>
            </a:r>
            <a:endParaRPr lang="en-US" dirty="0"/>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2756460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C97EFEBB-3874-4F4E-B1A9-CF797BEDB228}" type="datetime1">
              <a:rPr lang="lv-LV" smtClean="0"/>
              <a:t>18.10.2023</a:t>
            </a:fld>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Noslēguma izvērtējuma prezentācija</a:t>
            </a:r>
            <a:endParaRPr lang="en-US" dirty="0"/>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3004412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73A762A7-06AD-40C0-BB7B-89195C5EF1B7}" type="datetime1">
              <a:rPr lang="lv-LV" smtClean="0"/>
              <a:t>18.10.2023</a:t>
            </a:fld>
            <a:endParaRPr lang="en-IN" dirty="0"/>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Noslēguma izvērtējuma prezentācija</a:t>
            </a:r>
            <a:endParaRPr lang="en-US" dirty="0"/>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6667818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357F8188-1902-4ED2-BCA6-5ABD40FB16CE}" type="datetime1">
              <a:rPr lang="lv-LV" smtClean="0"/>
              <a:t>18.10.2023</a:t>
            </a:fld>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Noslēguma izvērtējuma prezentācija</a:t>
            </a:r>
            <a:endParaRPr lang="en-US" dirty="0"/>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061223111"/>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96D287CB-AF81-4611-A23B-5B44704A2A32}" type="datetime1">
              <a:rPr lang="lv-LV" smtClean="0"/>
              <a:t>18.10.2023</a:t>
            </a:fld>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Noslēguma izvērtējuma prezentācija</a:t>
            </a:r>
            <a:endParaRPr lang="en-US" dirty="0"/>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247506661"/>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523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02E9208E-E1FC-4DB5-AE1B-25E9F085D9AE}" type="datetime1">
              <a:rPr lang="lv-LV" smtClean="0"/>
              <a:t>18.10.2023</a:t>
            </a:fld>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Noslēguma izvērtējuma prezentācija</a:t>
            </a:r>
            <a:endParaRPr lang="en-US" dirty="0"/>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52430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Cover with beam (legacy)">
    <p:spTree>
      <p:nvGrpSpPr>
        <p:cNvPr id="1" name=""/>
        <p:cNvGrpSpPr/>
        <p:nvPr/>
      </p:nvGrpSpPr>
      <p:grpSpPr>
        <a:xfrm>
          <a:off x="0" y="0"/>
          <a:ext cx="0" cy="0"/>
          <a:chOff x="0" y="0"/>
          <a:chExt cx="0" cy="0"/>
        </a:xfrm>
      </p:grpSpPr>
      <p:grpSp>
        <p:nvGrpSpPr>
          <p:cNvPr id="12" name="Group 11"/>
          <p:cNvGrpSpPr/>
          <p:nvPr userDrawn="1"/>
        </p:nvGrpSpPr>
        <p:grpSpPr>
          <a:xfrm>
            <a:off x="-8709" y="2405084"/>
            <a:ext cx="12200709" cy="3349170"/>
            <a:chOff x="-6532" y="2405084"/>
            <a:chExt cx="9150532" cy="3349170"/>
          </a:xfrm>
        </p:grpSpPr>
        <p:sp>
          <p:nvSpPr>
            <p:cNvPr id="1032" name="Freeform 8"/>
            <p:cNvSpPr>
              <a:spLocks/>
            </p:cNvSpPr>
            <p:nvPr userDrawn="1"/>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pic>
          <p:nvPicPr>
            <p:cNvPr id="8" name="Picture 3"/>
            <p:cNvPicPr>
              <a:picLocks noChangeAspect="1" noChangeArrowheads="1"/>
            </p:cNvPicPr>
            <p:nvPr userDrawn="1"/>
          </p:nvPicPr>
          <p:blipFill>
            <a:blip r:embed="rId2" cstate="print"/>
            <a:srcRect/>
            <a:stretch>
              <a:fillRect/>
            </a:stretch>
          </p:blipFill>
          <p:spPr bwMode="auto">
            <a:xfrm>
              <a:off x="-6532" y="4411503"/>
              <a:ext cx="2289891" cy="1342751"/>
            </a:xfrm>
            <a:prstGeom prst="rect">
              <a:avLst/>
            </a:prstGeom>
            <a:noFill/>
            <a:ln w="9525">
              <a:noFill/>
              <a:miter lim="800000"/>
              <a:headEnd/>
              <a:tailEnd/>
            </a:ln>
            <a:effectLst/>
          </p:spPr>
        </p:pic>
      </p:grpSp>
      <p:sp>
        <p:nvSpPr>
          <p:cNvPr id="2" name="Title 1"/>
          <p:cNvSpPr>
            <a:spLocks noGrp="1"/>
          </p:cNvSpPr>
          <p:nvPr>
            <p:ph type="ctrTitle"/>
          </p:nvPr>
        </p:nvSpPr>
        <p:spPr>
          <a:xfrm>
            <a:off x="3023616" y="777600"/>
            <a:ext cx="7365771" cy="860400"/>
          </a:xfr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3023616" y="1753200"/>
            <a:ext cx="7365771" cy="968400"/>
          </a:xfrm>
        </p:spPr>
        <p:txBody>
          <a:bodyPr/>
          <a:lstStyle>
            <a:lvl1pPr marL="0" indent="0" algn="l">
              <a:buNone/>
              <a:defRPr sz="2000">
                <a:solidFill>
                  <a:schemeClr val="bg1"/>
                </a:solidFill>
                <a:latin typeface="+mn-lt"/>
                <a:cs typeface="Arial" pitchFamily="34" charset="0"/>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0" name="Picture 9" descr="EY_Logo2.emf"/>
          <p:cNvPicPr>
            <a:picLocks noChangeAspect="1"/>
          </p:cNvPicPr>
          <p:nvPr userDrawn="1"/>
        </p:nvPicPr>
        <p:blipFill>
          <a:blip r:embed="rId3" cstate="print"/>
          <a:stretch>
            <a:fillRect/>
          </a:stretch>
        </p:blipFill>
        <p:spPr>
          <a:xfrm>
            <a:off x="3023617" y="5754254"/>
            <a:ext cx="1318871" cy="749808"/>
          </a:xfrm>
          <a:prstGeom prst="rect">
            <a:avLst/>
          </a:prstGeom>
        </p:spPr>
      </p:pic>
    </p:spTree>
    <p:extLst>
      <p:ext uri="{BB962C8B-B14F-4D97-AF65-F5344CB8AC3E}">
        <p14:creationId xmlns:p14="http://schemas.microsoft.com/office/powerpoint/2010/main" val="23267780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6386227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0136023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9"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205822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237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677883614"/>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2741344239"/>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289925378"/>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3737561539"/>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r>
              <a:rPr lang="en-US"/>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AE01121E-2BD9-46D4-BA27-67116293E31B}" type="datetime1">
              <a:rPr lang="lv-LV" smtClean="0"/>
              <a:t>18.10.2023</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Noslēguma izvērtējuma prezentācija</a:t>
            </a:r>
            <a:endParaRPr lang="en-IN" dirty="0"/>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7457279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E01A3276-1A95-4C45-AE8C-FC0431A64C97}" type="datetime1">
              <a:rPr lang="lv-LV" smtClean="0"/>
              <a:t>18.10.2023</a:t>
            </a:fld>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06694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601"/>
            <a:ext cx="10972800" cy="469897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6" name="Date Placeholder 5"/>
          <p:cNvSpPr>
            <a:spLocks noGrp="1"/>
          </p:cNvSpPr>
          <p:nvPr>
            <p:ph type="dt" sz="half" idx="10"/>
          </p:nvPr>
        </p:nvSpPr>
        <p:spPr/>
        <p:txBody>
          <a:bodyPr/>
          <a:lstStyle/>
          <a:p>
            <a:fld id="{C946E694-BF46-421A-8795-AB3F8C037B62}" type="datetime1">
              <a:rPr lang="lv-LV" smtClean="0"/>
              <a:t>18.10.2023</a:t>
            </a:fld>
            <a:endParaRPr lang="en-US" dirty="0"/>
          </a:p>
        </p:txBody>
      </p:sp>
      <p:sp>
        <p:nvSpPr>
          <p:cNvPr id="9" name="Footer Placeholder 8"/>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5687483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r>
              <a:rPr lang="en-US"/>
              <a:t>Click icon to add picture</a:t>
            </a:r>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760EC435-758B-4E80-8CA8-0836B73DABB9}" type="datetime1">
              <a:rPr lang="lv-LV" smtClean="0"/>
              <a:t>18.10.2023</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9065563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r>
              <a:rPr lang="en-US"/>
              <a:t>Click icon to add picture</a:t>
            </a:r>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81FE2255-D1F2-4FF5-87F8-9AE37172A259}" type="datetime1">
              <a:rPr lang="lv-LV" smtClean="0"/>
              <a:t>18.10.2023</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1214693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7404373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3625058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940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EDDD34D2-C4FF-48B8-A1B7-4E0A6453BA3F}" type="datetime1">
              <a:rPr lang="lv-LV" smtClean="0"/>
              <a:t>18.10.2023</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342900717"/>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16CDC9D5-4587-4C9D-B2F6-CEE316878D53}" type="datetime1">
              <a:rPr lang="lv-LV" smtClean="0"/>
              <a:t>18.10.2023</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9594207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855FDD74-F6D2-4070-8EDA-E5AFCF960CE6}" type="datetime1">
              <a:rPr lang="lv-LV" smtClean="0"/>
              <a:t>18.10.2023</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834804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FE7188FA-3272-4E78-9E29-2FD336B08B1A}" type="datetime1">
              <a:rPr lang="lv-LV" smtClean="0"/>
              <a:t>18.10.2023</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2466878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16525FD1-56FC-4B77-94EA-9F370C8AF39B}" type="datetime1">
              <a:rPr lang="lv-LV" smtClean="0"/>
              <a:t>18.10.2023</a:t>
            </a:fld>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Noslēguma izvērtējuma prezentācija</a:t>
            </a:r>
            <a:endParaRPr lang="en-IN" dirty="0"/>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776140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599"/>
            <a:ext cx="10972800" cy="4698977"/>
          </a:xfrm>
          <a:prstGeom prst="rect">
            <a:avLst/>
          </a:prstGeo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9214A4A3-2B3E-49C0-9587-8EA47249298C}"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2891094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US" dirty="0"/>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18C48937-C739-4E8C-BBEA-E3DBD6EED79B}" type="datetime1">
              <a:rPr lang="lv-LV" smtClean="0"/>
              <a:t>18.10.2023</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Noslēguma izvērtējuma prezentācija</a:t>
            </a:r>
            <a:endParaRPr lang="en-IN" dirty="0"/>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3961971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r>
              <a:rPr lang="en-US"/>
              <a:t>Click icon to add picture</a:t>
            </a:r>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C63D88AC-9B4D-4269-8076-3C073AA52AC1}" type="datetime1">
              <a:rPr lang="lv-LV" smtClean="0"/>
              <a:t>18.10.2023</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20897716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0F8AECBE-FCB2-4552-A5E5-A136356FAC94}" type="datetime1">
              <a:rPr lang="lv-LV" smtClean="0"/>
              <a:t>18.10.2023</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889899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4AD9EB41-8466-47D0-98B7-0859C0B3A045}" type="datetime1">
              <a:rPr lang="lv-LV" smtClean="0"/>
              <a:t>18.10.2023</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Noslēguma izvērtējuma prezentācija</a:t>
            </a:r>
            <a:endParaRPr lang="en-IN" dirty="0"/>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277509954"/>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3493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599"/>
            <a:ext cx="10972800" cy="4698977"/>
          </a:xfrm>
          <a:prstGeom prst="rect">
            <a:avLst/>
          </a:prstGeo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59382B80-9B47-418C-889F-6FB364D2B899}"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461901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5" name="Date Placeholder 4"/>
          <p:cNvSpPr>
            <a:spLocks noGrp="1"/>
          </p:cNvSpPr>
          <p:nvPr>
            <p:ph type="dt" sz="half" idx="10"/>
          </p:nvPr>
        </p:nvSpPr>
        <p:spPr/>
        <p:txBody>
          <a:bodyPr/>
          <a:lstStyle/>
          <a:p>
            <a:fld id="{0AE2F229-8B74-4061-BCC8-BAAB9744D74D}"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76933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5" name="Date Placeholder 4"/>
          <p:cNvSpPr>
            <a:spLocks noGrp="1"/>
          </p:cNvSpPr>
          <p:nvPr>
            <p:ph type="dt" sz="half" idx="10"/>
          </p:nvPr>
        </p:nvSpPr>
        <p:spPr/>
        <p:txBody>
          <a:bodyPr/>
          <a:lstStyle/>
          <a:p>
            <a:fld id="{E27842E8-4602-45F9-9608-97F597CC896A}"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954553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426465"/>
            <a:ext cx="5384800" cy="4691061"/>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26465"/>
            <a:ext cx="5384800" cy="4691061"/>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2"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Date Placeholder 6"/>
          <p:cNvSpPr>
            <a:spLocks noGrp="1"/>
          </p:cNvSpPr>
          <p:nvPr>
            <p:ph type="dt" sz="half" idx="10"/>
          </p:nvPr>
        </p:nvSpPr>
        <p:spPr/>
        <p:txBody>
          <a:bodyPr/>
          <a:lstStyle/>
          <a:p>
            <a:fld id="{1F3FBA8E-C5EC-4EFB-B1EB-9459EBC0D272}" type="datetime1">
              <a:rPr lang="lv-LV" smtClean="0"/>
              <a:t>18.10.2023</a:t>
            </a:fld>
            <a:endParaRPr lang="en-US" dirty="0"/>
          </a:p>
        </p:txBody>
      </p:sp>
      <p:sp>
        <p:nvSpPr>
          <p:cNvPr id="9" name="Footer Placeholder 8"/>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614642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a:prstGeom prst="rect">
            <a:avLst/>
          </a:prstGeo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2121114"/>
            <a:ext cx="5390400"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1600" y="2121114"/>
            <a:ext cx="5390400"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0" name="Text Placeholder 9"/>
          <p:cNvSpPr>
            <a:spLocks noGrp="1"/>
          </p:cNvSpPr>
          <p:nvPr>
            <p:ph type="body" sz="quarter" idx="12"/>
          </p:nvPr>
        </p:nvSpPr>
        <p:spPr>
          <a:xfrm>
            <a:off x="609600" y="1426464"/>
            <a:ext cx="5390400" cy="640800"/>
          </a:xfrm>
          <a:prstGeom prst="rect">
            <a:avLst/>
          </a:prstGeo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201600" y="1426464"/>
            <a:ext cx="5390400" cy="640800"/>
          </a:xfrm>
          <a:prstGeom prst="rect">
            <a:avLst/>
          </a:prstGeom>
        </p:spPr>
        <p:txBody>
          <a:bodyPr anchor="t" anchorCtr="0"/>
          <a:lstStyle>
            <a:lvl1pPr>
              <a:buNone/>
              <a:defRPr b="1">
                <a:solidFill>
                  <a:schemeClr val="bg1"/>
                </a:solidFill>
              </a:defRPr>
            </a:lvl1pPr>
          </a:lstStyle>
          <a:p>
            <a:pPr lvl="0"/>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5" name="Date Placeholder 4"/>
          <p:cNvSpPr>
            <a:spLocks noGrp="1"/>
          </p:cNvSpPr>
          <p:nvPr>
            <p:ph type="dt" sz="half" idx="14"/>
          </p:nvPr>
        </p:nvSpPr>
        <p:spPr/>
        <p:txBody>
          <a:bodyPr/>
          <a:lstStyle/>
          <a:p>
            <a:fld id="{94A9B9D5-D907-43A9-B6ED-1938A462C79F}" type="datetime1">
              <a:rPr lang="lv-LV" smtClean="0"/>
              <a:t>18.10.2023</a:t>
            </a:fld>
            <a:endParaRPr lang="en-US" dirty="0"/>
          </a:p>
        </p:txBody>
      </p:sp>
      <p:sp>
        <p:nvSpPr>
          <p:cNvPr id="6" name="Footer Placeholder 5"/>
          <p:cNvSpPr>
            <a:spLocks noGrp="1"/>
          </p:cNvSpPr>
          <p:nvPr>
            <p:ph type="ftr" sz="quarter" idx="15"/>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875879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5" y="1024129"/>
            <a:ext cx="10972800" cy="1643063"/>
          </a:xfrm>
          <a:prstGeom prst="rect">
            <a:avLst/>
          </a:prstGeo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endParaRPr>
          </a:p>
        </p:txBody>
      </p:sp>
      <p:sp>
        <p:nvSpPr>
          <p:cNvPr id="6" name="Date Placeholder 5"/>
          <p:cNvSpPr>
            <a:spLocks noGrp="1"/>
          </p:cNvSpPr>
          <p:nvPr>
            <p:ph type="dt" sz="half" idx="12"/>
          </p:nvPr>
        </p:nvSpPr>
        <p:spPr/>
        <p:txBody>
          <a:bodyPr/>
          <a:lstStyle/>
          <a:p>
            <a:fld id="{7603EA44-82FD-47C2-B562-D7F0F06B08F7}" type="datetime1">
              <a:rPr lang="lv-LV" smtClean="0"/>
              <a:t>18.10.2023</a:t>
            </a:fld>
            <a:endParaRPr lang="en-US" dirty="0"/>
          </a:p>
        </p:txBody>
      </p:sp>
      <p:sp>
        <p:nvSpPr>
          <p:cNvPr id="7" name="Footer Placeholder 6"/>
          <p:cNvSpPr>
            <a:spLocks noGrp="1"/>
          </p:cNvSpPr>
          <p:nvPr>
            <p:ph type="ftr" sz="quarter" idx="13"/>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61562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600" y="1425599"/>
            <a:ext cx="10972800" cy="4698977"/>
          </a:xfrm>
          <a:prstGeom prst="rect">
            <a:avLst/>
          </a:prstGeom>
        </p:spPr>
        <p:txBody>
          <a:bodyPr/>
          <a:lstStyle>
            <a:lvl1pPr>
              <a:defRPr>
                <a:solidFill>
                  <a:schemeClr val="bg1"/>
                </a:solidFill>
                <a:latin typeface="+mn-lt"/>
                <a:cs typeface="Arial" pitchFamily="34" charset="0"/>
              </a:defRPr>
            </a:lvl1pPr>
            <a:lvl2pPr>
              <a:defRPr>
                <a:solidFill>
                  <a:schemeClr val="bg1"/>
                </a:solidFill>
                <a:latin typeface="+mn-lt"/>
                <a:cs typeface="Arial" pitchFamily="34" charset="0"/>
              </a:defRPr>
            </a:lvl2pPr>
            <a:lvl3pPr>
              <a:defRPr>
                <a:solidFill>
                  <a:schemeClr val="bg1"/>
                </a:solidFill>
                <a:latin typeface="+mn-lt"/>
                <a:cs typeface="Arial" pitchFamily="34" charset="0"/>
              </a:defRPr>
            </a:lvl3pPr>
            <a:lvl4pPr>
              <a:defRPr>
                <a:solidFill>
                  <a:schemeClr val="bg1"/>
                </a:solidFill>
                <a:latin typeface="+mn-lt"/>
                <a:cs typeface="Arial" pitchFamily="34" charset="0"/>
              </a:defRPr>
            </a:lvl4pPr>
            <a:lvl5pPr>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3285257E-B313-4204-AC2C-CA2EA0A9C385}"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5" name="Date Placeholder 4"/>
          <p:cNvSpPr>
            <a:spLocks noGrp="1"/>
          </p:cNvSpPr>
          <p:nvPr>
            <p:ph type="dt" sz="half" idx="10"/>
          </p:nvPr>
        </p:nvSpPr>
        <p:spPr/>
        <p:txBody>
          <a:bodyPr/>
          <a:lstStyle/>
          <a:p>
            <a:fld id="{2B231ABE-3354-4670-8435-AD21DF7D2CAE}" type="datetime1">
              <a:rPr lang="lv-LV" smtClean="0"/>
              <a:t>18.10.2023</a:t>
            </a:fld>
            <a:endParaRPr lang="en-US" dirty="0"/>
          </a:p>
        </p:txBody>
      </p:sp>
      <p:sp>
        <p:nvSpPr>
          <p:cNvPr id="7" name="Footer Placeholder 6"/>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044832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5" name="Date Placeholder 4"/>
          <p:cNvSpPr>
            <a:spLocks noGrp="1"/>
          </p:cNvSpPr>
          <p:nvPr>
            <p:ph type="dt" sz="half" idx="10"/>
          </p:nvPr>
        </p:nvSpPr>
        <p:spPr/>
        <p:txBody>
          <a:bodyPr/>
          <a:lstStyle/>
          <a:p>
            <a:fld id="{7F4E2FE1-CCEA-48D4-BCB9-3ABDCEC46BDF}" type="datetime1">
              <a:rPr lang="lv-LV" smtClean="0"/>
              <a:t>18.10.2023</a:t>
            </a:fld>
            <a:endParaRPr lang="en-US" dirty="0"/>
          </a:p>
        </p:txBody>
      </p:sp>
      <p:sp>
        <p:nvSpPr>
          <p:cNvPr id="7" name="Footer Placeholder 6"/>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930806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5"/>
          <p:cNvSpPr>
            <a:spLocks/>
          </p:cNvSpPr>
          <p:nvPr userDrawn="1"/>
        </p:nvSpPr>
        <p:spPr bwMode="gray">
          <a:xfrm>
            <a:off x="609600" y="1033273"/>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6" name="Date Placeholder 5"/>
          <p:cNvSpPr>
            <a:spLocks noGrp="1"/>
          </p:cNvSpPr>
          <p:nvPr>
            <p:ph type="dt" sz="half" idx="10"/>
          </p:nvPr>
        </p:nvSpPr>
        <p:spPr/>
        <p:txBody>
          <a:bodyPr/>
          <a:lstStyle/>
          <a:p>
            <a:fld id="{2422923B-C74F-4631-A422-040CFA063CF7}" type="datetime1">
              <a:rPr lang="lv-LV" smtClean="0"/>
              <a:t>18.10.2023</a:t>
            </a:fld>
            <a:endParaRPr lang="en-US" dirty="0"/>
          </a:p>
        </p:txBody>
      </p:sp>
      <p:sp>
        <p:nvSpPr>
          <p:cNvPr id="7" name="Footer Placeholder 6"/>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930806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484" y="6243638"/>
            <a:ext cx="10972800"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endParaRPr>
          </a:p>
        </p:txBody>
      </p:sp>
      <p:sp>
        <p:nvSpPr>
          <p:cNvPr id="4" name="Date Placeholder 3"/>
          <p:cNvSpPr>
            <a:spLocks noGrp="1"/>
          </p:cNvSpPr>
          <p:nvPr>
            <p:ph type="dt" sz="half" idx="10"/>
          </p:nvPr>
        </p:nvSpPr>
        <p:spPr/>
        <p:txBody>
          <a:bodyPr/>
          <a:lstStyle/>
          <a:p>
            <a:fld id="{2E392FD8-E7D1-407B-A0FF-D345BA686968}"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661126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a:prstGeom prst="rect">
            <a:avLst/>
          </a:prstGeo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419397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03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481" y="5340096"/>
            <a:ext cx="1316736" cy="1156968"/>
          </a:xfrm>
          <a:prstGeom prst="rect">
            <a:avLst/>
          </a:prstGeom>
        </p:spPr>
      </p:pic>
      <p:sp>
        <p:nvSpPr>
          <p:cNvPr id="16" name="Rectangle 1"/>
          <p:cNvSpPr>
            <a:spLocks noChangeAspect="1"/>
          </p:cNvSpPr>
          <p:nvPr userDrawn="1"/>
        </p:nvSpPr>
        <p:spPr>
          <a:xfrm>
            <a:off x="2577042" y="777241"/>
            <a:ext cx="9007476"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7" name="Title 1"/>
          <p:cNvSpPr>
            <a:spLocks noGrp="1"/>
          </p:cNvSpPr>
          <p:nvPr>
            <p:ph type="ctrTitle"/>
          </p:nvPr>
        </p:nvSpPr>
        <p:spPr>
          <a:xfrm>
            <a:off x="2950463" y="2240280"/>
            <a:ext cx="82905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8" name="Subtitle 2"/>
          <p:cNvSpPr>
            <a:spLocks noGrp="1"/>
          </p:cNvSpPr>
          <p:nvPr>
            <p:ph type="subTitle" idx="1"/>
          </p:nvPr>
        </p:nvSpPr>
        <p:spPr>
          <a:xfrm>
            <a:off x="2950464" y="3220754"/>
            <a:ext cx="82905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0" indent="0" algn="l">
              <a:buNone/>
              <a:defRPr sz="1600">
                <a:solidFill>
                  <a:srgbClr val="404040"/>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1"/>
            <a:r>
              <a:rPr lang="en-US" dirty="0"/>
              <a:t>Click to edit Master subtitle style</a:t>
            </a:r>
            <a:endParaRPr lang="en-GB"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481" y="5340096"/>
            <a:ext cx="1316736" cy="1156968"/>
          </a:xfrm>
          <a:prstGeom prst="rect">
            <a:avLst/>
          </a:prstGeom>
        </p:spPr>
      </p:pic>
      <p:sp>
        <p:nvSpPr>
          <p:cNvPr id="7" name="Freeform 5"/>
          <p:cNvSpPr>
            <a:spLocks noChangeAspect="1"/>
          </p:cNvSpPr>
          <p:nvPr userDrawn="1"/>
        </p:nvSpPr>
        <p:spPr bwMode="gray">
          <a:xfrm rot="10800000">
            <a:off x="4369393" y="457201"/>
            <a:ext cx="7217664"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1" name="Title 1"/>
          <p:cNvSpPr>
            <a:spLocks noGrp="1"/>
          </p:cNvSpPr>
          <p:nvPr>
            <p:ph type="ctrTitle"/>
          </p:nvPr>
        </p:nvSpPr>
        <p:spPr>
          <a:xfrm>
            <a:off x="4742812" y="1677507"/>
            <a:ext cx="658368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4742812" y="2685128"/>
            <a:ext cx="658368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2121626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481" y="5340096"/>
            <a:ext cx="1316736" cy="1156968"/>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 y="5879592"/>
            <a:ext cx="5040000" cy="61875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1" y="777241"/>
            <a:ext cx="9004300" cy="3400425"/>
          </a:xfrm>
          <a:prstGeom prst="rect">
            <a:avLst/>
          </a:prstGeom>
        </p:spPr>
      </p:pic>
      <p:sp>
        <p:nvSpPr>
          <p:cNvPr id="8" name="Subtitle 2"/>
          <p:cNvSpPr>
            <a:spLocks noGrp="1"/>
          </p:cNvSpPr>
          <p:nvPr>
            <p:ph type="subTitle" idx="1"/>
          </p:nvPr>
        </p:nvSpPr>
        <p:spPr>
          <a:xfrm>
            <a:off x="1184255" y="3258529"/>
            <a:ext cx="7924576"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rgbClr val="FFFFFF"/>
                </a:solidFill>
              </a:defRPr>
            </a:lvl2pPr>
            <a:lvl3pPr marL="0" indent="0" algn="l">
              <a:buNone/>
              <a:defRPr sz="1600">
                <a:solidFill>
                  <a:srgbClr val="FFFFFF"/>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9" name="Title 1"/>
          <p:cNvSpPr>
            <a:spLocks noGrp="1"/>
          </p:cNvSpPr>
          <p:nvPr>
            <p:ph type="ctrTitle"/>
          </p:nvPr>
        </p:nvSpPr>
        <p:spPr>
          <a:xfrm>
            <a:off x="1184255" y="2288083"/>
            <a:ext cx="7924576"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722358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457200"/>
            <a:ext cx="7217833" cy="4572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0481" y="5340096"/>
            <a:ext cx="1316736" cy="115696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 y="5879592"/>
            <a:ext cx="5040000" cy="618750"/>
          </a:xfrm>
          <a:prstGeom prst="rect">
            <a:avLst/>
          </a:prstGeom>
        </p:spPr>
      </p:pic>
      <p:sp>
        <p:nvSpPr>
          <p:cNvPr id="7" name="Title 1"/>
          <p:cNvSpPr>
            <a:spLocks noGrp="1"/>
          </p:cNvSpPr>
          <p:nvPr>
            <p:ph type="ctrTitle"/>
          </p:nvPr>
        </p:nvSpPr>
        <p:spPr>
          <a:xfrm>
            <a:off x="1182624" y="1799130"/>
            <a:ext cx="6190747"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
        <p:nvSpPr>
          <p:cNvPr id="8" name="Subtitle 2"/>
          <p:cNvSpPr>
            <a:spLocks noGrp="1"/>
          </p:cNvSpPr>
          <p:nvPr>
            <p:ph type="subTitle" idx="1"/>
          </p:nvPr>
        </p:nvSpPr>
        <p:spPr>
          <a:xfrm>
            <a:off x="1182624" y="2769576"/>
            <a:ext cx="6190747"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159729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600" y="1425599"/>
            <a:ext cx="10972800" cy="4698977"/>
          </a:xfrm>
          <a:prstGeom prst="rect">
            <a:avLst/>
          </a:prstGeo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5745AEBB-9F0F-443A-AB78-11EF7950E108}"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563151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Cover with beam (legacy)">
    <p:spTree>
      <p:nvGrpSpPr>
        <p:cNvPr id="1" name=""/>
        <p:cNvGrpSpPr/>
        <p:nvPr/>
      </p:nvGrpSpPr>
      <p:grpSpPr>
        <a:xfrm>
          <a:off x="0" y="0"/>
          <a:ext cx="0" cy="0"/>
          <a:chOff x="0" y="0"/>
          <a:chExt cx="0" cy="0"/>
        </a:xfrm>
      </p:grpSpPr>
      <p:grpSp>
        <p:nvGrpSpPr>
          <p:cNvPr id="4" name="Group 3"/>
          <p:cNvGrpSpPr/>
          <p:nvPr userDrawn="1"/>
        </p:nvGrpSpPr>
        <p:grpSpPr>
          <a:xfrm>
            <a:off x="-1016" y="2405186"/>
            <a:ext cx="12193016" cy="3345197"/>
            <a:chOff x="-762" y="2405185"/>
            <a:chExt cx="9144762" cy="3345197"/>
          </a:xfrm>
        </p:grpSpPr>
        <p:sp>
          <p:nvSpPr>
            <p:cNvPr id="9" name="Freeform 8"/>
            <p:cNvSpPr>
              <a:spLocks/>
            </p:cNvSpPr>
            <p:nvPr userDrawn="1"/>
          </p:nvSpPr>
          <p:spPr bwMode="gray">
            <a:xfrm>
              <a:off x="2273498" y="2405185"/>
              <a:ext cx="6870502" cy="2495124"/>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pic>
          <p:nvPicPr>
            <p:cNvPr id="11" name="Picture 4"/>
            <p:cNvPicPr>
              <a:picLocks noChangeAspect="1" noChangeArrowheads="1"/>
            </p:cNvPicPr>
            <p:nvPr userDrawn="1"/>
          </p:nvPicPr>
          <p:blipFill>
            <a:blip r:embed="rId2" cstate="print"/>
            <a:srcRect/>
            <a:stretch>
              <a:fillRect/>
            </a:stretch>
          </p:blipFill>
          <p:spPr bwMode="black">
            <a:xfrm>
              <a:off x="-762" y="4411632"/>
              <a:ext cx="2283067" cy="1338750"/>
            </a:xfrm>
            <a:prstGeom prst="rect">
              <a:avLst/>
            </a:prstGeom>
            <a:noFill/>
            <a:ln w="9525">
              <a:noFill/>
              <a:miter lim="800000"/>
              <a:headEnd/>
              <a:tailEnd/>
            </a:ln>
            <a:effectLst/>
          </p:spPr>
        </p:pic>
      </p:grpSp>
      <p:sp>
        <p:nvSpPr>
          <p:cNvPr id="2" name="Title 1"/>
          <p:cNvSpPr>
            <a:spLocks noGrp="1"/>
          </p:cNvSpPr>
          <p:nvPr>
            <p:ph type="ctrTitle"/>
          </p:nvPr>
        </p:nvSpPr>
        <p:spPr>
          <a:xfrm>
            <a:off x="3023616" y="777600"/>
            <a:ext cx="7365771" cy="860400"/>
          </a:xfr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3023616" y="1753200"/>
            <a:ext cx="7365771" cy="968400"/>
          </a:xfrm>
        </p:spPr>
        <p:txBody>
          <a:bodyPr/>
          <a:lstStyle>
            <a:lvl1pPr marL="0" indent="0" algn="l">
              <a:buNone/>
              <a:defRPr sz="2000">
                <a:solidFill>
                  <a:schemeClr val="bg1"/>
                </a:solidFill>
                <a:latin typeface="+mn-lt"/>
                <a:cs typeface="Arial" pitchFamily="34" charset="0"/>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3617" y="5751576"/>
            <a:ext cx="1318871" cy="749808"/>
          </a:xfrm>
          <a:prstGeom prst="rect">
            <a:avLst/>
          </a:prstGeom>
        </p:spPr>
      </p:pic>
    </p:spTree>
    <p:extLst>
      <p:ext uri="{BB962C8B-B14F-4D97-AF65-F5344CB8AC3E}">
        <p14:creationId xmlns:p14="http://schemas.microsoft.com/office/powerpoint/2010/main" val="2326778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601"/>
            <a:ext cx="10972800" cy="4698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4" name="Date Placeholder 3"/>
          <p:cNvSpPr>
            <a:spLocks noGrp="1"/>
          </p:cNvSpPr>
          <p:nvPr>
            <p:ph type="dt" sz="half" idx="10"/>
          </p:nvPr>
        </p:nvSpPr>
        <p:spPr/>
        <p:txBody>
          <a:bodyPr/>
          <a:lstStyle/>
          <a:p>
            <a:fld id="{BCC463AE-D763-4113-A787-64ABCB7944C4}"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599"/>
            <a:ext cx="10972800" cy="4698977"/>
          </a:xfr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8EDF6A1A-BDF7-430E-850B-A594B0706993}"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1289109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599"/>
            <a:ext cx="10972800" cy="4698977"/>
          </a:xfr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B877DC43-1A7D-4D7C-9F3F-E8B4196FDC4F}"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461901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3" name="Date Placeholder 2"/>
          <p:cNvSpPr>
            <a:spLocks noGrp="1"/>
          </p:cNvSpPr>
          <p:nvPr>
            <p:ph type="dt" sz="half" idx="10"/>
          </p:nvPr>
        </p:nvSpPr>
        <p:spPr/>
        <p:txBody>
          <a:bodyPr/>
          <a:lstStyle/>
          <a:p>
            <a:fld id="{4847EEB1-B80D-45B8-9035-4C20FDA922E1}" type="datetime1">
              <a:rPr lang="lv-LV" smtClean="0"/>
              <a:t>18.10.2023</a:t>
            </a:fld>
            <a:endParaRPr lang="en-US" dirty="0"/>
          </a:p>
        </p:txBody>
      </p:sp>
      <p:sp>
        <p:nvSpPr>
          <p:cNvPr id="4" name="Footer Placeholder 3"/>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8"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3" name="Date Placeholder 2"/>
          <p:cNvSpPr>
            <a:spLocks noGrp="1"/>
          </p:cNvSpPr>
          <p:nvPr>
            <p:ph type="dt" sz="half" idx="10"/>
          </p:nvPr>
        </p:nvSpPr>
        <p:spPr/>
        <p:txBody>
          <a:bodyPr/>
          <a:lstStyle/>
          <a:p>
            <a:fld id="{E8C8C87B-85AE-4C46-946D-4F4B9D911ABE}" type="datetime1">
              <a:rPr lang="lv-LV" smtClean="0"/>
              <a:t>18.10.2023</a:t>
            </a:fld>
            <a:endParaRPr lang="en-US" dirty="0"/>
          </a:p>
        </p:txBody>
      </p:sp>
      <p:sp>
        <p:nvSpPr>
          <p:cNvPr id="4" name="Footer Placeholder 3"/>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817397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426465"/>
            <a:ext cx="5384800" cy="4691061"/>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26465"/>
            <a:ext cx="5384800" cy="4691061"/>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2"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5" name="Date Placeholder 4"/>
          <p:cNvSpPr>
            <a:spLocks noGrp="1"/>
          </p:cNvSpPr>
          <p:nvPr>
            <p:ph type="dt" sz="half" idx="10"/>
          </p:nvPr>
        </p:nvSpPr>
        <p:spPr/>
        <p:txBody>
          <a:bodyPr/>
          <a:lstStyle/>
          <a:p>
            <a:fld id="{C2394F70-0691-4010-BB3B-BD744321FCF1}"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2121114"/>
            <a:ext cx="5390400"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1600" y="2121114"/>
            <a:ext cx="5390400"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0" name="Text Placeholder 9"/>
          <p:cNvSpPr>
            <a:spLocks noGrp="1"/>
          </p:cNvSpPr>
          <p:nvPr>
            <p:ph type="body" sz="quarter" idx="12"/>
          </p:nvPr>
        </p:nvSpPr>
        <p:spPr>
          <a:xfrm>
            <a:off x="609600" y="1426464"/>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201600" y="1426464"/>
            <a:ext cx="5390400" cy="640800"/>
          </a:xfrm>
        </p:spPr>
        <p:txBody>
          <a:bodyPr anchor="t" anchorCtr="0"/>
          <a:lstStyle>
            <a:lvl1pPr>
              <a:buNone/>
              <a:defRPr b="1">
                <a:solidFill>
                  <a:schemeClr val="bg1"/>
                </a:solidFill>
              </a:defRPr>
            </a:lvl1pPr>
          </a:lstStyle>
          <a:p>
            <a:pPr lvl="0"/>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5" name="Date Placeholder 4"/>
          <p:cNvSpPr>
            <a:spLocks noGrp="1"/>
          </p:cNvSpPr>
          <p:nvPr>
            <p:ph type="dt" sz="half" idx="14"/>
          </p:nvPr>
        </p:nvSpPr>
        <p:spPr/>
        <p:txBody>
          <a:bodyPr/>
          <a:lstStyle/>
          <a:p>
            <a:fld id="{5B4D08B0-E418-4765-AC3F-4CD8E5228815}" type="datetime1">
              <a:rPr lang="lv-LV" smtClean="0"/>
              <a:t>18.10.2023</a:t>
            </a:fld>
            <a:endParaRPr lang="en-US" dirty="0"/>
          </a:p>
        </p:txBody>
      </p:sp>
      <p:sp>
        <p:nvSpPr>
          <p:cNvPr id="6" name="Footer Placeholder 5"/>
          <p:cNvSpPr>
            <a:spLocks noGrp="1"/>
          </p:cNvSpPr>
          <p:nvPr>
            <p:ph type="ftr" sz="quarter" idx="15"/>
          </p:nvPr>
        </p:nvSpPr>
        <p:spPr/>
        <p:txBody>
          <a:bodyPr/>
          <a:lstStyle/>
          <a:p>
            <a:r>
              <a:rPr lang="en-GB"/>
              <a:t>Noslēguma izvērtējuma prezentācija</a:t>
            </a:r>
            <a:endParaRPr lang="en-GB"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5" y="1025526"/>
            <a:ext cx="10972800" cy="1643063"/>
          </a:xfr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endParaRPr>
          </a:p>
        </p:txBody>
      </p:sp>
      <p:sp>
        <p:nvSpPr>
          <p:cNvPr id="2" name="Date Placeholder 1"/>
          <p:cNvSpPr>
            <a:spLocks noGrp="1"/>
          </p:cNvSpPr>
          <p:nvPr>
            <p:ph type="dt" sz="half" idx="12"/>
          </p:nvPr>
        </p:nvSpPr>
        <p:spPr/>
        <p:txBody>
          <a:bodyPr/>
          <a:lstStyle/>
          <a:p>
            <a:fld id="{C7E09D75-1EC3-4E6F-9687-C3C729AC4282}" type="datetime1">
              <a:rPr lang="lv-LV" smtClean="0"/>
              <a:t>18.10.2023</a:t>
            </a:fld>
            <a:endParaRPr lang="en-US" dirty="0"/>
          </a:p>
        </p:txBody>
      </p:sp>
      <p:sp>
        <p:nvSpPr>
          <p:cNvPr id="4" name="Footer Placeholder 3"/>
          <p:cNvSpPr>
            <a:spLocks noGrp="1"/>
          </p:cNvSpPr>
          <p:nvPr>
            <p:ph type="ftr" sz="quarter" idx="13"/>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913011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2" name="Date Placeholder 1"/>
          <p:cNvSpPr>
            <a:spLocks noGrp="1"/>
          </p:cNvSpPr>
          <p:nvPr>
            <p:ph type="dt" sz="half" idx="10"/>
          </p:nvPr>
        </p:nvSpPr>
        <p:spPr/>
        <p:txBody>
          <a:bodyPr/>
          <a:lstStyle/>
          <a:p>
            <a:fld id="{C97483FC-36A2-4BB9-91C0-868EE3CA1304}"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99994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600" y="1425599"/>
            <a:ext cx="10972800" cy="4698977"/>
          </a:xfrm>
          <a:prstGeom prst="rect">
            <a:avLst/>
          </a:prstGeo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3536F7F5-F3C9-4BF0-9BB4-0C88DFC12697}"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0454540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2" name="Date Placeholder 1"/>
          <p:cNvSpPr>
            <a:spLocks noGrp="1"/>
          </p:cNvSpPr>
          <p:nvPr>
            <p:ph type="dt" sz="half" idx="10"/>
          </p:nvPr>
        </p:nvSpPr>
        <p:spPr/>
        <p:txBody>
          <a:bodyPr/>
          <a:lstStyle/>
          <a:p>
            <a:fld id="{C8CB16AE-C785-460A-87E1-12451B9E2AE3}"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5"/>
          <p:cNvSpPr>
            <a:spLocks/>
          </p:cNvSpPr>
          <p:nvPr userDrawn="1"/>
        </p:nvSpPr>
        <p:spPr bwMode="gray">
          <a:xfrm>
            <a:off x="609600" y="1040400"/>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2" name="Date Placeholder 1"/>
          <p:cNvSpPr>
            <a:spLocks noGrp="1"/>
          </p:cNvSpPr>
          <p:nvPr>
            <p:ph type="dt" sz="half" idx="10"/>
          </p:nvPr>
        </p:nvSpPr>
        <p:spPr/>
        <p:txBody>
          <a:bodyPr/>
          <a:lstStyle/>
          <a:p>
            <a:fld id="{6084BDA4-305B-4D2B-9E89-C822C77C2454}"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484" y="6243638"/>
            <a:ext cx="10972800" cy="0"/>
          </a:xfrm>
          <a:prstGeom prst="line">
            <a:avLst/>
          </a:prstGeom>
          <a:noFill/>
          <a:ln w="3175">
            <a:solidFill>
              <a:srgbClr val="808080"/>
            </a:solidFill>
            <a:round/>
            <a:headEnd/>
            <a:tailEnd/>
          </a:ln>
          <a:effectLst/>
        </p:spPr>
        <p:txBody>
          <a:bodyPr wrap="none" anchor="ctr"/>
          <a:lstStyle/>
          <a:p>
            <a:endParaRPr lang="en-US" sz="1800" noProof="0" dirty="0">
              <a:solidFill>
                <a:schemeClr val="bg1"/>
              </a:solidFill>
            </a:endParaRPr>
          </a:p>
        </p:txBody>
      </p:sp>
      <p:sp>
        <p:nvSpPr>
          <p:cNvPr id="2" name="Date Placeholder 1"/>
          <p:cNvSpPr>
            <a:spLocks noGrp="1"/>
          </p:cNvSpPr>
          <p:nvPr>
            <p:ph type="dt" sz="half" idx="10"/>
          </p:nvPr>
        </p:nvSpPr>
        <p:spPr/>
        <p:txBody>
          <a:bodyPr/>
          <a:lstStyle/>
          <a:p>
            <a:fld id="{4C5D2F97-CDAD-4948-B58D-7C6B3EFF7BBB}"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350680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090007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16" name="Rectangle 1"/>
          <p:cNvSpPr>
            <a:spLocks noChangeAspect="1"/>
          </p:cNvSpPr>
          <p:nvPr userDrawn="1"/>
        </p:nvSpPr>
        <p:spPr>
          <a:xfrm>
            <a:off x="2577042" y="777241"/>
            <a:ext cx="9007476"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7" name="Title 1"/>
          <p:cNvSpPr>
            <a:spLocks noGrp="1"/>
          </p:cNvSpPr>
          <p:nvPr>
            <p:ph type="ctrTitle"/>
          </p:nvPr>
        </p:nvSpPr>
        <p:spPr>
          <a:xfrm>
            <a:off x="2950463" y="2240280"/>
            <a:ext cx="82905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8" name="Subtitle 2"/>
          <p:cNvSpPr>
            <a:spLocks noGrp="1"/>
          </p:cNvSpPr>
          <p:nvPr>
            <p:ph type="subTitle" idx="1"/>
          </p:nvPr>
        </p:nvSpPr>
        <p:spPr>
          <a:xfrm>
            <a:off x="2950464" y="3220754"/>
            <a:ext cx="82905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0" indent="0" algn="l">
              <a:buNone/>
              <a:defRPr sz="1600">
                <a:solidFill>
                  <a:srgbClr val="404040"/>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13" name="Freeform 5"/>
          <p:cNvSpPr>
            <a:spLocks noChangeAspect="1"/>
          </p:cNvSpPr>
          <p:nvPr userDrawn="1"/>
        </p:nvSpPr>
        <p:spPr bwMode="gray">
          <a:xfrm rot="10800000">
            <a:off x="4369393" y="457201"/>
            <a:ext cx="7217664"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4" name="Title 1"/>
          <p:cNvSpPr>
            <a:spLocks noGrp="1"/>
          </p:cNvSpPr>
          <p:nvPr>
            <p:ph type="ctrTitle"/>
          </p:nvPr>
        </p:nvSpPr>
        <p:spPr>
          <a:xfrm>
            <a:off x="4742812" y="1677507"/>
            <a:ext cx="6534912"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5" name="Subtitle 2"/>
          <p:cNvSpPr>
            <a:spLocks noGrp="1"/>
          </p:cNvSpPr>
          <p:nvPr>
            <p:ph type="subTitle" idx="1"/>
          </p:nvPr>
        </p:nvSpPr>
        <p:spPr>
          <a:xfrm>
            <a:off x="4742812" y="2685128"/>
            <a:ext cx="6534912"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2121626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779464"/>
            <a:ext cx="9004300" cy="340042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 y="5879592"/>
            <a:ext cx="5040000" cy="618750"/>
          </a:xfrm>
          <a:prstGeom prst="rect">
            <a:avLst/>
          </a:prstGeom>
        </p:spPr>
      </p:pic>
      <p:sp>
        <p:nvSpPr>
          <p:cNvPr id="12" name="Subtitle 2"/>
          <p:cNvSpPr>
            <a:spLocks noGrp="1"/>
          </p:cNvSpPr>
          <p:nvPr>
            <p:ph type="subTitle" idx="1"/>
          </p:nvPr>
        </p:nvSpPr>
        <p:spPr>
          <a:xfrm>
            <a:off x="1182624" y="3258529"/>
            <a:ext cx="7924576"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13" name="Title 1"/>
          <p:cNvSpPr>
            <a:spLocks noGrp="1"/>
          </p:cNvSpPr>
          <p:nvPr>
            <p:ph type="ctrTitle"/>
          </p:nvPr>
        </p:nvSpPr>
        <p:spPr>
          <a:xfrm>
            <a:off x="1182624" y="2288083"/>
            <a:ext cx="7924576"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722358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457200"/>
            <a:ext cx="7217833" cy="4572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 y="5879592"/>
            <a:ext cx="5040000" cy="61875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7856" y="5340096"/>
            <a:ext cx="1316736" cy="1156968"/>
          </a:xfrm>
          <a:prstGeom prst="rect">
            <a:avLst/>
          </a:prstGeom>
        </p:spPr>
      </p:pic>
      <p:sp>
        <p:nvSpPr>
          <p:cNvPr id="10" name="Title 1"/>
          <p:cNvSpPr>
            <a:spLocks noGrp="1"/>
          </p:cNvSpPr>
          <p:nvPr>
            <p:ph type="ctrTitle"/>
          </p:nvPr>
        </p:nvSpPr>
        <p:spPr>
          <a:xfrm>
            <a:off x="1182624" y="1799130"/>
            <a:ext cx="6190747"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1182624" y="2769576"/>
            <a:ext cx="6190747"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1597294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Cover with beam (legacy)">
    <p:spTree>
      <p:nvGrpSpPr>
        <p:cNvPr id="1" name=""/>
        <p:cNvGrpSpPr/>
        <p:nvPr/>
      </p:nvGrpSpPr>
      <p:grpSpPr>
        <a:xfrm>
          <a:off x="0" y="0"/>
          <a:ext cx="0" cy="0"/>
          <a:chOff x="0" y="0"/>
          <a:chExt cx="0" cy="0"/>
        </a:xfrm>
      </p:grpSpPr>
      <p:grpSp>
        <p:nvGrpSpPr>
          <p:cNvPr id="4" name="Group 3"/>
          <p:cNvGrpSpPr/>
          <p:nvPr userDrawn="1"/>
        </p:nvGrpSpPr>
        <p:grpSpPr>
          <a:xfrm>
            <a:off x="-1016" y="2405186"/>
            <a:ext cx="12193016" cy="3345197"/>
            <a:chOff x="-762" y="2405185"/>
            <a:chExt cx="9144762" cy="3345197"/>
          </a:xfrm>
        </p:grpSpPr>
        <p:sp>
          <p:nvSpPr>
            <p:cNvPr id="9" name="Freeform 8"/>
            <p:cNvSpPr>
              <a:spLocks/>
            </p:cNvSpPr>
            <p:nvPr userDrawn="1"/>
          </p:nvSpPr>
          <p:spPr bwMode="gray">
            <a:xfrm>
              <a:off x="2273498" y="2405185"/>
              <a:ext cx="6870502" cy="2495124"/>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pic>
          <p:nvPicPr>
            <p:cNvPr id="11" name="Picture 4"/>
            <p:cNvPicPr>
              <a:picLocks noChangeAspect="1" noChangeArrowheads="1"/>
            </p:cNvPicPr>
            <p:nvPr userDrawn="1"/>
          </p:nvPicPr>
          <p:blipFill>
            <a:blip r:embed="rId2" cstate="print"/>
            <a:srcRect/>
            <a:stretch>
              <a:fillRect/>
            </a:stretch>
          </p:blipFill>
          <p:spPr bwMode="black">
            <a:xfrm>
              <a:off x="-762" y="4411632"/>
              <a:ext cx="2283067" cy="1338750"/>
            </a:xfrm>
            <a:prstGeom prst="rect">
              <a:avLst/>
            </a:prstGeom>
            <a:noFill/>
            <a:ln w="9525">
              <a:noFill/>
              <a:miter lim="800000"/>
              <a:headEnd/>
              <a:tailEnd/>
            </a:ln>
            <a:effectLst/>
          </p:spPr>
        </p:pic>
      </p:grpSp>
      <p:sp>
        <p:nvSpPr>
          <p:cNvPr id="2" name="Title 1"/>
          <p:cNvSpPr>
            <a:spLocks noGrp="1"/>
          </p:cNvSpPr>
          <p:nvPr>
            <p:ph type="ctrTitle"/>
          </p:nvPr>
        </p:nvSpPr>
        <p:spPr>
          <a:xfrm>
            <a:off x="3023616" y="777600"/>
            <a:ext cx="7365771" cy="860400"/>
          </a:xfr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3023616" y="1753200"/>
            <a:ext cx="7365771" cy="968400"/>
          </a:xfrm>
        </p:spPr>
        <p:txBody>
          <a:bodyPr/>
          <a:lstStyle>
            <a:lvl1pPr marL="0" indent="0" algn="l">
              <a:buNone/>
              <a:defRPr sz="2000">
                <a:solidFill>
                  <a:schemeClr val="bg1"/>
                </a:solidFill>
                <a:latin typeface="+mn-lt"/>
                <a:cs typeface="Arial" pitchFamily="34" charset="0"/>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3617" y="5751576"/>
            <a:ext cx="1318871" cy="749808"/>
          </a:xfrm>
          <a:prstGeom prst="rect">
            <a:avLst/>
          </a:prstGeom>
        </p:spPr>
      </p:pic>
    </p:spTree>
    <p:extLst>
      <p:ext uri="{BB962C8B-B14F-4D97-AF65-F5344CB8AC3E}">
        <p14:creationId xmlns:p14="http://schemas.microsoft.com/office/powerpoint/2010/main" val="232677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6" name="Title 5"/>
          <p:cNvSpPr>
            <a:spLocks noGrp="1"/>
          </p:cNvSpPr>
          <p:nvPr>
            <p:ph type="title"/>
          </p:nvPr>
        </p:nvSpPr>
        <p:spPr>
          <a:xfrm>
            <a:off x="609601" y="201600"/>
            <a:ext cx="10977033" cy="860400"/>
          </a:xfrm>
          <a:prstGeom prst="rect">
            <a:avLst/>
          </a:prstGeom>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9CB5BC7-40B2-41BE-9333-42CF855DEC1D}"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4" name="Date Placeholder 3"/>
          <p:cNvSpPr>
            <a:spLocks noGrp="1"/>
          </p:cNvSpPr>
          <p:nvPr>
            <p:ph type="dt" sz="half" idx="10"/>
          </p:nvPr>
        </p:nvSpPr>
        <p:spPr/>
        <p:txBody>
          <a:bodyPr/>
          <a:lstStyle/>
          <a:p>
            <a:fld id="{FE46E2FB-1790-482B-B6E6-E268E997D6A5}"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599"/>
            <a:ext cx="10972800" cy="4698977"/>
          </a:xfr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7729D1BD-0B78-4AF2-83CC-5D6519A58AB9}"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1289109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425599"/>
            <a:ext cx="10972800" cy="4698977"/>
          </a:xfr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fld id="{E373194B-5144-4FCE-BEB8-9CE882CC2CFB}" type="datetime1">
              <a:rPr lang="lv-LV" smtClean="0"/>
              <a:t>18.10.2023</a:t>
            </a:fld>
            <a:endParaRPr lang="en-US" dirty="0"/>
          </a:p>
        </p:txBody>
      </p:sp>
      <p:sp>
        <p:nvSpPr>
          <p:cNvPr id="5" name="Footer Placeholder 4"/>
          <p:cNvSpPr>
            <a:spLocks noGrp="1"/>
          </p:cNvSpPr>
          <p:nvPr>
            <p:ph type="ftr" sz="quarter" idx="11"/>
          </p:nvPr>
        </p:nvSpPr>
        <p:spPr/>
        <p:txBody>
          <a:bodyPr/>
          <a:lstStyle/>
          <a:p>
            <a:r>
              <a:rPr lang="en-GB"/>
              <a:t>Noslēguma izvērtējuma prezentācija</a:t>
            </a:r>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461901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3" name="Date Placeholder 2"/>
          <p:cNvSpPr>
            <a:spLocks noGrp="1"/>
          </p:cNvSpPr>
          <p:nvPr>
            <p:ph type="dt" sz="half" idx="10"/>
          </p:nvPr>
        </p:nvSpPr>
        <p:spPr/>
        <p:txBody>
          <a:bodyPr/>
          <a:lstStyle/>
          <a:p>
            <a:fld id="{2A8F8ABB-6194-49D3-BF79-9833FCA76006}" type="datetime1">
              <a:rPr lang="lv-LV" smtClean="0"/>
              <a:t>18.10.2023</a:t>
            </a:fld>
            <a:endParaRPr lang="en-US" dirty="0"/>
          </a:p>
        </p:txBody>
      </p:sp>
      <p:sp>
        <p:nvSpPr>
          <p:cNvPr id="4" name="Footer Placeholder 3"/>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lvl1pPr>
              <a:defRPr>
                <a:solidFill>
                  <a:schemeClr val="bg1"/>
                </a:solidFill>
              </a:defRPr>
            </a:lvl1pPr>
          </a:lstStyle>
          <a:p>
            <a:r>
              <a:rPr lang="en-US" dirty="0"/>
              <a:t>Click to edit Master title style</a:t>
            </a:r>
            <a:endParaRPr lang="en-GB" dirty="0"/>
          </a:p>
        </p:txBody>
      </p:sp>
      <p:sp>
        <p:nvSpPr>
          <p:cNvPr id="8"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3" name="Date Placeholder 2"/>
          <p:cNvSpPr>
            <a:spLocks noGrp="1"/>
          </p:cNvSpPr>
          <p:nvPr>
            <p:ph type="dt" sz="half" idx="10"/>
          </p:nvPr>
        </p:nvSpPr>
        <p:spPr/>
        <p:txBody>
          <a:bodyPr/>
          <a:lstStyle/>
          <a:p>
            <a:fld id="{8F7F38F6-416F-4379-9FF7-A401B025FEDF}" type="datetime1">
              <a:rPr lang="lv-LV" smtClean="0"/>
              <a:t>18.10.2023</a:t>
            </a:fld>
            <a:endParaRPr lang="en-US" dirty="0"/>
          </a:p>
        </p:txBody>
      </p:sp>
      <p:sp>
        <p:nvSpPr>
          <p:cNvPr id="4" name="Footer Placeholder 3"/>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8050963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426465"/>
            <a:ext cx="5384800" cy="4691061"/>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26465"/>
            <a:ext cx="5384800" cy="4691061"/>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2"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5" name="Date Placeholder 4"/>
          <p:cNvSpPr>
            <a:spLocks noGrp="1"/>
          </p:cNvSpPr>
          <p:nvPr>
            <p:ph type="dt" sz="half" idx="10"/>
          </p:nvPr>
        </p:nvSpPr>
        <p:spPr/>
        <p:txBody>
          <a:bodyPr/>
          <a:lstStyle/>
          <a:p>
            <a:fld id="{D0FADC4C-BE64-458A-94B5-DA3FBD6A0AA2}" type="datetime1">
              <a:rPr lang="lv-LV" smtClean="0"/>
              <a:t>18.10.2023</a:t>
            </a:fld>
            <a:endParaRPr lang="en-US" dirty="0"/>
          </a:p>
        </p:txBody>
      </p:sp>
      <p:sp>
        <p:nvSpPr>
          <p:cNvPr id="6" name="Footer Placeholder 5"/>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8604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0000" y="2121114"/>
            <a:ext cx="5390400" cy="400346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2000" y="2121114"/>
            <a:ext cx="5390400" cy="400346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0" name="Text Placeholder 9"/>
          <p:cNvSpPr>
            <a:spLocks noGrp="1"/>
          </p:cNvSpPr>
          <p:nvPr>
            <p:ph type="body" sz="quarter" idx="12"/>
          </p:nvPr>
        </p:nvSpPr>
        <p:spPr>
          <a:xfrm>
            <a:off x="600000" y="1426464"/>
            <a:ext cx="5390400" cy="640800"/>
          </a:xfrm>
        </p:spPr>
        <p:txBody>
          <a:bodyPr anchor="t" anchorCtr="0"/>
          <a:lstStyle>
            <a:lvl1pPr>
              <a:buNone/>
              <a:defRPr b="1"/>
            </a:lvl1pPr>
          </a:lstStyle>
          <a:p>
            <a:pPr lvl="0"/>
            <a:endParaRPr lang="en-GB" dirty="0"/>
          </a:p>
        </p:txBody>
      </p:sp>
      <p:sp>
        <p:nvSpPr>
          <p:cNvPr id="11" name="Text Placeholder 9"/>
          <p:cNvSpPr>
            <a:spLocks noGrp="1"/>
          </p:cNvSpPr>
          <p:nvPr>
            <p:ph type="body" sz="quarter" idx="13"/>
          </p:nvPr>
        </p:nvSpPr>
        <p:spPr>
          <a:xfrm>
            <a:off x="6192000" y="1426464"/>
            <a:ext cx="5390400" cy="640800"/>
          </a:xfrm>
        </p:spPr>
        <p:txBody>
          <a:bodyPr anchor="t" anchorCtr="0"/>
          <a:lstStyle>
            <a:lvl1pPr>
              <a:buNone/>
              <a:defRPr b="1"/>
            </a:lvl1pPr>
          </a:lstStyle>
          <a:p>
            <a:pPr lvl="0"/>
            <a:endParaRPr lang="en-GB" dirty="0"/>
          </a:p>
        </p:txBody>
      </p:sp>
      <p:sp>
        <p:nvSpPr>
          <p:cNvPr id="9"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Date Placeholder 6"/>
          <p:cNvSpPr>
            <a:spLocks noGrp="1"/>
          </p:cNvSpPr>
          <p:nvPr>
            <p:ph type="dt" sz="half" idx="14"/>
          </p:nvPr>
        </p:nvSpPr>
        <p:spPr/>
        <p:txBody>
          <a:bodyPr/>
          <a:lstStyle/>
          <a:p>
            <a:fld id="{1AA9C0A8-1385-4E68-A4BC-39F57AFD2CE1}" type="datetime1">
              <a:rPr lang="lv-LV" smtClean="0"/>
              <a:t>18.10.2023</a:t>
            </a:fld>
            <a:endParaRPr lang="en-US" dirty="0"/>
          </a:p>
        </p:txBody>
      </p:sp>
      <p:sp>
        <p:nvSpPr>
          <p:cNvPr id="13" name="Footer Placeholder 12"/>
          <p:cNvSpPr>
            <a:spLocks noGrp="1"/>
          </p:cNvSpPr>
          <p:nvPr>
            <p:ph type="ftr" sz="quarter" idx="15"/>
          </p:nvPr>
        </p:nvSpPr>
        <p:spPr/>
        <p:txBody>
          <a:bodyPr/>
          <a:lstStyle/>
          <a:p>
            <a:r>
              <a:rPr lang="en-GB"/>
              <a:t>Noslēguma izvērtējuma prezentācija</a:t>
            </a:r>
            <a:endParaRPr lang="en-GB"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5" y="1025526"/>
            <a:ext cx="10972800" cy="1643063"/>
          </a:xfr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endParaRPr>
          </a:p>
        </p:txBody>
      </p:sp>
      <p:sp>
        <p:nvSpPr>
          <p:cNvPr id="2" name="Date Placeholder 1"/>
          <p:cNvSpPr>
            <a:spLocks noGrp="1"/>
          </p:cNvSpPr>
          <p:nvPr>
            <p:ph type="dt" sz="half" idx="12"/>
          </p:nvPr>
        </p:nvSpPr>
        <p:spPr/>
        <p:txBody>
          <a:bodyPr/>
          <a:lstStyle/>
          <a:p>
            <a:fld id="{63616945-7902-4FD7-B646-BE86E5B09A67}" type="datetime1">
              <a:rPr lang="lv-LV" smtClean="0"/>
              <a:t>18.10.2023</a:t>
            </a:fld>
            <a:endParaRPr lang="en-US" dirty="0"/>
          </a:p>
        </p:txBody>
      </p:sp>
      <p:sp>
        <p:nvSpPr>
          <p:cNvPr id="4" name="Footer Placeholder 3"/>
          <p:cNvSpPr>
            <a:spLocks noGrp="1"/>
          </p:cNvSpPr>
          <p:nvPr>
            <p:ph type="ftr" sz="quarter" idx="13"/>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913011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2" name="Date Placeholder 1"/>
          <p:cNvSpPr>
            <a:spLocks noGrp="1"/>
          </p:cNvSpPr>
          <p:nvPr>
            <p:ph type="dt" sz="half" idx="10"/>
          </p:nvPr>
        </p:nvSpPr>
        <p:spPr/>
        <p:txBody>
          <a:bodyPr/>
          <a:lstStyle/>
          <a:p>
            <a:fld id="{3C6DACF9-2591-4BF4-9BFA-7C36976DCFF5}"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1999940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609600" y="1042417"/>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2" name="Date Placeholder 1"/>
          <p:cNvSpPr>
            <a:spLocks noGrp="1"/>
          </p:cNvSpPr>
          <p:nvPr>
            <p:ph type="dt" sz="half" idx="10"/>
          </p:nvPr>
        </p:nvSpPr>
        <p:spPr/>
        <p:txBody>
          <a:bodyPr/>
          <a:lstStyle/>
          <a:p>
            <a:fld id="{721AB122-2061-4D50-B863-03F8B21F0433}"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6" name="Title 5"/>
          <p:cNvSpPr>
            <a:spLocks noGrp="1"/>
          </p:cNvSpPr>
          <p:nvPr>
            <p:ph type="title"/>
          </p:nvPr>
        </p:nvSpPr>
        <p:spPr>
          <a:xfrm>
            <a:off x="609601" y="201600"/>
            <a:ext cx="10977033" cy="860400"/>
          </a:xfrm>
          <a:prstGeom prst="rect">
            <a:avLst/>
          </a:prstGeom>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A5488D14-8799-47BE-BE42-A1193C1EA30E}"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872817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a:t>Click to edit Master title style</a:t>
            </a:r>
          </a:p>
        </p:txBody>
      </p:sp>
      <p:sp>
        <p:nvSpPr>
          <p:cNvPr id="5" name="Freeform 5"/>
          <p:cNvSpPr>
            <a:spLocks/>
          </p:cNvSpPr>
          <p:nvPr userDrawn="1"/>
        </p:nvSpPr>
        <p:spPr bwMode="gray">
          <a:xfrm>
            <a:off x="609600" y="1040400"/>
            <a:ext cx="109728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2" name="Date Placeholder 1"/>
          <p:cNvSpPr>
            <a:spLocks noGrp="1"/>
          </p:cNvSpPr>
          <p:nvPr>
            <p:ph type="dt" sz="half" idx="10"/>
          </p:nvPr>
        </p:nvSpPr>
        <p:spPr/>
        <p:txBody>
          <a:bodyPr/>
          <a:lstStyle/>
          <a:p>
            <a:fld id="{17163481-77CD-4459-97DE-831A9B1F9DB0}"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2528647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484" y="6243638"/>
            <a:ext cx="10972800" cy="0"/>
          </a:xfrm>
          <a:prstGeom prst="line">
            <a:avLst/>
          </a:prstGeom>
          <a:noFill/>
          <a:ln w="3175">
            <a:solidFill>
              <a:srgbClr val="808080"/>
            </a:solidFill>
            <a:round/>
            <a:headEnd/>
            <a:tailEnd/>
          </a:ln>
          <a:effectLst/>
        </p:spPr>
        <p:txBody>
          <a:bodyPr wrap="none" anchor="ctr"/>
          <a:lstStyle/>
          <a:p>
            <a:endParaRPr lang="en-US" sz="1800" noProof="0" dirty="0">
              <a:solidFill>
                <a:schemeClr val="bg1"/>
              </a:solidFill>
            </a:endParaRPr>
          </a:p>
        </p:txBody>
      </p:sp>
      <p:sp>
        <p:nvSpPr>
          <p:cNvPr id="2" name="Date Placeholder 1"/>
          <p:cNvSpPr>
            <a:spLocks noGrp="1"/>
          </p:cNvSpPr>
          <p:nvPr>
            <p:ph type="dt" sz="half" idx="10"/>
          </p:nvPr>
        </p:nvSpPr>
        <p:spPr/>
        <p:txBody>
          <a:bodyPr/>
          <a:lstStyle/>
          <a:p>
            <a:fld id="{26861474-E2E1-469D-B2EF-5FA549C5D56D}" type="datetime1">
              <a:rPr lang="lv-LV" smtClean="0"/>
              <a:t>18.10.2023</a:t>
            </a:fld>
            <a:endParaRPr lang="en-US" dirty="0"/>
          </a:p>
        </p:txBody>
      </p:sp>
      <p:sp>
        <p:nvSpPr>
          <p:cNvPr id="3" name="Footer Placeholder 2"/>
          <p:cNvSpPr>
            <a:spLocks noGrp="1"/>
          </p:cNvSpPr>
          <p:nvPr>
            <p:ph type="ftr" sz="quarter" idx="11"/>
          </p:nvPr>
        </p:nvSpPr>
        <p:spPr/>
        <p:txBody>
          <a:bodyPr/>
          <a:lstStyle/>
          <a:p>
            <a:r>
              <a:rPr lang="en-GB"/>
              <a:t>Noslēguma izvērtējuma prezentācija</a:t>
            </a:r>
            <a:endParaRPr lang="en-GB" dirty="0"/>
          </a:p>
        </p:txBody>
      </p:sp>
    </p:spTree>
    <p:extLst>
      <p:ext uri="{BB962C8B-B14F-4D97-AF65-F5344CB8AC3E}">
        <p14:creationId xmlns:p14="http://schemas.microsoft.com/office/powerpoint/2010/main" val="3350680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352562516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04731588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7"/>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412550442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1FD60CCD-5B60-4F38-A9AE-A9C2590E55F8}" type="datetime1">
              <a:rPr lang="lv-LV" smtClean="0"/>
              <a:t>18.10.2023</a:t>
            </a:fld>
            <a:endParaRPr lang="en-IN"/>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Noslēguma izvērtējuma prezentācija</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12009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fld id="{60F3F719-7AF8-4A47-9127-590C31BD823A}" type="datetime1">
              <a:rPr lang="lv-LV" smtClean="0"/>
              <a:t>18.10.2023</a:t>
            </a:fld>
            <a:endParaRPr lang="en-IN"/>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p:txBody>
          <a:bodyPr/>
          <a:lstStyle/>
          <a:p>
            <a:r>
              <a:rPr lang="en-US"/>
              <a:t>Noslēguma izvērtējuma prezentācija</a:t>
            </a: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6336938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r>
              <a:rPr lang="en-US"/>
              <a:t>Click icon to add picture</a:t>
            </a:r>
            <a:endParaRPr lang="en-IN"/>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44054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F8B375C1-5D7F-45A8-9A21-9891E0742886}" type="datetime1">
              <a:rPr lang="lv-LV" smtClean="0"/>
              <a:t>18.10.2023</a:t>
            </a:fld>
            <a:endParaRPr lang="en-IN"/>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Noslēguma izvērtējuma prezentācija</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8701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600" y="1426465"/>
            <a:ext cx="5384800" cy="4698111"/>
          </a:xfrm>
          <a:prstGeom prst="rect">
            <a:avLst/>
          </a:prstGeom>
        </p:spPr>
        <p:txBody>
          <a:bodyPr/>
          <a:lstStyle>
            <a:lvl1pPr>
              <a:defRPr sz="2400">
                <a:solidFill>
                  <a:schemeClr val="bg1"/>
                </a:solidFill>
                <a:latin typeface="+mn-lt"/>
                <a:cs typeface="Arial" pitchFamily="34" charset="0"/>
              </a:defRPr>
            </a:lvl1pPr>
            <a:lvl2pPr>
              <a:defRPr sz="2400">
                <a:solidFill>
                  <a:schemeClr val="bg1"/>
                </a:solidFill>
                <a:latin typeface="+mn-lt"/>
                <a:cs typeface="Arial" pitchFamily="34" charset="0"/>
              </a:defRPr>
            </a:lvl2pPr>
            <a:lvl3pPr>
              <a:defRPr sz="2000">
                <a:solidFill>
                  <a:schemeClr val="bg1"/>
                </a:solidFill>
                <a:latin typeface="+mn-lt"/>
                <a:cs typeface="Arial" pitchFamily="34" charset="0"/>
              </a:defRPr>
            </a:lvl3pPr>
            <a:lvl4pPr>
              <a:defRPr sz="1800">
                <a:solidFill>
                  <a:schemeClr val="bg1"/>
                </a:solidFill>
                <a:latin typeface="+mn-lt"/>
                <a:cs typeface="Arial" pitchFamily="34" charset="0"/>
              </a:defRPr>
            </a:lvl4pPr>
            <a:lvl5pPr>
              <a:defRPr sz="1800">
                <a:solidFill>
                  <a:schemeClr val="bg1"/>
                </a:solidFill>
                <a:latin typeface="+mn-lt"/>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426465"/>
            <a:ext cx="5384800" cy="4698111"/>
          </a:xfrm>
          <a:prstGeom prst="rect">
            <a:avLst/>
          </a:prstGeom>
        </p:spPr>
        <p:txBody>
          <a:bodyPr/>
          <a:lstStyle>
            <a:lvl1pPr>
              <a:defRPr sz="2400">
                <a:solidFill>
                  <a:schemeClr val="bg1"/>
                </a:solidFill>
                <a:latin typeface="+mn-lt"/>
                <a:cs typeface="Arial" pitchFamily="34" charset="0"/>
              </a:defRPr>
            </a:lvl1pPr>
            <a:lvl2pPr>
              <a:defRPr sz="2400">
                <a:solidFill>
                  <a:schemeClr val="bg1"/>
                </a:solidFill>
                <a:latin typeface="+mn-lt"/>
                <a:cs typeface="Arial" pitchFamily="34" charset="0"/>
              </a:defRPr>
            </a:lvl2pPr>
            <a:lvl3pPr>
              <a:defRPr sz="2000">
                <a:solidFill>
                  <a:schemeClr val="bg1"/>
                </a:solidFill>
                <a:latin typeface="+mn-lt"/>
                <a:cs typeface="Arial" pitchFamily="34" charset="0"/>
              </a:defRPr>
            </a:lvl3pPr>
            <a:lvl4pPr>
              <a:defRPr sz="1800">
                <a:solidFill>
                  <a:schemeClr val="bg1"/>
                </a:solidFill>
                <a:latin typeface="+mn-lt"/>
                <a:cs typeface="Arial" pitchFamily="34" charset="0"/>
              </a:defRPr>
            </a:lvl4pPr>
            <a:lvl5pPr>
              <a:defRPr sz="1800">
                <a:solidFill>
                  <a:schemeClr val="bg1"/>
                </a:solidFill>
                <a:latin typeface="+mn-lt"/>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12"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7" name="Date Placeholder 6"/>
          <p:cNvSpPr>
            <a:spLocks noGrp="1"/>
          </p:cNvSpPr>
          <p:nvPr>
            <p:ph type="dt" sz="half" idx="10"/>
          </p:nvPr>
        </p:nvSpPr>
        <p:spPr/>
        <p:txBody>
          <a:bodyPr/>
          <a:lstStyle/>
          <a:p>
            <a:fld id="{CE6CD634-5BF6-405D-B7B9-96CF5944356F}" type="datetime1">
              <a:rPr lang="lv-LV" smtClean="0"/>
              <a:t>18.10.2023</a:t>
            </a:fld>
            <a:endParaRPr lang="en-US" dirty="0"/>
          </a:p>
        </p:txBody>
      </p:sp>
      <p:sp>
        <p:nvSpPr>
          <p:cNvPr id="9" name="Footer Placeholder 8"/>
          <p:cNvSpPr>
            <a:spLocks noGrp="1"/>
          </p:cNvSpPr>
          <p:nvPr>
            <p:ph type="ftr" sz="quarter" idx="11"/>
          </p:nvPr>
        </p:nvSpPr>
        <p:spPr/>
        <p:txBody>
          <a:bodyPr/>
          <a:lstStyle/>
          <a:p>
            <a:r>
              <a:rPr lang="en-GB"/>
              <a:t>Noslēguma izvērtējuma prezentācija</a:t>
            </a:r>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r>
              <a:rPr lang="en-US"/>
              <a:t>Click icon to add picture</a:t>
            </a:r>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65DAC772-C052-477A-A545-4FB51669DE3C}" type="datetime1">
              <a:rPr lang="lv-LV" smtClean="0"/>
              <a:t>18.10.2023</a:t>
            </a:fld>
            <a:endParaRPr lang="en-IN"/>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Noslēguma izvērtējuma prezentācija</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0839633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6FD212F0-BA79-4978-AA31-EB5C345FA951}" type="datetime1">
              <a:rPr lang="lv-LV" smtClean="0"/>
              <a:t>18.10.2023</a:t>
            </a:fld>
            <a:endParaRPr lang="en-IN"/>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Noslēguma izvērtējuma prezentācija</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5721388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512FC132-F403-43D7-8EF7-D53F9749FF29}" type="datetime1">
              <a:rPr lang="lv-LV" smtClean="0"/>
              <a:t>18.10.2023</a:t>
            </a:fld>
            <a:endParaRPr lang="en-IN"/>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Noslēguma izvērtējuma prezentācija</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0876057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r>
              <a:rPr lang="en-US"/>
              <a:t>Click icon to add picture</a:t>
            </a:r>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18C24464-0214-449E-A14C-98A7ECED52C8}" type="datetime1">
              <a:rPr lang="lv-LV" smtClean="0"/>
              <a:t>18.10.2023</a:t>
            </a:fld>
            <a:endParaRPr lang="en-IN"/>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Noslēguma izvērtējuma prezentācija</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057340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r>
              <a:rPr lang="en-US"/>
              <a:t>Click icon to add table</a:t>
            </a:r>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a:t>Click icon to add picture</a:t>
            </a:r>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9D4BE996-9C80-4381-A63B-260C336E04D0}" type="datetime1">
              <a:rPr lang="lv-LV" smtClean="0"/>
              <a:t>18.10.2023</a:t>
            </a:fld>
            <a:endParaRPr lang="en-IN"/>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Noslēguma izvērtējuma prezentācija</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068077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1C2E7A9F-4202-47A8-B010-0B6F04D69A9A}" type="datetime1">
              <a:rPr lang="lv-LV" smtClean="0"/>
              <a:t>18.10.2023</a:t>
            </a:fld>
            <a:endParaRPr lang="en-IN"/>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Noslēguma izvērtējuma prezentācija</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304699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Click to 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a:solidFill>
                  <a:schemeClr val="tx2"/>
                </a:solidFill>
                <a:latin typeface="Georgia" panose="02040502050405020303" pitchFamily="18" charset="0"/>
              </a:rPr>
              <a:t>“ </a:t>
            </a:r>
          </a:p>
        </p:txBody>
      </p:sp>
    </p:spTree>
    <p:extLst>
      <p:ext uri="{BB962C8B-B14F-4D97-AF65-F5344CB8AC3E}">
        <p14:creationId xmlns:p14="http://schemas.microsoft.com/office/powerpoint/2010/main" val="251900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Click to 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3806138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C939A142-EA04-4382-B4DE-86CBB0369650}" type="datetime1">
              <a:rPr lang="lv-LV" smtClean="0"/>
              <a:t>18.10.2023</a:t>
            </a:fld>
            <a:endParaRPr lang="en-IN"/>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Noslēguma izvērtējuma prezentācija</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355993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E34F7A06-DEF9-4301-A063-B15A0D8261E4}" type="datetime1">
              <a:rPr lang="lv-LV" smtClean="0"/>
              <a:t>18.10.2023</a:t>
            </a:fld>
            <a:endParaRPr lang="en-IN"/>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Noslēguma izvērtējuma prezentācija</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8523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8" name="Line 10"/>
          <p:cNvSpPr>
            <a:spLocks noChangeShapeType="1"/>
          </p:cNvSpPr>
          <p:nvPr userDrawn="1"/>
        </p:nvSpPr>
        <p:spPr bwMode="auto">
          <a:xfrm>
            <a:off x="609600"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9" name="Line 11"/>
          <p:cNvSpPr>
            <a:spLocks noChangeShapeType="1"/>
          </p:cNvSpPr>
          <p:nvPr userDrawn="1"/>
        </p:nvSpPr>
        <p:spPr bwMode="auto">
          <a:xfrm>
            <a:off x="609600" y="6242400"/>
            <a:ext cx="109728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7" name="Date Placeholder 6"/>
          <p:cNvSpPr>
            <a:spLocks noGrp="1"/>
          </p:cNvSpPr>
          <p:nvPr>
            <p:ph type="dt" sz="half" idx="14"/>
          </p:nvPr>
        </p:nvSpPr>
        <p:spPr/>
        <p:txBody>
          <a:bodyPr/>
          <a:lstStyle/>
          <a:p>
            <a:fld id="{B04065CA-4F15-495A-8A13-0BC02382EB15}" type="datetime1">
              <a:rPr lang="lv-LV" smtClean="0"/>
              <a:t>18.10.2023</a:t>
            </a:fld>
            <a:endParaRPr lang="en-US" dirty="0"/>
          </a:p>
        </p:txBody>
      </p:sp>
      <p:sp>
        <p:nvSpPr>
          <p:cNvPr id="12" name="Footer Placeholder 11"/>
          <p:cNvSpPr>
            <a:spLocks noGrp="1"/>
          </p:cNvSpPr>
          <p:nvPr>
            <p:ph type="ftr" sz="quarter" idx="15"/>
          </p:nvPr>
        </p:nvSpPr>
        <p:spPr/>
        <p:txBody>
          <a:bodyPr/>
          <a:lstStyle/>
          <a:p>
            <a:r>
              <a:rPr lang="en-GB"/>
              <a:t>Noslēguma izvērtējuma prezentācija</a:t>
            </a:r>
            <a:endParaRPr lang="en-GB" dirty="0"/>
          </a:p>
        </p:txBody>
      </p:sp>
      <p:sp>
        <p:nvSpPr>
          <p:cNvPr id="13" name="Content Placeholder 2"/>
          <p:cNvSpPr>
            <a:spLocks noGrp="1"/>
          </p:cNvSpPr>
          <p:nvPr>
            <p:ph sz="half" idx="1"/>
          </p:nvPr>
        </p:nvSpPr>
        <p:spPr>
          <a:xfrm>
            <a:off x="609600" y="2121114"/>
            <a:ext cx="5390400"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3"/>
          <p:cNvSpPr>
            <a:spLocks noGrp="1"/>
          </p:cNvSpPr>
          <p:nvPr>
            <p:ph sz="half" idx="2"/>
          </p:nvPr>
        </p:nvSpPr>
        <p:spPr>
          <a:xfrm>
            <a:off x="6201600" y="2121114"/>
            <a:ext cx="5390400"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12"/>
          </p:nvPr>
        </p:nvSpPr>
        <p:spPr>
          <a:xfrm>
            <a:off x="609600" y="1426464"/>
            <a:ext cx="5390400" cy="640800"/>
          </a:xfrm>
          <a:prstGeom prst="rect">
            <a:avLst/>
          </a:prstGeom>
        </p:spPr>
        <p:txBody>
          <a:bodyPr anchor="t" anchorCtr="0"/>
          <a:lstStyle>
            <a:lvl1pPr>
              <a:buNone/>
              <a:defRPr b="1">
                <a:solidFill>
                  <a:schemeClr val="bg1"/>
                </a:solidFill>
              </a:defRPr>
            </a:lvl1pPr>
          </a:lstStyle>
          <a:p>
            <a:pPr lvl="0"/>
            <a:r>
              <a:rPr lang="en-US"/>
              <a:t>Click to edit Master text styles</a:t>
            </a:r>
          </a:p>
        </p:txBody>
      </p:sp>
      <p:sp>
        <p:nvSpPr>
          <p:cNvPr id="16" name="Text Placeholder 9"/>
          <p:cNvSpPr>
            <a:spLocks noGrp="1"/>
          </p:cNvSpPr>
          <p:nvPr>
            <p:ph type="body" sz="quarter" idx="13"/>
          </p:nvPr>
        </p:nvSpPr>
        <p:spPr>
          <a:xfrm>
            <a:off x="6201600" y="1426464"/>
            <a:ext cx="5390400" cy="640800"/>
          </a:xfrm>
          <a:prstGeom prst="rect">
            <a:avLst/>
          </a:prstGeom>
        </p:spPr>
        <p:txBody>
          <a:bodyPr anchor="t" anchorCtr="0"/>
          <a:lstStyle>
            <a:lvl1pPr>
              <a:buNone/>
              <a:defRPr b="1">
                <a:solidFill>
                  <a:schemeClr val="bg1"/>
                </a:solidFill>
              </a:defRPr>
            </a:lvl1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41C6A6FF-B0C6-4209-8DD5-C623789D90F6}" type="datetime1">
              <a:rPr lang="lv-LV" smtClean="0"/>
              <a:t>18.10.2023</a:t>
            </a:fld>
            <a:endParaRPr lang="en-IN"/>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Noslēguma izvērtējuma prezentācija</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793720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18390D1A-F73D-4EE1-8243-E01B609B4604}" type="datetime1">
              <a:rPr lang="lv-LV" smtClean="0"/>
              <a:t>18.10.2023</a:t>
            </a:fld>
            <a:endParaRPr lang="en-IN"/>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Noslēguma izvērtējuma prezentācija</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08141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66E817BD-A883-49F3-B4D8-CA1B7914C349}" type="datetime1">
              <a:rPr lang="lv-LV" smtClean="0"/>
              <a:t>18.10.2023</a:t>
            </a:fld>
            <a:endParaRPr lang="en-IN"/>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Noslēguma izvērtējuma prezentācija</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283566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01FB2AC8-B26A-4F4F-B97D-386C09BCE5D8}" type="datetime1">
              <a:rPr lang="lv-LV" smtClean="0"/>
              <a:t>18.10.2023</a:t>
            </a:fld>
            <a:endParaRPr lang="en-IN"/>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Noslēguma izvērtējuma prezentācija</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9621640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C49C644E-2A83-42D4-A402-BCC2C53DFFE2}" type="datetime1">
              <a:rPr lang="lv-LV" smtClean="0"/>
              <a:t>18.10.2023</a:t>
            </a:fld>
            <a:endParaRPr lang="en-IN"/>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Noslēguma izvērtējuma prezentācija</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636158181"/>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748A2698-918D-4CE0-91B9-EF8C6325A581}" type="datetime1">
              <a:rPr lang="lv-LV" smtClean="0"/>
              <a:t>18.10.2023</a:t>
            </a:fld>
            <a:endParaRPr lang="en-IN"/>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Noslēguma izvērtējuma prezentācija</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970654400"/>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5354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F59BEC6F-2F8D-42F5-992C-6A046421A4CF}" type="datetime1">
              <a:rPr lang="lv-LV" smtClean="0"/>
              <a:t>18.10.2023</a:t>
            </a:fld>
            <a:endParaRPr lang="en-IN"/>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Noslēguma izvērtējuma prezentācija</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7682274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10675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9505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6.w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11.wmf"/><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image" Target="../media/image18.wmf"/><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theme" Target="../theme/theme5.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41" Type="http://schemas.openxmlformats.org/officeDocument/2006/relationships/slideLayout" Target="../slideLayouts/slideLayout114.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8"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theme" Target="../theme/theme6.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theme" Target="../theme/theme7.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slideLayout" Target="../slideLayouts/slideLayout234.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slideLayout" Target="../slideLayouts/slideLayout213.xml"/><Relationship Id="rId41" Type="http://schemas.openxmlformats.org/officeDocument/2006/relationships/slideLayout" Target="../slideLayouts/slideLayout225.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8" Type="http://schemas.openxmlformats.org/officeDocument/2006/relationships/slideLayout" Target="../slideLayouts/slideLayout192.xml"/><Relationship Id="rId51"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201600"/>
            <a:ext cx="10977033"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13" name="Text Placeholder 2"/>
          <p:cNvSpPr>
            <a:spLocks noGrp="1"/>
          </p:cNvSpPr>
          <p:nvPr>
            <p:ph type="body" idx="1"/>
          </p:nvPr>
        </p:nvSpPr>
        <p:spPr>
          <a:xfrm>
            <a:off x="609600" y="1425600"/>
            <a:ext cx="10972800" cy="469897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Footer Placeholder 4"/>
          <p:cNvSpPr>
            <a:spLocks noGrp="1"/>
          </p:cNvSpPr>
          <p:nvPr>
            <p:ph type="ftr" sz="quarter" idx="3"/>
          </p:nvPr>
        </p:nvSpPr>
        <p:spPr>
          <a:xfrm>
            <a:off x="3451200" y="6496184"/>
            <a:ext cx="4579200"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r>
              <a:rPr lang="en-GB"/>
              <a:t>Noslēguma izvērtējuma prezentācija</a:t>
            </a:r>
            <a:endParaRPr lang="en-GB" dirty="0"/>
          </a:p>
        </p:txBody>
      </p:sp>
      <p:sp>
        <p:nvSpPr>
          <p:cNvPr id="15" name="TextBox 14"/>
          <p:cNvSpPr txBox="1"/>
          <p:nvPr/>
        </p:nvSpPr>
        <p:spPr>
          <a:xfrm>
            <a:off x="609600" y="6496184"/>
            <a:ext cx="963168" cy="201168"/>
          </a:xfrm>
          <a:prstGeom prst="rect">
            <a:avLst/>
          </a:prstGeom>
          <a:noFill/>
        </p:spPr>
        <p:txBody>
          <a:bodyPr vert="horz" wrap="square" lIns="0" tIns="0" rIns="0" bIns="0" rtlCol="0" anchor="t" anchorCtr="0">
            <a:noAutofit/>
          </a:bodyPr>
          <a:lstStyle/>
          <a:p>
            <a:r>
              <a:rPr lang="en-GB" sz="1100" dirty="0">
                <a:solidFill>
                  <a:schemeClr val="bg1"/>
                </a:solidFill>
                <a:latin typeface="+mn-lt"/>
                <a:cs typeface="Arial" pitchFamily="34" charset="0"/>
              </a:rPr>
              <a:t>Page </a:t>
            </a:r>
            <a:fld id="{9AE4D82F-B047-469B-AC52-A46321747EAF}" type="slidenum">
              <a:rPr lang="en-GB" sz="1100" smtClean="0">
                <a:solidFill>
                  <a:schemeClr val="bg1"/>
                </a:solidFill>
                <a:latin typeface="+mn-lt"/>
                <a:cs typeface="Arial" pitchFamily="34" charset="0"/>
              </a:rPr>
              <a:pPr/>
              <a:t>‹#›</a:t>
            </a:fld>
            <a:endParaRPr lang="en-GB" sz="1100" dirty="0">
              <a:solidFill>
                <a:schemeClr val="bg1"/>
              </a:solidFill>
              <a:latin typeface="+mn-lt"/>
              <a:cs typeface="Arial" pitchFamily="34" charset="0"/>
            </a:endParaRPr>
          </a:p>
        </p:txBody>
      </p:sp>
      <p:sp>
        <p:nvSpPr>
          <p:cNvPr id="16" name="Date Placeholder 3"/>
          <p:cNvSpPr>
            <a:spLocks noGrp="1"/>
          </p:cNvSpPr>
          <p:nvPr>
            <p:ph type="dt" sz="half" idx="2"/>
          </p:nvPr>
        </p:nvSpPr>
        <p:spPr>
          <a:xfrm>
            <a:off x="1623723" y="6496184"/>
            <a:ext cx="1584960"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fld id="{8AB3FAE0-9E7F-494C-A6C9-413D638818A2}" type="datetime1">
              <a:rPr lang="lv-LV" smtClean="0"/>
              <a:t>18.10.2023</a:t>
            </a:fld>
            <a:endParaRPr lang="en-US" dirty="0"/>
          </a:p>
        </p:txBody>
      </p:sp>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45953" y="6327648"/>
            <a:ext cx="533225" cy="408838"/>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784" r:id="rId2"/>
    <p:sldLayoutId id="2147483668" r:id="rId3"/>
    <p:sldLayoutId id="2147483748" r:id="rId4"/>
    <p:sldLayoutId id="2147483749" r:id="rId5"/>
    <p:sldLayoutId id="2147483669" r:id="rId6"/>
    <p:sldLayoutId id="2147483780" r:id="rId7"/>
    <p:sldLayoutId id="2147483670" r:id="rId8"/>
    <p:sldLayoutId id="2147483671" r:id="rId9"/>
    <p:sldLayoutId id="2147483672" r:id="rId10"/>
    <p:sldLayoutId id="2147483673" r:id="rId11"/>
    <p:sldLayoutId id="2147483674" r:id="rId12"/>
    <p:sldLayoutId id="2147483726" r:id="rId13"/>
    <p:sldLayoutId id="2147483677" r:id="rId14"/>
    <p:sldLayoutId id="2147483678" r:id="rId15"/>
    <p:sldLayoutId id="2147483679" r:id="rId16"/>
  </p:sldLayoutIdLst>
  <p:hf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0" y="201600"/>
            <a:ext cx="10972800"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5" name="Text Placeholder 2"/>
          <p:cNvSpPr>
            <a:spLocks noGrp="1"/>
          </p:cNvSpPr>
          <p:nvPr>
            <p:ph type="body" idx="1"/>
          </p:nvPr>
        </p:nvSpPr>
        <p:spPr>
          <a:xfrm>
            <a:off x="609600" y="1425601"/>
            <a:ext cx="10972800" cy="469897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4"/>
          <p:cNvSpPr>
            <a:spLocks noGrp="1"/>
          </p:cNvSpPr>
          <p:nvPr>
            <p:ph type="ftr" sz="quarter" idx="3"/>
          </p:nvPr>
        </p:nvSpPr>
        <p:spPr>
          <a:xfrm>
            <a:off x="3451200" y="6492240"/>
            <a:ext cx="4579200" cy="201168"/>
          </a:xfrm>
          <a:prstGeom prst="rect">
            <a:avLst/>
          </a:prstGeom>
        </p:spPr>
        <p:txBody>
          <a:bodyPr vert="horz" wrap="square" lIns="0" tIns="0" rIns="0" bIns="0" rtlCol="0" anchor="t" anchorCtr="0">
            <a:noAutofit/>
          </a:bodyPr>
          <a:lstStyle>
            <a:lvl1pPr algn="l">
              <a:defRPr sz="1100">
                <a:solidFill>
                  <a:schemeClr val="bg1"/>
                </a:solidFill>
                <a:latin typeface="+mn-lt"/>
              </a:defRPr>
            </a:lvl1pPr>
          </a:lstStyle>
          <a:p>
            <a:r>
              <a:rPr lang="en-GB"/>
              <a:t>Noslēguma izvērtējuma prezentācija</a:t>
            </a:r>
            <a:endParaRPr lang="en-GB" dirty="0"/>
          </a:p>
        </p:txBody>
      </p:sp>
      <p:sp>
        <p:nvSpPr>
          <p:cNvPr id="18" name="TextBox 17"/>
          <p:cNvSpPr txBox="1"/>
          <p:nvPr/>
        </p:nvSpPr>
        <p:spPr>
          <a:xfrm>
            <a:off x="609600" y="6492240"/>
            <a:ext cx="960000" cy="201168"/>
          </a:xfrm>
          <a:prstGeom prst="rect">
            <a:avLst/>
          </a:prstGeom>
          <a:noFill/>
        </p:spPr>
        <p:txBody>
          <a:bodyPr vert="horz"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9" name="Date Placeholder 2"/>
          <p:cNvSpPr>
            <a:spLocks noGrp="1"/>
          </p:cNvSpPr>
          <p:nvPr>
            <p:ph type="dt" sz="half" idx="2"/>
          </p:nvPr>
        </p:nvSpPr>
        <p:spPr>
          <a:xfrm>
            <a:off x="1623723" y="6492240"/>
            <a:ext cx="1584960" cy="201168"/>
          </a:xfrm>
          <a:prstGeom prst="rect">
            <a:avLst/>
          </a:prstGeom>
        </p:spPr>
        <p:txBody>
          <a:bodyPr vert="horz" wrap="square" lIns="0" tIns="0" rIns="0" bIns="0" anchor="t" anchorCtr="0"/>
          <a:lstStyle>
            <a:lvl1pPr>
              <a:defRPr sz="1100">
                <a:solidFill>
                  <a:schemeClr val="bg1"/>
                </a:solidFill>
                <a:latin typeface="+mn-lt"/>
                <a:cs typeface="Arial" pitchFamily="34" charset="0"/>
              </a:defRPr>
            </a:lvl1pPr>
          </a:lstStyle>
          <a:p>
            <a:fld id="{466088F2-67EB-4BEC-BDAC-EFDE433777A1}" type="datetime1">
              <a:rPr lang="lv-LV" smtClean="0"/>
              <a:t>18.10.2023</a:t>
            </a:fld>
            <a:endParaRPr lang="en-US" dirty="0"/>
          </a:p>
        </p:txBody>
      </p:sp>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45952" y="6327648"/>
            <a:ext cx="536672" cy="411480"/>
          </a:xfrm>
          <a:prstGeom prst="rect">
            <a:avLst/>
          </a:prstGeom>
        </p:spPr>
      </p:pic>
    </p:spTree>
    <p:extLst>
      <p:ext uri="{BB962C8B-B14F-4D97-AF65-F5344CB8AC3E}">
        <p14:creationId xmlns:p14="http://schemas.microsoft.com/office/powerpoint/2010/main" val="2074791551"/>
      </p:ext>
    </p:extLst>
  </p:cSld>
  <p:clrMap bg1="lt1" tx1="dk1" bg2="lt2" tx2="dk2" accent1="accent1" accent2="accent2" accent3="accent3" accent4="accent4" accent5="accent5" accent6="accent6" hlink="hlink" folHlink="folHlink"/>
  <p:sldLayoutIdLst>
    <p:sldLayoutId id="2147483709" r:id="rId1"/>
    <p:sldLayoutId id="2147483777" r:id="rId2"/>
    <p:sldLayoutId id="2147483763" r:id="rId3"/>
    <p:sldLayoutId id="2147483765" r:id="rId4"/>
    <p:sldLayoutId id="2147483785" r:id="rId5"/>
    <p:sldLayoutId id="2147483710" r:id="rId6"/>
    <p:sldLayoutId id="2147483750" r:id="rId7"/>
    <p:sldLayoutId id="2147483751" r:id="rId8"/>
    <p:sldLayoutId id="2147483711" r:id="rId9"/>
    <p:sldLayoutId id="2147483783" r:id="rId10"/>
    <p:sldLayoutId id="2147483712" r:id="rId11"/>
    <p:sldLayoutId id="2147483713" r:id="rId12"/>
    <p:sldLayoutId id="2147483714" r:id="rId13"/>
    <p:sldLayoutId id="2147483715" r:id="rId14"/>
    <p:sldLayoutId id="2147483716" r:id="rId15"/>
    <p:sldLayoutId id="2147483727" r:id="rId16"/>
    <p:sldLayoutId id="2147483719" r:id="rId17"/>
    <p:sldLayoutId id="2147483720" r:id="rId18"/>
    <p:sldLayoutId id="2147483721" r:id="rId19"/>
  </p:sldLayoutIdLst>
  <p:hf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1600"/>
            <a:ext cx="10972800"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425601"/>
            <a:ext cx="10972800" cy="469897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Box 16"/>
          <p:cNvSpPr txBox="1"/>
          <p:nvPr/>
        </p:nvSpPr>
        <p:spPr>
          <a:xfrm>
            <a:off x="609600" y="6501764"/>
            <a:ext cx="960000"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9" name="Footer Placeholder 4"/>
          <p:cNvSpPr>
            <a:spLocks noGrp="1"/>
          </p:cNvSpPr>
          <p:nvPr>
            <p:ph type="ftr" sz="quarter" idx="3"/>
          </p:nvPr>
        </p:nvSpPr>
        <p:spPr>
          <a:xfrm>
            <a:off x="3451200" y="6501764"/>
            <a:ext cx="4579200"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a:t>Noslēguma izvērtējuma prezentācija</a:t>
            </a:r>
            <a:endParaRPr lang="en-GB" dirty="0"/>
          </a:p>
        </p:txBody>
      </p:sp>
      <p:sp>
        <p:nvSpPr>
          <p:cNvPr id="12" name="Date Placeholder 2"/>
          <p:cNvSpPr>
            <a:spLocks noGrp="1"/>
          </p:cNvSpPr>
          <p:nvPr>
            <p:ph type="dt" sz="half" idx="2"/>
          </p:nvPr>
        </p:nvSpPr>
        <p:spPr>
          <a:xfrm>
            <a:off x="1623723" y="6501764"/>
            <a:ext cx="1584960" cy="201168"/>
          </a:xfrm>
          <a:prstGeom prst="rect">
            <a:avLst/>
          </a:prstGeom>
        </p:spPr>
        <p:txBody>
          <a:bodyPr lIns="0" tIns="0" rIns="0" bIns="0" anchor="t" anchorCtr="0"/>
          <a:lstStyle>
            <a:lvl1pPr>
              <a:defRPr sz="1100">
                <a:solidFill>
                  <a:schemeClr val="bg1"/>
                </a:solidFill>
                <a:latin typeface="+mn-lt"/>
                <a:cs typeface="Arial" pitchFamily="34" charset="0"/>
              </a:defRPr>
            </a:lvl1pPr>
          </a:lstStyle>
          <a:p>
            <a:fld id="{B1A756D2-3EB0-443D-BC81-EE2A2C9AF24F}" type="datetime1">
              <a:rPr lang="lv-LV" smtClean="0"/>
              <a:t>18.10.2023</a:t>
            </a:fld>
            <a:endParaRPr lang="en-US" dirty="0"/>
          </a:p>
        </p:txBody>
      </p:sp>
      <p:pic>
        <p:nvPicPr>
          <p:cNvPr id="13" name="Picture 1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45952" y="6327648"/>
            <a:ext cx="536672" cy="41148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778" r:id="rId2"/>
    <p:sldLayoutId id="2147483768" r:id="rId3"/>
    <p:sldLayoutId id="2147483770" r:id="rId4"/>
    <p:sldLayoutId id="2147483786" r:id="rId5"/>
    <p:sldLayoutId id="2147483682" r:id="rId6"/>
    <p:sldLayoutId id="2147483752" r:id="rId7"/>
    <p:sldLayoutId id="2147483753" r:id="rId8"/>
    <p:sldLayoutId id="2147483683" r:id="rId9"/>
    <p:sldLayoutId id="2147483782" r:id="rId10"/>
    <p:sldLayoutId id="2147483684" r:id="rId11"/>
    <p:sldLayoutId id="2147483685" r:id="rId12"/>
    <p:sldLayoutId id="2147483686" r:id="rId13"/>
    <p:sldLayoutId id="2147483687" r:id="rId14"/>
    <p:sldLayoutId id="2147483688" r:id="rId15"/>
    <p:sldLayoutId id="2147483728" r:id="rId16"/>
    <p:sldLayoutId id="2147483691" r:id="rId17"/>
    <p:sldLayoutId id="2147483692" r:id="rId18"/>
    <p:sldLayoutId id="2147483693" r:id="rId19"/>
  </p:sldLayoutIdLst>
  <p:hf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1600"/>
            <a:ext cx="10972800"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425601"/>
            <a:ext cx="10972800" cy="469897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ooter Placeholder 4"/>
          <p:cNvSpPr>
            <a:spLocks noGrp="1"/>
          </p:cNvSpPr>
          <p:nvPr>
            <p:ph type="ftr" sz="quarter" idx="3"/>
          </p:nvPr>
        </p:nvSpPr>
        <p:spPr>
          <a:xfrm>
            <a:off x="3451200" y="6492240"/>
            <a:ext cx="4579200"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a:t>Noslēguma izvērtējuma prezentācija</a:t>
            </a:r>
            <a:endParaRPr lang="en-GB" dirty="0"/>
          </a:p>
        </p:txBody>
      </p:sp>
      <p:sp>
        <p:nvSpPr>
          <p:cNvPr id="13" name="TextBox 12"/>
          <p:cNvSpPr txBox="1"/>
          <p:nvPr/>
        </p:nvSpPr>
        <p:spPr>
          <a:xfrm>
            <a:off x="609600" y="6492240"/>
            <a:ext cx="960000"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5" name="Date Placeholder 2"/>
          <p:cNvSpPr>
            <a:spLocks noGrp="1"/>
          </p:cNvSpPr>
          <p:nvPr>
            <p:ph type="dt" sz="half" idx="2"/>
          </p:nvPr>
        </p:nvSpPr>
        <p:spPr>
          <a:xfrm>
            <a:off x="1623723" y="6492240"/>
            <a:ext cx="1584960" cy="201168"/>
          </a:xfrm>
          <a:prstGeom prst="rect">
            <a:avLst/>
          </a:prstGeom>
        </p:spPr>
        <p:txBody>
          <a:bodyPr lIns="0" tIns="0" rIns="0" bIns="0" anchor="t" anchorCtr="0"/>
          <a:lstStyle>
            <a:lvl1pPr>
              <a:defRPr sz="1100">
                <a:solidFill>
                  <a:schemeClr val="bg1"/>
                </a:solidFill>
                <a:latin typeface="+mn-lt"/>
                <a:cs typeface="Arial" pitchFamily="34" charset="0"/>
              </a:defRPr>
            </a:lvl1pPr>
          </a:lstStyle>
          <a:p>
            <a:fld id="{BF4191B8-58FA-4425-9927-C85B91ED762F}" type="datetime1">
              <a:rPr lang="lv-LV" smtClean="0"/>
              <a:t>18.10.2023</a:t>
            </a:fld>
            <a:endParaRPr lang="en-US" dirty="0"/>
          </a:p>
        </p:txBody>
      </p:sp>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45952" y="6327648"/>
            <a:ext cx="536672" cy="411480"/>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779" r:id="rId2"/>
    <p:sldLayoutId id="2147483773" r:id="rId3"/>
    <p:sldLayoutId id="2147483775" r:id="rId4"/>
    <p:sldLayoutId id="2147483787" r:id="rId5"/>
    <p:sldLayoutId id="2147483696" r:id="rId6"/>
    <p:sldLayoutId id="2147483754" r:id="rId7"/>
    <p:sldLayoutId id="2147483755" r:id="rId8"/>
    <p:sldLayoutId id="2147483697" r:id="rId9"/>
    <p:sldLayoutId id="2147483781" r:id="rId10"/>
    <p:sldLayoutId id="2147483698" r:id="rId11"/>
    <p:sldLayoutId id="2147483699" r:id="rId12"/>
    <p:sldLayoutId id="2147483700" r:id="rId13"/>
    <p:sldLayoutId id="2147483701" r:id="rId14"/>
    <p:sldLayoutId id="2147483702" r:id="rId15"/>
    <p:sldLayoutId id="2147483729" r:id="rId16"/>
    <p:sldLayoutId id="2147483705" r:id="rId17"/>
    <p:sldLayoutId id="2147483706" r:id="rId18"/>
    <p:sldLayoutId id="2147483707" r:id="rId19"/>
  </p:sldLayoutIdLst>
  <p:hf hdr="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fld id="{64A43219-350D-4181-AFC3-9E851C6BFE1B}" type="datetime1">
              <a:rPr lang="lv-LV" smtClean="0"/>
              <a:t>18.10.2023</a:t>
            </a:fld>
            <a:endParaRPr lang="en-IN"/>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943" rtl="0" eaLnBrk="1" latinLnBrk="0" hangingPunct="1">
              <a:defRPr lang="en-IN" sz="800" kern="1200" dirty="0">
                <a:solidFill>
                  <a:schemeClr val="bg1"/>
                </a:solidFill>
                <a:latin typeface="EYInterstate" panose="02000503020000020004" pitchFamily="2" charset="0"/>
                <a:ea typeface="+mn-ea"/>
                <a:cs typeface="+mn-cs"/>
              </a:defRPr>
            </a:lvl1pPr>
          </a:lstStyle>
          <a:p>
            <a:r>
              <a:rPr lang="en-US"/>
              <a:t>Noslēguma izvērtējuma prezentācija</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423306691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0"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1428184" y="6471244"/>
            <a:ext cx="1190638"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fld id="{40CBC1AB-42B5-4C6D-A80B-42922092635C}" type="datetime1">
              <a:rPr lang="lv-LV" smtClean="0"/>
              <a:t>18.10.2023</a:t>
            </a:fld>
            <a:endParaRPr lang="en-IN" dirty="0"/>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7502" y="6471244"/>
            <a:ext cx="3084493"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r>
              <a:rPr lang="en-IN"/>
              <a:t>Noslēguma izvērtējuma prezentācija</a:t>
            </a:r>
            <a:endParaRPr lang="en-IN" dirty="0"/>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616900" y="6471244"/>
            <a:ext cx="662721" cy="180000"/>
          </a:xfrm>
          <a:prstGeom prst="rect">
            <a:avLst/>
          </a:prstGeom>
        </p:spPr>
        <p:txBody>
          <a:bodyPr/>
          <a:lstStyle>
            <a:lvl1pPr marL="0" algn="l" defTabSz="913943" rtl="0" eaLnBrk="1" latinLnBrk="0" hangingPunct="1">
              <a:defRPr lang="en-GB" sz="800" kern="1200" smtClean="0">
                <a:solidFill>
                  <a:schemeClr val="bg1"/>
                </a:solidFill>
                <a:latin typeface="EYInterstate" panose="02000503020000020004" pitchFamily="2" charset="0"/>
                <a:ea typeface="+mn-ea"/>
                <a:cs typeface="+mn-cs"/>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7504554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0"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1428184" y="6471244"/>
            <a:ext cx="1190638"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fld id="{BB18B8C4-CACB-4144-A268-B01C84AEC913}" type="datetime1">
              <a:rPr lang="lv-LV" smtClean="0"/>
              <a:t>18.10.2023</a:t>
            </a:fld>
            <a:endParaRPr lang="en-IN" dirty="0"/>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7502" y="6471244"/>
            <a:ext cx="3084493" cy="180000"/>
          </a:xfrm>
          <a:prstGeom prst="rect">
            <a:avLst/>
          </a:prstGeom>
        </p:spPr>
        <p:txBody>
          <a:bodyPr/>
          <a:lstStyle>
            <a:lvl1pPr marL="0" algn="l" defTabSz="913943" rtl="0" eaLnBrk="1" latinLnBrk="0" hangingPunct="1">
              <a:defRPr lang="en-US" sz="800" kern="1200" smtClean="0">
                <a:solidFill>
                  <a:schemeClr val="bg1"/>
                </a:solidFill>
                <a:latin typeface="EYInterstate" panose="02000503020000020004" pitchFamily="2" charset="0"/>
                <a:ea typeface="+mn-ea"/>
                <a:cs typeface="+mn-cs"/>
              </a:defRPr>
            </a:lvl1pPr>
          </a:lstStyle>
          <a:p>
            <a:r>
              <a:rPr lang="lv-LV"/>
              <a:t>Noslēguma izvērtējuma prezentācija</a:t>
            </a:r>
            <a:endParaRPr lang="lv-LV" dirty="0"/>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616900" y="6471244"/>
            <a:ext cx="662721" cy="180000"/>
          </a:xfrm>
          <a:prstGeom prst="rect">
            <a:avLst/>
          </a:prstGeom>
        </p:spPr>
        <p:txBody>
          <a:bodyPr/>
          <a:lstStyle>
            <a:lvl1pPr marL="0" algn="l" defTabSz="913943" rtl="0" eaLnBrk="1" latinLnBrk="0" hangingPunct="1">
              <a:defRPr lang="en-GB" sz="800" kern="1200" smtClean="0">
                <a:solidFill>
                  <a:schemeClr val="bg1"/>
                </a:solidFill>
                <a:latin typeface="EYInterstate" panose="02000503020000020004" pitchFamily="2" charset="0"/>
                <a:ea typeface="+mn-ea"/>
                <a:cs typeface="+mn-cs"/>
              </a:defRPr>
            </a:lvl1pPr>
          </a:lstStyle>
          <a:p>
            <a:fld id="{F1BC30E3-FFE5-4B91-AA19-87A149EBB9EE}" type="slidenum">
              <a:rPr smtClean="0"/>
              <a:pPr/>
              <a:t>‹#›</a:t>
            </a:fld>
            <a:endParaRPr dirty="0"/>
          </a:p>
        </p:txBody>
      </p:sp>
    </p:spTree>
    <p:extLst>
      <p:ext uri="{BB962C8B-B14F-4D97-AF65-F5344CB8AC3E}">
        <p14:creationId xmlns:p14="http://schemas.microsoft.com/office/powerpoint/2010/main" val="15019808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fld id="{5EE45BF2-2231-43AB-A0E1-2FCB2C8EDC5B}" type="datetime1">
              <a:rPr lang="lv-LV" smtClean="0"/>
              <a:t>18.10.2023</a:t>
            </a:fld>
            <a:endParaRPr lang="en-IN"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943" rtl="0" eaLnBrk="1" latinLnBrk="0" hangingPunct="1">
              <a:defRPr lang="en-IN" sz="800" kern="1200" dirty="0">
                <a:solidFill>
                  <a:schemeClr val="bg1"/>
                </a:solidFill>
                <a:latin typeface="EYInterstate" panose="02000503020000020004" pitchFamily="2" charset="0"/>
                <a:ea typeface="+mn-ea"/>
                <a:cs typeface="+mn-cs"/>
              </a:defRPr>
            </a:lvl1pPr>
          </a:lstStyle>
          <a:p>
            <a:r>
              <a:rPr lang="en-US"/>
              <a:t>Noslēguma izvērtējuma prezentācija</a:t>
            </a:r>
            <a:endParaRPr lang="en-US" dirty="0"/>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99930885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3996" r:id="rId44"/>
    <p:sldLayoutId id="2147483997" r:id="rId45"/>
    <p:sldLayoutId id="2147483998" r:id="rId46"/>
    <p:sldLayoutId id="2147483999" r:id="rId47"/>
    <p:sldLayoutId id="2147484000" r:id="rId48"/>
    <p:sldLayoutId id="2147484001" r:id="rId49"/>
    <p:sldLayoutId id="2147484002" r:id="rId50"/>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44224" y="1547266"/>
            <a:ext cx="6773773" cy="859504"/>
          </a:xfrm>
        </p:spPr>
        <p:txBody>
          <a:bodyPr/>
          <a:lstStyle/>
          <a:p>
            <a:r>
              <a:rPr lang="lv-LV" dirty="0">
                <a:solidFill>
                  <a:schemeClr val="bg1"/>
                </a:solidFill>
                <a:latin typeface="EYInterstate Light" panose="02000506000000020004" pitchFamily="2" charset="0"/>
              </a:rPr>
              <a:t>Noslēguma </a:t>
            </a:r>
            <a:r>
              <a:rPr lang="lv-LV" dirty="0" err="1">
                <a:solidFill>
                  <a:schemeClr val="bg1"/>
                </a:solidFill>
                <a:latin typeface="EYInterstate Light" panose="02000506000000020004" pitchFamily="2" charset="0"/>
              </a:rPr>
              <a:t>izvērtējuma</a:t>
            </a:r>
            <a:r>
              <a:rPr lang="lv-LV" dirty="0">
                <a:solidFill>
                  <a:schemeClr val="bg1"/>
                </a:solidFill>
                <a:latin typeface="EYInterstate Light" panose="02000506000000020004" pitchFamily="2" charset="0"/>
              </a:rPr>
              <a:t> prezentācija</a:t>
            </a:r>
            <a:endParaRPr lang="en-GB" dirty="0">
              <a:solidFill>
                <a:schemeClr val="bg1"/>
              </a:solidFill>
              <a:latin typeface="EYInterstate Light" panose="02000506000000020004" pitchFamily="2" charset="0"/>
            </a:endParaRPr>
          </a:p>
        </p:txBody>
      </p:sp>
      <p:sp>
        <p:nvSpPr>
          <p:cNvPr id="3" name="Subtitle 2"/>
          <p:cNvSpPr>
            <a:spLocks noGrp="1"/>
          </p:cNvSpPr>
          <p:nvPr>
            <p:ph type="subTitle" idx="1"/>
          </p:nvPr>
        </p:nvSpPr>
        <p:spPr>
          <a:xfrm>
            <a:off x="4744224" y="2428741"/>
            <a:ext cx="4896083" cy="645070"/>
          </a:xfrm>
        </p:spPr>
        <p:txBody>
          <a:bodyPr/>
          <a:lstStyle/>
          <a:p>
            <a:r>
              <a:rPr lang="lv-LV" sz="2000" dirty="0">
                <a:solidFill>
                  <a:schemeClr val="bg1"/>
                </a:solidFill>
                <a:latin typeface="EYInterstate Light" panose="02000506000000020004" pitchFamily="2" charset="0"/>
              </a:rPr>
              <a:t>ES fondu 2014.–2020. gada plānošanas perioda darbības programmas “Izaugsme un nodarbinātība” 3.prioritārā virziena “Mazo un vidējo komersantu konkurētspēja” noslēguma izvērtējums</a:t>
            </a:r>
          </a:p>
          <a:p>
            <a:endParaRPr lang="lv-LV" sz="2000" dirty="0">
              <a:solidFill>
                <a:schemeClr val="bg1"/>
              </a:solidFill>
              <a:latin typeface="EYInterstate Light" panose="02000506000000020004" pitchFamily="2" charset="0"/>
            </a:endParaRPr>
          </a:p>
          <a:p>
            <a:r>
              <a:rPr lang="lv-LV" sz="2000" dirty="0">
                <a:solidFill>
                  <a:schemeClr val="bg1"/>
                </a:solidFill>
                <a:latin typeface="EYInterstate Light" panose="02000506000000020004" pitchFamily="2" charset="0"/>
              </a:rPr>
              <a:t>LR Finanšu ministrija FM2022/61 (TP IZV)</a:t>
            </a:r>
          </a:p>
          <a:p>
            <a:endParaRPr lang="lv-LV" sz="2398" dirty="0">
              <a:solidFill>
                <a:schemeClr val="bg1"/>
              </a:solidFill>
              <a:latin typeface="EYInterstate Light" panose="02000506000000020004" pitchFamily="2" charset="0"/>
            </a:endParaRPr>
          </a:p>
          <a:p>
            <a:endParaRPr lang="en-GB" sz="1798" dirty="0">
              <a:solidFill>
                <a:schemeClr val="bg1"/>
              </a:solidFill>
            </a:endParaRPr>
          </a:p>
        </p:txBody>
      </p:sp>
    </p:spTree>
    <p:extLst>
      <p:ext uri="{BB962C8B-B14F-4D97-AF65-F5344CB8AC3E}">
        <p14:creationId xmlns:p14="http://schemas.microsoft.com/office/powerpoint/2010/main" val="139973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hand holding a light bulb&#10;&#10;Description automatically generated">
            <a:extLst>
              <a:ext uri="{FF2B5EF4-FFF2-40B4-BE49-F238E27FC236}">
                <a16:creationId xmlns:a16="http://schemas.microsoft.com/office/drawing/2014/main" id="{799D2779-BC44-9D9C-535E-1D897910B7FC}"/>
              </a:ext>
            </a:extLst>
          </p:cNvPr>
          <p:cNvPicPr>
            <a:picLocks noChangeAspect="1"/>
          </p:cNvPicPr>
          <p:nvPr/>
        </p:nvPicPr>
        <p:blipFill rotWithShape="1">
          <a:blip r:embed="rId2">
            <a:extLst>
              <a:ext uri="{28A0092B-C50C-407E-A947-70E740481C1C}">
                <a14:useLocalDpi xmlns:a14="http://schemas.microsoft.com/office/drawing/2010/main" val="0"/>
              </a:ext>
            </a:extLst>
          </a:blip>
          <a:srcRect r="32615"/>
          <a:stretch/>
        </p:blipFill>
        <p:spPr>
          <a:xfrm>
            <a:off x="9221586" y="1143262"/>
            <a:ext cx="2360815" cy="5138666"/>
          </a:xfrm>
          <a:prstGeom prst="rect">
            <a:avLst/>
          </a:prstGeom>
        </p:spPr>
      </p:pic>
      <p:sp>
        <p:nvSpPr>
          <p:cNvPr id="6" name="Arrow: Pentagon 5">
            <a:extLst>
              <a:ext uri="{FF2B5EF4-FFF2-40B4-BE49-F238E27FC236}">
                <a16:creationId xmlns:a16="http://schemas.microsoft.com/office/drawing/2014/main" id="{C934F59D-6BFD-7A1F-B9CD-5C701993941A}"/>
              </a:ext>
            </a:extLst>
          </p:cNvPr>
          <p:cNvSpPr/>
          <p:nvPr/>
        </p:nvSpPr>
        <p:spPr>
          <a:xfrm>
            <a:off x="616900" y="1143262"/>
            <a:ext cx="10218740" cy="5138666"/>
          </a:xfrm>
          <a:prstGeom prst="homePlate">
            <a:avLst>
              <a:gd name="adj" fmla="val 19144"/>
            </a:avLst>
          </a:prstGeom>
          <a:solidFill>
            <a:srgbClr val="EEEEF6">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aphicFrame>
        <p:nvGraphicFramePr>
          <p:cNvPr id="7" name="Table 6">
            <a:extLst>
              <a:ext uri="{FF2B5EF4-FFF2-40B4-BE49-F238E27FC236}">
                <a16:creationId xmlns:a16="http://schemas.microsoft.com/office/drawing/2014/main" id="{6E54CE0F-D37B-37FC-A928-1BF58B4C0DB3}"/>
              </a:ext>
            </a:extLst>
          </p:cNvPr>
          <p:cNvGraphicFramePr>
            <a:graphicFrameLocks noGrp="1"/>
          </p:cNvGraphicFramePr>
          <p:nvPr>
            <p:extLst>
              <p:ext uri="{D42A27DB-BD31-4B8C-83A1-F6EECF244321}">
                <p14:modId xmlns:p14="http://schemas.microsoft.com/office/powerpoint/2010/main" val="40666281"/>
              </p:ext>
            </p:extLst>
          </p:nvPr>
        </p:nvGraphicFramePr>
        <p:xfrm>
          <a:off x="771668" y="1362379"/>
          <a:ext cx="9615916" cy="4682143"/>
        </p:xfrm>
        <a:graphic>
          <a:graphicData uri="http://schemas.openxmlformats.org/drawingml/2006/table">
            <a:tbl>
              <a:tblPr firstRow="1" firstCol="1" bandRow="1"/>
              <a:tblGrid>
                <a:gridCol w="490204">
                  <a:extLst>
                    <a:ext uri="{9D8B030D-6E8A-4147-A177-3AD203B41FA5}">
                      <a16:colId xmlns:a16="http://schemas.microsoft.com/office/drawing/2014/main" val="3379516732"/>
                    </a:ext>
                  </a:extLst>
                </a:gridCol>
                <a:gridCol w="7701724">
                  <a:extLst>
                    <a:ext uri="{9D8B030D-6E8A-4147-A177-3AD203B41FA5}">
                      <a16:colId xmlns:a16="http://schemas.microsoft.com/office/drawing/2014/main" val="2666643713"/>
                    </a:ext>
                  </a:extLst>
                </a:gridCol>
                <a:gridCol w="1423988">
                  <a:extLst>
                    <a:ext uri="{9D8B030D-6E8A-4147-A177-3AD203B41FA5}">
                      <a16:colId xmlns:a16="http://schemas.microsoft.com/office/drawing/2014/main" val="3321079401"/>
                    </a:ext>
                  </a:extLst>
                </a:gridCol>
              </a:tblGrid>
              <a:tr h="628223">
                <a:tc>
                  <a:txBody>
                    <a:bodyPr/>
                    <a:lstStyle/>
                    <a:p>
                      <a:pPr marL="53975" algn="l">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Nr.</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Rekomendācija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Atbildīgā institūcija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665631381"/>
                  </a:ext>
                </a:extLst>
              </a:tr>
              <a:tr h="1368817">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1.</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l">
                        <a:lnSpc>
                          <a:spcPct val="115000"/>
                        </a:lnSpc>
                        <a:spcBef>
                          <a:spcPts val="1200"/>
                        </a:spcBef>
                        <a:spcAft>
                          <a:spcPts val="1200"/>
                        </a:spcAft>
                      </a:pPr>
                      <a:r>
                        <a:rPr lang="lv-LV" sz="1200" dirty="0">
                          <a:solidFill>
                            <a:schemeClr val="bg1"/>
                          </a:solidFill>
                          <a:effectLst/>
                          <a:latin typeface="+mj-lt"/>
                        </a:rPr>
                        <a:t>Veicināt augstas un  vidēji augstas zināšanu ietilpības nozaru komersantu atbalstīšanu ES fondu ietvaros, veidojot tiem pozitīvi diskriminējošus atbalsta piešķiršanas nosacījumus - piemēram, (a) projektu iesniegumu / atbalsta pieprasījumu vērtēšanā dodot priekšroku augstas un vidēji augstas zināšanu ietilpības nozarēm, (b) prasot citu nozaru uzņēmumiem izpildīt papildu kritērijus vai sasniegt augstākus vērtējumus citos kritērijos (līdzfinansējums) - tādējādi ievirzot atbalstu ekonomikas produktivitātes virzienā.</a:t>
                      </a:r>
                      <a:endParaRPr lang="lv-LV" sz="1200"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Bef>
                          <a:spcPts val="600"/>
                        </a:spcBef>
                        <a:spcAft>
                          <a:spcPts val="600"/>
                        </a:spcAft>
                      </a:pPr>
                      <a:r>
                        <a:rPr lang="lv-LV" sz="1200" b="1" dirty="0">
                          <a:solidFill>
                            <a:schemeClr val="bg1"/>
                          </a:solidFill>
                          <a:effectLst/>
                          <a:latin typeface="+mj-lt"/>
                        </a:rPr>
                        <a:t>EM</a:t>
                      </a:r>
                      <a:endParaRPr lang="lv-LV" sz="1200" b="1"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300263"/>
                  </a:ext>
                </a:extLst>
              </a:tr>
              <a:tr h="444599">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2.</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l">
                        <a:lnSpc>
                          <a:spcPct val="115000"/>
                        </a:lnSpc>
                        <a:spcBef>
                          <a:spcPts val="1200"/>
                        </a:spcBef>
                        <a:spcAft>
                          <a:spcPts val="1200"/>
                        </a:spcAft>
                      </a:pPr>
                      <a:r>
                        <a:rPr lang="lv-LV" sz="1200" dirty="0">
                          <a:solidFill>
                            <a:schemeClr val="bg1"/>
                          </a:solidFill>
                          <a:effectLst/>
                          <a:latin typeface="+mj-lt"/>
                        </a:rPr>
                        <a:t>Piedāvāt kompleksu atbalstu uzņēmumu konkurētspējas attīstībai, t.sk. adresējot ne tikai ieguldījumus investīcijām, bet arī darbaspēka kvalifikācijai, sekmējot darbaspēka produktivitāti.</a:t>
                      </a:r>
                      <a:endParaRPr lang="lv-LV" sz="1200"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Bef>
                          <a:spcPts val="600"/>
                        </a:spcBef>
                        <a:spcAft>
                          <a:spcPts val="600"/>
                        </a:spcAft>
                      </a:pPr>
                      <a:r>
                        <a:rPr lang="lv-LV" sz="1200" b="1" dirty="0">
                          <a:solidFill>
                            <a:schemeClr val="bg1"/>
                          </a:solidFill>
                          <a:effectLst/>
                          <a:latin typeface="+mj-lt"/>
                        </a:rPr>
                        <a:t>EM</a:t>
                      </a:r>
                      <a:endParaRPr lang="lv-LV" sz="1200" b="1"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01475"/>
                  </a:ext>
                </a:extLst>
              </a:tr>
              <a:tr h="675653">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3.</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l">
                        <a:lnSpc>
                          <a:spcPct val="115000"/>
                        </a:lnSpc>
                        <a:spcBef>
                          <a:spcPts val="1200"/>
                        </a:spcBef>
                        <a:spcAft>
                          <a:spcPts val="1200"/>
                        </a:spcAft>
                      </a:pPr>
                      <a:r>
                        <a:rPr lang="lv-LV" sz="1200" dirty="0">
                          <a:solidFill>
                            <a:schemeClr val="bg1"/>
                          </a:solidFill>
                          <a:effectLst/>
                          <a:latin typeface="+mj-lt"/>
                        </a:rPr>
                        <a:t>ES fondu finansējumam vienlīdz prioritāri kā jaunu uzņēmumu radīšanu izvirzīt mērķi par ekonomiski aktīvo uzņēmumu skaita noturēšanu vai palielināšanu, kam attiecīgi pakārtot programmu saturu (piemēram, biznesa inkubatoru gadījumā).  </a:t>
                      </a:r>
                      <a:endParaRPr lang="lv-LV" sz="1200"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Bef>
                          <a:spcPts val="600"/>
                        </a:spcBef>
                        <a:spcAft>
                          <a:spcPts val="600"/>
                        </a:spcAft>
                      </a:pPr>
                      <a:r>
                        <a:rPr lang="lv-LV" sz="1200" b="1" dirty="0">
                          <a:solidFill>
                            <a:schemeClr val="bg1"/>
                          </a:solidFill>
                          <a:effectLst/>
                          <a:latin typeface="+mj-lt"/>
                        </a:rPr>
                        <a:t>EM</a:t>
                      </a:r>
                      <a:endParaRPr lang="lv-LV" sz="1200" b="1"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917801"/>
                  </a:ext>
                </a:extLst>
              </a:tr>
              <a:tr h="444599">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4.</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l">
                        <a:lnSpc>
                          <a:spcPct val="115000"/>
                        </a:lnSpc>
                        <a:spcBef>
                          <a:spcPts val="1200"/>
                        </a:spcBef>
                        <a:spcAft>
                          <a:spcPts val="1200"/>
                        </a:spcAft>
                      </a:pPr>
                      <a:r>
                        <a:rPr lang="lv-LV" sz="1200" dirty="0">
                          <a:solidFill>
                            <a:schemeClr val="bg1"/>
                          </a:solidFill>
                          <a:effectLst/>
                          <a:latin typeface="+mj-lt"/>
                        </a:rPr>
                        <a:t>Motivēt riska kapitāla starpniekus riska kapitāla ieguldījumus pamatā orientēt uz potenciāliem straujas izaugsmes komersantiem. </a:t>
                      </a:r>
                      <a:endParaRPr lang="lv-LV" sz="1200"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Bef>
                          <a:spcPts val="600"/>
                        </a:spcBef>
                        <a:spcAft>
                          <a:spcPts val="600"/>
                        </a:spcAft>
                      </a:pPr>
                      <a:r>
                        <a:rPr lang="lv-LV" sz="1200" b="1" dirty="0">
                          <a:solidFill>
                            <a:schemeClr val="bg1"/>
                          </a:solidFill>
                          <a:effectLst/>
                          <a:latin typeface="+mj-lt"/>
                        </a:rPr>
                        <a:t>EM, ALTUM</a:t>
                      </a:r>
                      <a:endParaRPr lang="lv-LV" sz="1200" b="1"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6057062"/>
                  </a:ext>
                </a:extLst>
              </a:tr>
              <a:tr h="675653">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5.</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l">
                        <a:lnSpc>
                          <a:spcPct val="115000"/>
                        </a:lnSpc>
                        <a:spcBef>
                          <a:spcPts val="1200"/>
                        </a:spcBef>
                        <a:spcAft>
                          <a:spcPts val="1200"/>
                        </a:spcAft>
                      </a:pPr>
                      <a:r>
                        <a:rPr lang="lv-LV" sz="1200" dirty="0">
                          <a:solidFill>
                            <a:schemeClr val="bg1"/>
                          </a:solidFill>
                          <a:effectLst/>
                          <a:latin typeface="+mj-lt"/>
                        </a:rPr>
                        <a:t>Ieviešanas efektivitātes uzlabošanai ieteicams visiem pasākumiem, kas tiek ieviesti, piemērojot kaskādes ieviešanas mehānismu (t.sk. biznesa inkubatoru atbalstam), noteikt finansējuma ierobežojumus visām administrēšanas izmaksu kategorijām. </a:t>
                      </a:r>
                      <a:endParaRPr lang="lv-LV" sz="1200"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Bef>
                          <a:spcPts val="600"/>
                        </a:spcBef>
                        <a:spcAft>
                          <a:spcPts val="600"/>
                        </a:spcAft>
                      </a:pPr>
                      <a:r>
                        <a:rPr lang="lv-LV" sz="1200" b="1" dirty="0">
                          <a:solidFill>
                            <a:schemeClr val="bg1"/>
                          </a:solidFill>
                          <a:effectLst/>
                          <a:latin typeface="+mj-lt"/>
                        </a:rPr>
                        <a:t>EM</a:t>
                      </a:r>
                      <a:endParaRPr lang="lv-LV" sz="1200" b="1"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694340"/>
                  </a:ext>
                </a:extLst>
              </a:tr>
              <a:tr h="444599">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6.</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l">
                        <a:lnSpc>
                          <a:spcPct val="115000"/>
                        </a:lnSpc>
                        <a:spcBef>
                          <a:spcPts val="1200"/>
                        </a:spcBef>
                        <a:spcAft>
                          <a:spcPts val="1200"/>
                        </a:spcAft>
                      </a:pPr>
                      <a:r>
                        <a:rPr lang="lv-LV" sz="1200" dirty="0">
                          <a:solidFill>
                            <a:schemeClr val="bg1"/>
                          </a:solidFill>
                          <a:effectLst/>
                          <a:latin typeface="+mj-lt"/>
                        </a:rPr>
                        <a:t>Pilnveidot KPVIS uzkrājamos datu laukus par </a:t>
                      </a:r>
                      <a:r>
                        <a:rPr lang="lv-LV" sz="1200" dirty="0" err="1">
                          <a:solidFill>
                            <a:schemeClr val="bg1"/>
                          </a:solidFill>
                          <a:effectLst/>
                          <a:latin typeface="+mj-lt"/>
                        </a:rPr>
                        <a:t>galasaņēmējiem</a:t>
                      </a:r>
                      <a:r>
                        <a:rPr lang="lv-LV" sz="1200" dirty="0">
                          <a:solidFill>
                            <a:schemeClr val="bg1"/>
                          </a:solidFill>
                          <a:effectLst/>
                          <a:latin typeface="+mj-lt"/>
                        </a:rPr>
                        <a:t>, </a:t>
                      </a:r>
                      <a:r>
                        <a:rPr lang="lv-LV" sz="1200" dirty="0" err="1">
                          <a:solidFill>
                            <a:schemeClr val="bg1"/>
                          </a:solidFill>
                          <a:effectLst/>
                          <a:latin typeface="+mj-lt"/>
                        </a:rPr>
                        <a:t>grantu</a:t>
                      </a:r>
                      <a:r>
                        <a:rPr lang="lv-LV" sz="1200" dirty="0">
                          <a:solidFill>
                            <a:schemeClr val="bg1"/>
                          </a:solidFill>
                          <a:effectLst/>
                          <a:latin typeface="+mj-lt"/>
                        </a:rPr>
                        <a:t> atbalsta gadījumā pievienojot datu lauku par projekta atbalsta jomas NACE2 kodu. </a:t>
                      </a:r>
                      <a:endParaRPr lang="lv-LV" sz="1200"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Bef>
                          <a:spcPts val="600"/>
                        </a:spcBef>
                        <a:spcAft>
                          <a:spcPts val="600"/>
                        </a:spcAft>
                      </a:pPr>
                      <a:r>
                        <a:rPr lang="lv-LV" sz="1200" b="1" dirty="0">
                          <a:solidFill>
                            <a:schemeClr val="bg1"/>
                          </a:solidFill>
                          <a:effectLst/>
                          <a:latin typeface="+mj-lt"/>
                        </a:rPr>
                        <a:t>CFLA</a:t>
                      </a:r>
                      <a:endParaRPr lang="lv-LV" sz="1200" b="1" dirty="0">
                        <a:solidFill>
                          <a:schemeClr val="bg1"/>
                        </a:solidFill>
                        <a:effectLst/>
                        <a:latin typeface="+mj-lt"/>
                        <a:ea typeface="Times New Roman" panose="02020603050405020304" pitchFamily="18" charset="0"/>
                        <a:cs typeface="DokChampa" panose="020B0604020202020204" pitchFamily="34"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101328"/>
                  </a:ext>
                </a:extLst>
              </a:tr>
            </a:tbl>
          </a:graphicData>
        </a:graphic>
      </p:graphicFrame>
      <p:sp>
        <p:nvSpPr>
          <p:cNvPr id="9" name="Title 1">
            <a:extLst>
              <a:ext uri="{FF2B5EF4-FFF2-40B4-BE49-F238E27FC236}">
                <a16:creationId xmlns:a16="http://schemas.microsoft.com/office/drawing/2014/main" id="{E2A22F27-EBFB-6494-1ECC-FC81C732A60C}"/>
              </a:ext>
            </a:extLst>
          </p:cNvPr>
          <p:cNvSpPr>
            <a:spLocks noGrp="1"/>
          </p:cNvSpPr>
          <p:nvPr>
            <p:ph type="title"/>
          </p:nvPr>
        </p:nvSpPr>
        <p:spPr>
          <a:xfrm>
            <a:off x="609601" y="403928"/>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Ieteikumi 3.prioritārā virziena līmenī</a:t>
            </a:r>
            <a:endParaRPr lang="en-GB" dirty="0"/>
          </a:p>
        </p:txBody>
      </p:sp>
      <p:sp>
        <p:nvSpPr>
          <p:cNvPr id="10" name="Date Placeholder 9">
            <a:extLst>
              <a:ext uri="{FF2B5EF4-FFF2-40B4-BE49-F238E27FC236}">
                <a16:creationId xmlns:a16="http://schemas.microsoft.com/office/drawing/2014/main" id="{FD83F2F4-6B3D-19B5-7EE4-F227E81E021F}"/>
              </a:ext>
            </a:extLst>
          </p:cNvPr>
          <p:cNvSpPr>
            <a:spLocks noGrp="1"/>
          </p:cNvSpPr>
          <p:nvPr>
            <p:ph type="dt" sz="half" idx="10"/>
          </p:nvPr>
        </p:nvSpPr>
        <p:spPr/>
        <p:txBody>
          <a:bodyPr/>
          <a:lstStyle/>
          <a:p>
            <a:fld id="{C5ED1B22-1AD3-499E-8E70-8DC7E17D9DA9}" type="datetime1">
              <a:rPr lang="lv-LV" smtClean="0"/>
              <a:t>18.10.2023</a:t>
            </a:fld>
            <a:endParaRPr lang="en-IN" dirty="0"/>
          </a:p>
        </p:txBody>
      </p:sp>
      <p:sp>
        <p:nvSpPr>
          <p:cNvPr id="11" name="Footer Placeholder 10">
            <a:extLst>
              <a:ext uri="{FF2B5EF4-FFF2-40B4-BE49-F238E27FC236}">
                <a16:creationId xmlns:a16="http://schemas.microsoft.com/office/drawing/2014/main" id="{E02BE8E7-ED8B-4914-6B72-1568644B77B7}"/>
              </a:ext>
            </a:extLst>
          </p:cNvPr>
          <p:cNvSpPr>
            <a:spLocks noGrp="1"/>
          </p:cNvSpPr>
          <p:nvPr>
            <p:ph type="ftr" sz="quarter" idx="11"/>
          </p:nvPr>
        </p:nvSpPr>
        <p:spPr/>
        <p:txBody>
          <a:bodyPr/>
          <a:lstStyle/>
          <a:p>
            <a:r>
              <a:rPr lang="en-IN"/>
              <a:t>Noslēguma izvērtējuma prezentācija</a:t>
            </a:r>
            <a:endParaRPr lang="en-IN" dirty="0"/>
          </a:p>
        </p:txBody>
      </p:sp>
      <p:sp>
        <p:nvSpPr>
          <p:cNvPr id="12" name="Slide Number Placeholder 11">
            <a:extLst>
              <a:ext uri="{FF2B5EF4-FFF2-40B4-BE49-F238E27FC236}">
                <a16:creationId xmlns:a16="http://schemas.microsoft.com/office/drawing/2014/main" id="{5EE45187-9B2F-07DF-E94D-B4ABD1D253FE}"/>
              </a:ext>
            </a:extLst>
          </p:cNvPr>
          <p:cNvSpPr>
            <a:spLocks noGrp="1"/>
          </p:cNvSpPr>
          <p:nvPr>
            <p:ph type="sldNum" sz="quarter" idx="12"/>
          </p:nvPr>
        </p:nvSpPr>
        <p:spPr/>
        <p:txBody>
          <a:bodyPr/>
          <a:lstStyle/>
          <a:p>
            <a:r>
              <a:rPr lang="en-IN"/>
              <a:t>Page </a:t>
            </a:r>
            <a:fld id="{F1BC30E3-FFE5-4B91-AA19-87A149EBB9EE}" type="slidenum">
              <a:rPr smtClean="0"/>
              <a:pPr/>
              <a:t>10</a:t>
            </a:fld>
            <a:endParaRPr dirty="0"/>
          </a:p>
        </p:txBody>
      </p:sp>
    </p:spTree>
    <p:extLst>
      <p:ext uri="{BB962C8B-B14F-4D97-AF65-F5344CB8AC3E}">
        <p14:creationId xmlns:p14="http://schemas.microsoft.com/office/powerpoint/2010/main" val="165189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talking on the phone&#10;&#10;Description automatically generated">
            <a:extLst>
              <a:ext uri="{FF2B5EF4-FFF2-40B4-BE49-F238E27FC236}">
                <a16:creationId xmlns:a16="http://schemas.microsoft.com/office/drawing/2014/main" id="{F4CB2C6B-E56B-B4B5-9138-AE848D76319F}"/>
              </a:ext>
            </a:extLst>
          </p:cNvPr>
          <p:cNvPicPr>
            <a:picLocks noChangeAspect="1"/>
          </p:cNvPicPr>
          <p:nvPr/>
        </p:nvPicPr>
        <p:blipFill rotWithShape="1">
          <a:blip r:embed="rId2">
            <a:extLst>
              <a:ext uri="{28A0092B-C50C-407E-A947-70E740481C1C}">
                <a14:useLocalDpi xmlns:a14="http://schemas.microsoft.com/office/drawing/2010/main" val="0"/>
              </a:ext>
            </a:extLst>
          </a:blip>
          <a:srcRect l="38355" r="21634"/>
          <a:stretch/>
        </p:blipFill>
        <p:spPr>
          <a:xfrm>
            <a:off x="8412480" y="1039296"/>
            <a:ext cx="3162299" cy="5269139"/>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970377"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AF3060B0-9040-48B4-B84A-E0C5D1993F0C}"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11</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619190"/>
            <a:ext cx="9241397" cy="3953452"/>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4" name="TextBox 3">
            <a:extLst>
              <a:ext uri="{FF2B5EF4-FFF2-40B4-BE49-F238E27FC236}">
                <a16:creationId xmlns:a16="http://schemas.microsoft.com/office/drawing/2014/main" id="{A8A8C0F7-90A6-B98B-D251-86F4A29BC539}"/>
              </a:ext>
            </a:extLst>
          </p:cNvPr>
          <p:cNvSpPr txBox="1"/>
          <p:nvPr/>
        </p:nvSpPr>
        <p:spPr>
          <a:xfrm>
            <a:off x="948753" y="2323780"/>
            <a:ext cx="6418399" cy="206980"/>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300" dirty="0">
                <a:effectLst/>
                <a:latin typeface="EYInterstate Light" panose="02000506000000020004" pitchFamily="2" charset="0"/>
                <a:ea typeface="Times New Roman" panose="02020603050405020304" pitchFamily="18" charset="0"/>
                <a:cs typeface="Times New Roman" panose="02020603050405020304" pitchFamily="18" charset="0"/>
              </a:rPr>
              <a:t>x</a:t>
            </a:r>
            <a:endParaRPr lang="lv-LV" sz="1300" kern="600" dirty="0">
              <a:effectLst/>
              <a:latin typeface="EYInterstate Light" panose="02000506000000020004" pitchFamily="2" charset="0"/>
              <a:ea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536754"/>
            <a:ext cx="9534341" cy="4201404"/>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833075"/>
            <a:ext cx="8554212" cy="99720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906567"/>
            <a:ext cx="8171477" cy="586314"/>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Atbalstīti 1780 MVK, kuri dibināti laikā pēc 2013.gada 1.janvāra (1% kopējā reģistrēto komersantu skaitā attiecīgajā periodā). Atbalstītie jaundibinātie komersanti caurmērā sekmīgāk nekā uzņēmumi kopumā ir strādājuši eksporta tirgos, kaut proporcionāli to apgrozījuma īpatsvars ir bijis mazāks. </a:t>
            </a:r>
            <a:endParaRPr lang="en-GB" sz="1600"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952620"/>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2971247"/>
            <a:ext cx="8173899" cy="110491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Dalījumā pēc atbalsta jomas NACE2 lielākais atbalstīto jaundibināto komersantu skaits attiecas uz pārtikas produktu ražošanu (133 uzņēmumi), </a:t>
            </a:r>
            <a:r>
              <a:rPr lang="lv-LV" sz="1400" dirty="0" err="1"/>
              <a:t>datorprogrammēšanu</a:t>
            </a:r>
            <a:r>
              <a:rPr lang="lv-LV" sz="1400" dirty="0"/>
              <a:t> (102) un kokapstrādi (94). Kopumā 86% atbalstīto jauno komersantu atbalsta jomas NACE2 kods pieder kādai no RIS3 specializācijas jomām. </a:t>
            </a:r>
          </a:p>
          <a:p>
            <a:pPr>
              <a:lnSpc>
                <a:spcPct val="85000"/>
              </a:lnSpc>
              <a:spcBef>
                <a:spcPct val="20000"/>
              </a:spcBef>
              <a:spcAft>
                <a:spcPts val="600"/>
              </a:spcAft>
              <a:buClr>
                <a:schemeClr val="tx1"/>
              </a:buClr>
              <a:buSzPct val="70000"/>
            </a:pPr>
            <a:endParaRPr lang="en-GB" sz="1600" b="1"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847455"/>
            <a:ext cx="8556635" cy="691890"/>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632407"/>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3899144"/>
            <a:ext cx="8263648" cy="586314"/>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Lielākais īpatsvars (46%) no ES fondu atbalstīto jaundibināto komersantu skaita ir reģistrēti Rīgā un Pierīgā. Tas saistāms gan iedzīvotāju lielāku koncentrāciju ap galvaspilsētu, gan ar ekonomiskās aktivitātes koncentrāciju un galvenajiem transporta koridoriem.</a:t>
            </a:r>
            <a:endParaRPr lang="en-GB" sz="1600"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706303" y="4696571"/>
            <a:ext cx="8227721" cy="92179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ES fondu atbalstītie jaundibinātie uzņēmumi demonstrē ievērojami lielāku dzīvotspēju nekā pārējie Latvijas uzņēmumi visos to pastāvēšanas gados – 90,6% jaundibinātie ES fondu atbalstu saņēmušie uzņēmumi izdzīvojuši līdz desmitajam dzīves gadam, kamēr pārējo uzņēmumu grupā tikai 71,9%. </a:t>
            </a:r>
          </a:p>
          <a:p>
            <a:pPr lvl="0">
              <a:lnSpc>
                <a:spcPct val="85000"/>
              </a:lnSpc>
              <a:spcBef>
                <a:spcPct val="20000"/>
              </a:spcBef>
              <a:spcAft>
                <a:spcPts val="600"/>
              </a:spcAft>
              <a:buClr>
                <a:schemeClr val="tx1"/>
              </a:buClr>
              <a:buSzPct val="70000"/>
            </a:pPr>
            <a:endParaRPr lang="en-GB" sz="1600" b="1" dirty="0"/>
          </a:p>
        </p:txBody>
      </p:sp>
      <p:sp>
        <p:nvSpPr>
          <p:cNvPr id="2" name="Title 1">
            <a:extLst>
              <a:ext uri="{FF2B5EF4-FFF2-40B4-BE49-F238E27FC236}">
                <a16:creationId xmlns:a16="http://schemas.microsoft.com/office/drawing/2014/main" id="{DB9CA6E8-D7E8-13EC-8CFB-E71E29441394}"/>
              </a:ext>
            </a:extLst>
          </p:cNvPr>
          <p:cNvSpPr>
            <a:spLocks noGrp="1"/>
          </p:cNvSpPr>
          <p:nvPr>
            <p:ph type="title"/>
          </p:nvPr>
        </p:nvSpPr>
        <p:spPr>
          <a:xfrm>
            <a:off x="609601" y="294200"/>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2.2.DU: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3.1.1.SAM un 3.1.2.SAM ieguldījumu analīze (I) </a:t>
            </a:r>
            <a:endParaRPr lang="en-GB" sz="2400" dirty="0"/>
          </a:p>
        </p:txBody>
      </p:sp>
      <p:sp>
        <p:nvSpPr>
          <p:cNvPr id="14" name="Footer Placeholder 13">
            <a:extLst>
              <a:ext uri="{FF2B5EF4-FFF2-40B4-BE49-F238E27FC236}">
                <a16:creationId xmlns:a16="http://schemas.microsoft.com/office/drawing/2014/main" id="{5FBAE1C3-8981-0B0E-DF9C-66530C45C6B1}"/>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459856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itting at a desk with her hands on her wrist&#10;&#10;Description automatically generated">
            <a:extLst>
              <a:ext uri="{FF2B5EF4-FFF2-40B4-BE49-F238E27FC236}">
                <a16:creationId xmlns:a16="http://schemas.microsoft.com/office/drawing/2014/main" id="{EBF7BD94-CB3A-067C-C811-9E9B5D1EB450}"/>
              </a:ext>
            </a:extLst>
          </p:cNvPr>
          <p:cNvPicPr>
            <a:picLocks noChangeAspect="1"/>
          </p:cNvPicPr>
          <p:nvPr/>
        </p:nvPicPr>
        <p:blipFill rotWithShape="1">
          <a:blip r:embed="rId2">
            <a:extLst>
              <a:ext uri="{28A0092B-C50C-407E-A947-70E740481C1C}">
                <a14:useLocalDpi xmlns:a14="http://schemas.microsoft.com/office/drawing/2010/main" val="0"/>
              </a:ext>
            </a:extLst>
          </a:blip>
          <a:srcRect l="16479" r="44814"/>
          <a:stretch/>
        </p:blipFill>
        <p:spPr>
          <a:xfrm>
            <a:off x="8494777" y="1062952"/>
            <a:ext cx="3092822" cy="5326887"/>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6D3EC50C-1D08-4C57-B130-697440A9A7E8}"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12</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285005"/>
            <a:ext cx="9241397" cy="4730481"/>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181610"/>
            <a:ext cx="9534341" cy="5027166"/>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474463"/>
            <a:ext cx="8554212" cy="849318"/>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595671"/>
            <a:ext cx="8171477" cy="586314"/>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Atbalstītajiem uzņēmumiem 27 nozarēs laika periodā no 2015.-2021.gadam vidējā bruto alga tās pārsniedz vai ir vienāda ar vidējo nozarē esošo bruto algu valstī. 47 nozarēs atbalsta saņēmēju uzņēmumu vidējā alga 2015.-2021.gada laika posmā ir bijusi zemāka par vidējo nozarē.</a:t>
            </a:r>
            <a:endParaRPr lang="en-GB" sz="1600"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482009"/>
            <a:ext cx="8554212" cy="96645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2568911"/>
            <a:ext cx="8173899"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3.1.1.6.pasākuma “Biznesa inkubatori” ietvaros atbalstīti 1040 MVK, kā arī saņēma konsultācijas 2450 fiziskas personas, tam esot par auditorijas ziņā lielāko ES fondu instrumentu jaunu uzņēmumu atbalstam. Kuldīgas un Ogres inkubatori bijuši līderi pēc aptvertā uzņēmumu un fizisko personu skaita. Salīdzinoši zemākos rādītājus demonstrē Ventspils inkubators. </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596946"/>
            <a:ext cx="8556635" cy="827877"/>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564132"/>
            <a:ext cx="8554212" cy="96645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3652256"/>
            <a:ext cx="8263648"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Straujas izaugsmes komersantu skaits periodā pēc atbalsta saņemšanas ir 60, t.i., aptuveni 7% no kopējā straujas izaugsmes komersantu skaita valstī. Lielākā daļa atbalstīto straujas izaugsmes komersantu reģistrēti Rīgā vai Pierīgā. Šo komersantu izaugsmi par straujas izaugsmes komersantiem var skaidrot, t.sk. pateicoties ES fondu sniegtā atbalsta ietekmei. </a:t>
            </a:r>
            <a:endParaRPr lang="en-GB" sz="1600"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706303" y="4659995"/>
            <a:ext cx="8227721"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Lielākais straujas izaugsmes komersantu skaits attiecas uz 3.1.1.SAM (56 komersanti), kas skaidrojams ar kopumā būtiski lielāku atbalstu  saņēmušo uzņēmumu skaitu. Turpretim, īpatsvara ziņā augstāks tas ir 3.1.2.SAM gadījumā (3,1%), kā primārais uzdevums bijis veicināt straujas izaugsmes komersantu skaitu. </a:t>
            </a:r>
            <a:endParaRPr lang="en-GB" sz="1600" dirty="0"/>
          </a:p>
        </p:txBody>
      </p:sp>
      <p:sp>
        <p:nvSpPr>
          <p:cNvPr id="14" name="Title 1">
            <a:extLst>
              <a:ext uri="{FF2B5EF4-FFF2-40B4-BE49-F238E27FC236}">
                <a16:creationId xmlns:a16="http://schemas.microsoft.com/office/drawing/2014/main" id="{7C0F627C-A6E3-C628-9603-3076A724FF30}"/>
              </a:ext>
            </a:extLst>
          </p:cNvPr>
          <p:cNvSpPr txBox="1">
            <a:spLocks/>
          </p:cNvSpPr>
          <p:nvPr/>
        </p:nvSpPr>
        <p:spPr>
          <a:xfrm>
            <a:off x="609600" y="428401"/>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dirty="0">
                <a:solidFill>
                  <a:srgbClr val="27ACAA"/>
                </a:solidFill>
                <a:ea typeface="Times New Roman" panose="02020603050405020304" pitchFamily="18" charset="0"/>
                <a:cs typeface="DokChampa" panose="020B0604020202020204" pitchFamily="34" charset="-34"/>
              </a:rPr>
              <a:t>Secinājumi par 2.2.DU: </a:t>
            </a:r>
            <a:r>
              <a:rPr lang="lv-LV" sz="2400" dirty="0">
                <a:solidFill>
                  <a:srgbClr val="000000"/>
                </a:solidFill>
                <a:ea typeface="Times New Roman" panose="02020603050405020304" pitchFamily="18" charset="0"/>
                <a:cs typeface="DokChampa" panose="020B0604020202020204" pitchFamily="34" charset="-34"/>
              </a:rPr>
              <a:t>3.1.1.SAM un 3.1.2.SAM ieguldījumu analīze (II)</a:t>
            </a:r>
            <a:endParaRPr lang="en-GB" sz="2400" dirty="0"/>
          </a:p>
        </p:txBody>
      </p:sp>
      <p:sp>
        <p:nvSpPr>
          <p:cNvPr id="22" name="Footer Placeholder 21">
            <a:extLst>
              <a:ext uri="{FF2B5EF4-FFF2-40B4-BE49-F238E27FC236}">
                <a16:creationId xmlns:a16="http://schemas.microsoft.com/office/drawing/2014/main" id="{7298CA59-603E-A00B-8343-C140FF361F15}"/>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200203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hand handing over a piece of paper&#10;&#10;Description automatically generated">
            <a:extLst>
              <a:ext uri="{FF2B5EF4-FFF2-40B4-BE49-F238E27FC236}">
                <a16:creationId xmlns:a16="http://schemas.microsoft.com/office/drawing/2014/main" id="{D5E2DAEE-212B-4327-797E-9C7D5FE47D49}"/>
              </a:ext>
            </a:extLst>
          </p:cNvPr>
          <p:cNvPicPr>
            <a:picLocks noChangeAspect="1"/>
          </p:cNvPicPr>
          <p:nvPr/>
        </p:nvPicPr>
        <p:blipFill rotWithShape="1">
          <a:blip r:embed="rId2">
            <a:extLst>
              <a:ext uri="{28A0092B-C50C-407E-A947-70E740481C1C}">
                <a14:useLocalDpi xmlns:a14="http://schemas.microsoft.com/office/drawing/2010/main" val="0"/>
              </a:ext>
            </a:extLst>
          </a:blip>
          <a:srcRect l="15266" r="40675"/>
          <a:stretch/>
        </p:blipFill>
        <p:spPr>
          <a:xfrm>
            <a:off x="8092440" y="1029258"/>
            <a:ext cx="3482339" cy="5269139"/>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63EEA06B-76FF-4235-B29A-89719FE8DA2F}"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13</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541037"/>
            <a:ext cx="9241397" cy="4192251"/>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437642"/>
            <a:ext cx="9534341" cy="4469382"/>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730495"/>
            <a:ext cx="8554212" cy="849318"/>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769407"/>
            <a:ext cx="8171477"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Finanšu instrumentu sviras, salīdzinot ar ESIF finanšu instrumentu svirām vidēji ES, aizdevumu instrumentu gadījumā ir salīdzinoši augstāka (1,68) nekā vidēji ES (1,3), taču garantiju instrumenta svira (1,68) būtiski atpaliek no ES vidējā rādītāja (5,3), arī riska kapitāla instrumentu gadījumā tā ir tuvu (1,86), bet nesasniedz ES vidējo rādītāju (1,9). </a:t>
            </a:r>
            <a:endParaRPr lang="en-GB" sz="1600"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738040"/>
            <a:ext cx="8554212" cy="1166447"/>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2824943"/>
            <a:ext cx="8173899" cy="95256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err="1"/>
              <a:t>Kontrafaktuālās</a:t>
            </a:r>
            <a:r>
              <a:rPr lang="lv-LV" sz="1400" dirty="0"/>
              <a:t> analīzes rezultāti rāda, ka vidējā termiņā novērojama pozitīva intervences ietekme uz uzņēmumu nomaksāto nodokļu apjomu. Reģionālā griezumā vērtējot, intervences pozitīvā ietekme vairāk apstiprinās Rīgā, Pierīgā un </a:t>
            </a:r>
            <a:r>
              <a:rPr lang="lv-LV" sz="1400" dirty="0" err="1"/>
              <a:t>valstspilsētās</a:t>
            </a:r>
            <a:r>
              <a:rPr lang="lv-LV" sz="1400" dirty="0"/>
              <a:t>. Savukārt nodarbināto skaita izmaiņas intervences rezultātā nav būtiski atšķirīgas no kontroles grupā novērotā, atbalstītajiem uzņēmumiem neiegūstot priekšrocību dēļ saņemtā ES fondu finansējuma. </a:t>
            </a:r>
            <a:endParaRPr lang="en-GB" sz="1600" dirty="0"/>
          </a:p>
        </p:txBody>
      </p:sp>
      <p:sp>
        <p:nvSpPr>
          <p:cNvPr id="17" name="Arrow: Pentagon 16">
            <a:extLst>
              <a:ext uri="{FF2B5EF4-FFF2-40B4-BE49-F238E27FC236}">
                <a16:creationId xmlns:a16="http://schemas.microsoft.com/office/drawing/2014/main" id="{BDC2E7E8-BB0F-A80A-DF8F-C5AD8C1CB2D3}"/>
              </a:ext>
            </a:extLst>
          </p:cNvPr>
          <p:cNvSpPr/>
          <p:nvPr/>
        </p:nvSpPr>
        <p:spPr>
          <a:xfrm>
            <a:off x="604401" y="4051004"/>
            <a:ext cx="8554212" cy="1389676"/>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9" name="TextBox 18">
            <a:extLst>
              <a:ext uri="{FF2B5EF4-FFF2-40B4-BE49-F238E27FC236}">
                <a16:creationId xmlns:a16="http://schemas.microsoft.com/office/drawing/2014/main" id="{D601B1B1-8C0C-76E2-1915-C46AD28F7ABB}"/>
              </a:ext>
            </a:extLst>
          </p:cNvPr>
          <p:cNvSpPr txBox="1"/>
          <p:nvPr/>
        </p:nvSpPr>
        <p:spPr>
          <a:xfrm>
            <a:off x="695908" y="4183443"/>
            <a:ext cx="8227721" cy="1471172"/>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ES fondu ieguldījumu efektivitātes vērtējumā visvairāk statistiski nozīmīgu un vienlaikus par augstu efektivitāti liecinošu </a:t>
            </a:r>
            <a:r>
              <a:rPr lang="lv-LV" sz="1400" dirty="0" err="1"/>
              <a:t>kontrafaktuālās</a:t>
            </a:r>
            <a:r>
              <a:rPr lang="lv-LV" sz="1400" dirty="0"/>
              <a:t> analīzes rezultātu ir 3.1.1.4.pasākumā “</a:t>
            </a:r>
            <a:r>
              <a:rPr lang="lv-LV" sz="1400" dirty="0" err="1"/>
              <a:t>Mikrokredīti</a:t>
            </a:r>
            <a:r>
              <a:rPr lang="lv-LV" sz="1400" dirty="0"/>
              <a:t> un starta aizdevumi” un 3.1.1.7.pasākumā “MVU aizdevumi”. Savukārt analītisko rādītāju ziņā augstākā ieguldījumu efektivitāte novērojama pret nomaksāto nodokļu apjomu. Kopumā ES fondi ir bijuši ar augstāku atdevi </a:t>
            </a:r>
            <a:r>
              <a:rPr lang="lv-LV" sz="1400" dirty="0" err="1"/>
              <a:t>valstspilsētās</a:t>
            </a:r>
            <a:r>
              <a:rPr lang="lv-LV" sz="1400" dirty="0"/>
              <a:t>, bet reģionu griezumā ar augstāko efektivitāti ES fondu ieguldījumi jauno MVK attīstībai bijuši Pierīgā.</a:t>
            </a:r>
          </a:p>
          <a:p>
            <a:pPr lvl="0">
              <a:lnSpc>
                <a:spcPct val="85000"/>
              </a:lnSpc>
              <a:spcBef>
                <a:spcPct val="20000"/>
              </a:spcBef>
              <a:spcAft>
                <a:spcPts val="600"/>
              </a:spcAft>
              <a:buClr>
                <a:schemeClr val="tx1"/>
              </a:buClr>
              <a:buSzPct val="70000"/>
            </a:pPr>
            <a:endParaRPr lang="en-GB" sz="1600" b="1" dirty="0"/>
          </a:p>
        </p:txBody>
      </p:sp>
      <p:sp>
        <p:nvSpPr>
          <p:cNvPr id="2" name="Title 1">
            <a:extLst>
              <a:ext uri="{FF2B5EF4-FFF2-40B4-BE49-F238E27FC236}">
                <a16:creationId xmlns:a16="http://schemas.microsoft.com/office/drawing/2014/main" id="{DCBBC0C5-8656-1E79-89CD-61329D6BBE32}"/>
              </a:ext>
            </a:extLst>
          </p:cNvPr>
          <p:cNvSpPr>
            <a:spLocks noGrp="1"/>
          </p:cNvSpPr>
          <p:nvPr>
            <p:ph type="title"/>
          </p:nvPr>
        </p:nvSpPr>
        <p:spPr>
          <a:xfrm>
            <a:off x="609600" y="383751"/>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2.2.DU: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3.1.1.SAM un 3.1.2.SAM ieguldījumu analīze (III)</a:t>
            </a:r>
            <a:endParaRPr lang="en-GB" sz="2400" dirty="0"/>
          </a:p>
        </p:txBody>
      </p:sp>
      <p:sp>
        <p:nvSpPr>
          <p:cNvPr id="10" name="Footer Placeholder 9">
            <a:extLst>
              <a:ext uri="{FF2B5EF4-FFF2-40B4-BE49-F238E27FC236}">
                <a16:creationId xmlns:a16="http://schemas.microsoft.com/office/drawing/2014/main" id="{8B91CA05-468B-0E76-0845-1FE8EFEB8F42}"/>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391767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light bulb&#10;&#10;Description automatically generated">
            <a:extLst>
              <a:ext uri="{FF2B5EF4-FFF2-40B4-BE49-F238E27FC236}">
                <a16:creationId xmlns:a16="http://schemas.microsoft.com/office/drawing/2014/main" id="{8E56BC94-9072-FCFA-3DB7-1E8F501DF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0298" y="1143262"/>
            <a:ext cx="3503470" cy="5138666"/>
          </a:xfrm>
          <a:prstGeom prst="rect">
            <a:avLst/>
          </a:prstGeom>
        </p:spPr>
      </p:pic>
      <p:sp>
        <p:nvSpPr>
          <p:cNvPr id="6" name="Arrow: Pentagon 5">
            <a:extLst>
              <a:ext uri="{FF2B5EF4-FFF2-40B4-BE49-F238E27FC236}">
                <a16:creationId xmlns:a16="http://schemas.microsoft.com/office/drawing/2014/main" id="{C934F59D-6BFD-7A1F-B9CD-5C701993941A}"/>
              </a:ext>
            </a:extLst>
          </p:cNvPr>
          <p:cNvSpPr/>
          <p:nvPr/>
        </p:nvSpPr>
        <p:spPr>
          <a:xfrm>
            <a:off x="616900" y="1143262"/>
            <a:ext cx="8947724" cy="5138666"/>
          </a:xfrm>
          <a:prstGeom prst="homePlate">
            <a:avLst>
              <a:gd name="adj" fmla="val 19144"/>
            </a:avLst>
          </a:prstGeom>
          <a:solidFill>
            <a:srgbClr val="EEEEF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aphicFrame>
        <p:nvGraphicFramePr>
          <p:cNvPr id="7" name="Table 6">
            <a:extLst>
              <a:ext uri="{FF2B5EF4-FFF2-40B4-BE49-F238E27FC236}">
                <a16:creationId xmlns:a16="http://schemas.microsoft.com/office/drawing/2014/main" id="{6E54CE0F-D37B-37FC-A928-1BF58B4C0DB3}"/>
              </a:ext>
            </a:extLst>
          </p:cNvPr>
          <p:cNvGraphicFramePr>
            <a:graphicFrameLocks noGrp="1"/>
          </p:cNvGraphicFramePr>
          <p:nvPr>
            <p:extLst>
              <p:ext uri="{D42A27DB-BD31-4B8C-83A1-F6EECF244321}">
                <p14:modId xmlns:p14="http://schemas.microsoft.com/office/powerpoint/2010/main" val="3659341016"/>
              </p:ext>
            </p:extLst>
          </p:nvPr>
        </p:nvGraphicFramePr>
        <p:xfrm>
          <a:off x="808924" y="1389980"/>
          <a:ext cx="6826996" cy="4270621"/>
        </p:xfrm>
        <a:graphic>
          <a:graphicData uri="http://schemas.openxmlformats.org/drawingml/2006/table">
            <a:tbl>
              <a:tblPr firstRow="1" firstCol="1" bandRow="1"/>
              <a:tblGrid>
                <a:gridCol w="490204">
                  <a:extLst>
                    <a:ext uri="{9D8B030D-6E8A-4147-A177-3AD203B41FA5}">
                      <a16:colId xmlns:a16="http://schemas.microsoft.com/office/drawing/2014/main" val="3379516732"/>
                    </a:ext>
                  </a:extLst>
                </a:gridCol>
                <a:gridCol w="4572000">
                  <a:extLst>
                    <a:ext uri="{9D8B030D-6E8A-4147-A177-3AD203B41FA5}">
                      <a16:colId xmlns:a16="http://schemas.microsoft.com/office/drawing/2014/main" val="2666643713"/>
                    </a:ext>
                  </a:extLst>
                </a:gridCol>
                <a:gridCol w="1764792">
                  <a:extLst>
                    <a:ext uri="{9D8B030D-6E8A-4147-A177-3AD203B41FA5}">
                      <a16:colId xmlns:a16="http://schemas.microsoft.com/office/drawing/2014/main" val="3321079401"/>
                    </a:ext>
                  </a:extLst>
                </a:gridCol>
              </a:tblGrid>
              <a:tr h="901170">
                <a:tc>
                  <a:txBody>
                    <a:bodyPr/>
                    <a:lstStyle/>
                    <a:p>
                      <a:pPr marL="53975" algn="l">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Nr.</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Rekomendācija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Atbildīgā institūcija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665631381"/>
                  </a:ext>
                </a:extLst>
              </a:tr>
              <a:tr h="1124712">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1.</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Atteikties no ES fondu finansētu biznesa inkubatoru izvietošanas teritorijās (pašvaldībās), kur darbojas pašvaldības vai citu operatoru vadīti biznesa inkubatori ar identisku vai līdzīgu kompetenci.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300263"/>
                  </a:ext>
                </a:extLst>
              </a:tr>
              <a:tr h="637766">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2.</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Vērtēt iespējas paaugstināt sviru garantiju instrumentam, samazinot ES fondu finansēto īpatsvaru darījumos.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ALTUM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01475"/>
                  </a:ext>
                </a:extLst>
              </a:tr>
              <a:tr h="969207">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3.</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Vērtēt iespējas paaugstināt sviru riska kapitāla instrumentam, palielinot piesaistītā privātā finansējuma īpatsvaru darījumiem.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ALTUM, Riska kapitāla finanšu starpnieki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917801"/>
                  </a:ext>
                </a:extLst>
              </a:tr>
              <a:tr h="637766">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4.</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Vērtēt iespēju ES fondu finansējuma </a:t>
                      </a:r>
                      <a:r>
                        <a:rPr lang="lv-LV" sz="1200" kern="1200" dirty="0" err="1">
                          <a:solidFill>
                            <a:schemeClr val="bg1"/>
                          </a:solidFill>
                          <a:effectLst/>
                          <a:latin typeface="+mj-lt"/>
                          <a:ea typeface="+mn-ea"/>
                          <a:cs typeface="+mn-cs"/>
                        </a:rPr>
                        <a:t>galasaņēmējiem</a:t>
                      </a:r>
                      <a:r>
                        <a:rPr lang="lv-LV" sz="1200" kern="1200" dirty="0">
                          <a:solidFill>
                            <a:schemeClr val="bg1"/>
                          </a:solidFill>
                          <a:effectLst/>
                          <a:latin typeface="+mj-lt"/>
                          <a:ea typeface="+mn-ea"/>
                          <a:cs typeface="+mn-cs"/>
                        </a:rPr>
                        <a:t> izvirzīt prasību par atbilstību vidējās algas nozarē nosacījumam, saņemot ES fondu atbalstu.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6057062"/>
                  </a:ext>
                </a:extLst>
              </a:tr>
            </a:tbl>
          </a:graphicData>
        </a:graphic>
      </p:graphicFrame>
      <p:sp>
        <p:nvSpPr>
          <p:cNvPr id="4" name="Title 1">
            <a:extLst>
              <a:ext uri="{FF2B5EF4-FFF2-40B4-BE49-F238E27FC236}">
                <a16:creationId xmlns:a16="http://schemas.microsoft.com/office/drawing/2014/main" id="{23A84F2B-3E86-4ED9-149A-D0615DEC9062}"/>
              </a:ext>
            </a:extLst>
          </p:cNvPr>
          <p:cNvSpPr txBox="1">
            <a:spLocks/>
          </p:cNvSpPr>
          <p:nvPr/>
        </p:nvSpPr>
        <p:spPr>
          <a:xfrm>
            <a:off x="616900" y="443304"/>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a:solidFill>
                  <a:srgbClr val="27ACAA"/>
                </a:solidFill>
                <a:ea typeface="Times New Roman" panose="02020603050405020304" pitchFamily="18" charset="0"/>
                <a:cs typeface="DokChampa" panose="020B0604020202020204" pitchFamily="34" charset="-34"/>
              </a:rPr>
              <a:t>Ieteikumi par 2.2.DU satura tematiku</a:t>
            </a:r>
            <a:endParaRPr lang="en-GB" dirty="0"/>
          </a:p>
        </p:txBody>
      </p:sp>
      <p:sp>
        <p:nvSpPr>
          <p:cNvPr id="10" name="Date Placeholder 9">
            <a:extLst>
              <a:ext uri="{FF2B5EF4-FFF2-40B4-BE49-F238E27FC236}">
                <a16:creationId xmlns:a16="http://schemas.microsoft.com/office/drawing/2014/main" id="{BA31CFA3-775C-66DA-C55C-FFF0FF4D47A7}"/>
              </a:ext>
            </a:extLst>
          </p:cNvPr>
          <p:cNvSpPr>
            <a:spLocks noGrp="1"/>
          </p:cNvSpPr>
          <p:nvPr>
            <p:ph type="dt" sz="half" idx="10"/>
          </p:nvPr>
        </p:nvSpPr>
        <p:spPr/>
        <p:txBody>
          <a:bodyPr/>
          <a:lstStyle/>
          <a:p>
            <a:fld id="{364900CD-9F1F-4D2A-9BA1-8F8B2EAA08DE}" type="datetime1">
              <a:rPr lang="lv-LV" smtClean="0"/>
              <a:t>18.10.2023</a:t>
            </a:fld>
            <a:endParaRPr lang="en-IN" dirty="0"/>
          </a:p>
        </p:txBody>
      </p:sp>
      <p:sp>
        <p:nvSpPr>
          <p:cNvPr id="11" name="Footer Placeholder 10">
            <a:extLst>
              <a:ext uri="{FF2B5EF4-FFF2-40B4-BE49-F238E27FC236}">
                <a16:creationId xmlns:a16="http://schemas.microsoft.com/office/drawing/2014/main" id="{CC862685-D900-BFE2-C951-194F595B82D3}"/>
              </a:ext>
            </a:extLst>
          </p:cNvPr>
          <p:cNvSpPr>
            <a:spLocks noGrp="1"/>
          </p:cNvSpPr>
          <p:nvPr>
            <p:ph type="ftr" sz="quarter" idx="11"/>
          </p:nvPr>
        </p:nvSpPr>
        <p:spPr/>
        <p:txBody>
          <a:bodyPr/>
          <a:lstStyle/>
          <a:p>
            <a:r>
              <a:rPr lang="en-IN"/>
              <a:t>Noslēguma izvērtējuma prezentācija</a:t>
            </a:r>
            <a:endParaRPr lang="en-IN" dirty="0"/>
          </a:p>
        </p:txBody>
      </p:sp>
      <p:sp>
        <p:nvSpPr>
          <p:cNvPr id="12" name="Slide Number Placeholder 11">
            <a:extLst>
              <a:ext uri="{FF2B5EF4-FFF2-40B4-BE49-F238E27FC236}">
                <a16:creationId xmlns:a16="http://schemas.microsoft.com/office/drawing/2014/main" id="{5E4C6DC3-196E-2409-78E7-67FBB925489A}"/>
              </a:ext>
            </a:extLst>
          </p:cNvPr>
          <p:cNvSpPr>
            <a:spLocks noGrp="1"/>
          </p:cNvSpPr>
          <p:nvPr>
            <p:ph type="sldNum" sz="quarter" idx="12"/>
          </p:nvPr>
        </p:nvSpPr>
        <p:spPr/>
        <p:txBody>
          <a:bodyPr/>
          <a:lstStyle/>
          <a:p>
            <a:r>
              <a:rPr lang="en-IN"/>
              <a:t>Page </a:t>
            </a:r>
            <a:fld id="{F1BC30E3-FFE5-4B91-AA19-87A149EBB9EE}" type="slidenum">
              <a:rPr smtClean="0"/>
              <a:pPr/>
              <a:t>14</a:t>
            </a:fld>
            <a:endParaRPr dirty="0"/>
          </a:p>
        </p:txBody>
      </p:sp>
    </p:spTree>
    <p:extLst>
      <p:ext uri="{BB962C8B-B14F-4D97-AF65-F5344CB8AC3E}">
        <p14:creationId xmlns:p14="http://schemas.microsoft.com/office/powerpoint/2010/main" val="1200750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riting in a notebook&#10;&#10;Description automatically generated">
            <a:extLst>
              <a:ext uri="{FF2B5EF4-FFF2-40B4-BE49-F238E27FC236}">
                <a16:creationId xmlns:a16="http://schemas.microsoft.com/office/drawing/2014/main" id="{CC102178-55FE-61E1-CB98-619E0C75A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864" y="1050294"/>
            <a:ext cx="3569208" cy="5353812"/>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EA871D19-EA8A-40ED-AC3F-CD87B3787C9E}"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15</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285005"/>
            <a:ext cx="9241397" cy="4730481"/>
          </a:xfrm>
          <a:prstGeom prst="homePlate">
            <a:avLst>
              <a:gd name="adj" fmla="val 11275"/>
            </a:avLst>
          </a:prstGeom>
          <a:solidFill>
            <a:srgbClr val="6B0B4D">
              <a:alpha val="1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181610"/>
            <a:ext cx="9534341" cy="5027166"/>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474462"/>
            <a:ext cx="8554212" cy="966715"/>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595671"/>
            <a:ext cx="8171477"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Vērtējot ietekmi uz atbalstīto uzņēmumu konkurētspēju, īstermiņā un vidējā termiņā ir novērojams statistiski nozīmīgs pamatkapitāla rentabilitātes rādītāja pieaugums, kā arī pievienotās vērtības uz vienu darbinieku kāpums – kas ir salīdzinoši sagaidāmi rezultāti, ņemot vērā 3.2.1.SAM mērķi un atbalsta specifiku. </a:t>
            </a:r>
            <a:endParaRPr lang="en-GB" sz="1600"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555160"/>
            <a:ext cx="8554212" cy="1108147"/>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2642063"/>
            <a:ext cx="8173899" cy="95256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Atšķirība-atšķirībā analīze nedod viennozīmīgu atbildi, kurš no 3.2.1.SAM pasākumiem sniedzis augstāku ieguldījumu MVK konkurētspējas uzlabošanā. 3.2.1.1.pasākuma “Klasteru programma” gadījumā atbalstītajiem uzņēmumiem ilgtermiņā ir uzlabojies pievienotās vērtības rādītājs, taču 3.2.1.2.pasākuma “Starptautiskā konkurētspēja” šis rādītājs statistiski būtisks ir periodā uzreiz pēc atbalsta saņemšanas. </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774770"/>
            <a:ext cx="8556635" cy="650053"/>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564132"/>
            <a:ext cx="8554212" cy="1133856"/>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3907654"/>
            <a:ext cx="8263648" cy="403187"/>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Klasteru uzņēmumu aptaujas rezultāti liecina, ka papildus Klasteru programmas tiešajam mērķim 70% atbalstīto uzņēmēju ieviesuši produktu inovācijas.</a:t>
            </a:r>
          </a:p>
        </p:txBody>
      </p:sp>
      <p:sp>
        <p:nvSpPr>
          <p:cNvPr id="19" name="TextBox 18">
            <a:extLst>
              <a:ext uri="{FF2B5EF4-FFF2-40B4-BE49-F238E27FC236}">
                <a16:creationId xmlns:a16="http://schemas.microsoft.com/office/drawing/2014/main" id="{D601B1B1-8C0C-76E2-1915-C46AD28F7ABB}"/>
              </a:ext>
            </a:extLst>
          </p:cNvPr>
          <p:cNvSpPr txBox="1"/>
          <p:nvPr/>
        </p:nvSpPr>
        <p:spPr>
          <a:xfrm>
            <a:off x="706303" y="4659995"/>
            <a:ext cx="8227721" cy="1288045"/>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Nepieciešamība </a:t>
            </a:r>
            <a:r>
              <a:rPr lang="lv-LV" sz="1400" dirty="0" err="1"/>
              <a:t>efektivizēt</a:t>
            </a:r>
            <a:r>
              <a:rPr lang="lv-LV" sz="1400" dirty="0"/>
              <a:t> ražošanas procesus un/vai uzlabot produktu konkurētspēju Klasteru programmas saņēmēju vidū atzīts par būtiskāko ietekmējošo faktoru inovāciju attīstībai. Vienlaikus kā svarīgs faktors inovāciju attīstībai novērtēta arī publiskā finansējuma pieejamība inovāciju attīstības mērķim. Savukārt finansējuma pieejamība un kvalificēta personāla trūkums ir galvenie šķēršļi jaunu augstas pievienotās vērtības produktu ieviešanā ražošanā.</a:t>
            </a:r>
          </a:p>
          <a:p>
            <a:pPr lvl="0">
              <a:lnSpc>
                <a:spcPct val="85000"/>
              </a:lnSpc>
              <a:spcBef>
                <a:spcPct val="20000"/>
              </a:spcBef>
              <a:spcAft>
                <a:spcPts val="600"/>
              </a:spcAft>
              <a:buClr>
                <a:schemeClr val="tx1"/>
              </a:buClr>
              <a:buSzPct val="70000"/>
            </a:pPr>
            <a:endParaRPr lang="en-GB" sz="1600" b="1" dirty="0"/>
          </a:p>
        </p:txBody>
      </p:sp>
      <p:sp>
        <p:nvSpPr>
          <p:cNvPr id="2" name="Title 1">
            <a:extLst>
              <a:ext uri="{FF2B5EF4-FFF2-40B4-BE49-F238E27FC236}">
                <a16:creationId xmlns:a16="http://schemas.microsoft.com/office/drawing/2014/main" id="{B0623DCC-C10B-2038-4266-0BF62FBA1B5C}"/>
              </a:ext>
            </a:extLst>
          </p:cNvPr>
          <p:cNvSpPr>
            <a:spLocks noGrp="1"/>
          </p:cNvSpPr>
          <p:nvPr>
            <p:ph type="title"/>
          </p:nvPr>
        </p:nvSpPr>
        <p:spPr>
          <a:xfrm>
            <a:off x="609600" y="397199"/>
            <a:ext cx="10972800" cy="590400"/>
          </a:xfrm>
        </p:spPr>
        <p:txBody>
          <a:bodyPr/>
          <a:lstStyle/>
          <a:p>
            <a:r>
              <a:rPr lang="lv-LV" sz="2400" b="1" dirty="0">
                <a:solidFill>
                  <a:srgbClr val="6B0B4D"/>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2.3.DU: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3.2.1.SAM ieguldījumu analīze (I) </a:t>
            </a:r>
            <a:endParaRPr lang="en-GB" sz="2400" dirty="0"/>
          </a:p>
        </p:txBody>
      </p:sp>
      <p:sp>
        <p:nvSpPr>
          <p:cNvPr id="10" name="Footer Placeholder 9">
            <a:extLst>
              <a:ext uri="{FF2B5EF4-FFF2-40B4-BE49-F238E27FC236}">
                <a16:creationId xmlns:a16="http://schemas.microsoft.com/office/drawing/2014/main" id="{A4BD7315-B414-9EFE-DE4F-D16D7E87791D}"/>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8665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around a table&#10;&#10;Description automatically generated">
            <a:extLst>
              <a:ext uri="{FF2B5EF4-FFF2-40B4-BE49-F238E27FC236}">
                <a16:creationId xmlns:a16="http://schemas.microsoft.com/office/drawing/2014/main" id="{621AA1C4-8B63-3D95-0927-8303C5E0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583" y="1067118"/>
            <a:ext cx="3473195" cy="5204588"/>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A946D1AD-1CAC-4779-9810-486F195DB61F}"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16</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659315"/>
            <a:ext cx="9241397" cy="3836229"/>
          </a:xfrm>
          <a:prstGeom prst="homePlate">
            <a:avLst>
              <a:gd name="adj" fmla="val 11275"/>
            </a:avLst>
          </a:prstGeom>
          <a:solidFill>
            <a:srgbClr val="6B0B4D">
              <a:alpha val="1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490472"/>
            <a:ext cx="9534341" cy="4206240"/>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877400"/>
            <a:ext cx="8554212" cy="1020977"/>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933999"/>
            <a:ext cx="8171477" cy="952568"/>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Lai arī aptaujātie klasteru programmas dalībnieki norādīja uz produktivitātes kāpumu un eksporta palielināšanos starp būtiskākajiem projektu ietekmes rezultātiem 3.2.1.1.pasākumā “Klasteru programma”, pagaidām nav novērota stipra korelācija starp inovāciju izmaksām un uzņēmumu apgrozījumu vai eksportu. Noturīgākā korelācija, lai arī vāja, konstatējama starp attīstības izmaksām un eksportu. </a:t>
            </a:r>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3012360"/>
            <a:ext cx="8554212" cy="1108147"/>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3099263"/>
            <a:ext cx="8173899" cy="95256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err="1"/>
              <a:t>Kontrafaktuālās</a:t>
            </a:r>
            <a:r>
              <a:rPr lang="lv-LV" sz="1400" dirty="0"/>
              <a:t> analīzes rezultāti liecina, ka straujāks eksporta pieaugums atbalstītajiem komersantiem, salīdzinot ar atbalstu nesaņēmušajiem, 3.2.1.SAM līmenī īstermiņā novērots kā apstrādes rūpniecības un būvniecības uzņēmumu grupā, tā arī citu atbalstīta jomu (pamatā - pakalpojumu) uzņēmumu grupā. Citu atbalsta jomu (pakalpojumu) gadījumā statistiski būtiska ietekme saglabājas arī vidējā termiņā.</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4231970"/>
            <a:ext cx="8556635" cy="966715"/>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4287827"/>
            <a:ext cx="8263648"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Analīze norāda, ka atbalstīto uzņēmumu augstas pievienotās vērtības produktu un pakalpojumu eksporta proporcija pieauga lēnāk nekā Latvijas tautsaimniecībai kopumā. Tas liecina, ka liela daļa salīdzinoši sekmīgu augstas pievienotas vērtības produktu eksportētāju izvēlas attīstīt savu uzņēmējdarbību bez ERAF atbalsta. </a:t>
            </a:r>
          </a:p>
        </p:txBody>
      </p:sp>
      <p:sp>
        <p:nvSpPr>
          <p:cNvPr id="12" name="Title 1">
            <a:extLst>
              <a:ext uri="{FF2B5EF4-FFF2-40B4-BE49-F238E27FC236}">
                <a16:creationId xmlns:a16="http://schemas.microsoft.com/office/drawing/2014/main" id="{C33DEA48-F6DC-CE50-8971-C014FF50ED8C}"/>
              </a:ext>
            </a:extLst>
          </p:cNvPr>
          <p:cNvSpPr txBox="1">
            <a:spLocks/>
          </p:cNvSpPr>
          <p:nvPr/>
        </p:nvSpPr>
        <p:spPr>
          <a:xfrm>
            <a:off x="617221" y="446600"/>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dirty="0">
                <a:solidFill>
                  <a:srgbClr val="6B0B4D"/>
                </a:solidFill>
                <a:ea typeface="Times New Roman" panose="02020603050405020304" pitchFamily="18" charset="0"/>
                <a:cs typeface="DokChampa" panose="020B0604020202020204" pitchFamily="34" charset="-34"/>
              </a:rPr>
              <a:t>Secinājumi par 2.3.DU: </a:t>
            </a:r>
            <a:r>
              <a:rPr lang="lv-LV" sz="2400" dirty="0">
                <a:solidFill>
                  <a:srgbClr val="000000"/>
                </a:solidFill>
                <a:ea typeface="Times New Roman" panose="02020603050405020304" pitchFamily="18" charset="0"/>
                <a:cs typeface="DokChampa" panose="020B0604020202020204" pitchFamily="34" charset="-34"/>
              </a:rPr>
              <a:t>3.2.1.SAM ieguldījumu analīze (II) </a:t>
            </a:r>
            <a:endParaRPr lang="en-GB" sz="2400" dirty="0"/>
          </a:p>
        </p:txBody>
      </p:sp>
      <p:sp>
        <p:nvSpPr>
          <p:cNvPr id="21" name="Footer Placeholder 20">
            <a:extLst>
              <a:ext uri="{FF2B5EF4-FFF2-40B4-BE49-F238E27FC236}">
                <a16:creationId xmlns:a16="http://schemas.microsoft.com/office/drawing/2014/main" id="{932C2BCC-D628-1651-389B-C20DA66B1946}"/>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37755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light bulb&#10;&#10;Description automatically generated">
            <a:extLst>
              <a:ext uri="{FF2B5EF4-FFF2-40B4-BE49-F238E27FC236}">
                <a16:creationId xmlns:a16="http://schemas.microsoft.com/office/drawing/2014/main" id="{8E56BC94-9072-FCFA-3DB7-1E8F501DF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0298" y="1143262"/>
            <a:ext cx="3503470" cy="5138666"/>
          </a:xfrm>
          <a:prstGeom prst="rect">
            <a:avLst/>
          </a:prstGeom>
        </p:spPr>
      </p:pic>
      <p:sp>
        <p:nvSpPr>
          <p:cNvPr id="6" name="Arrow: Pentagon 5">
            <a:extLst>
              <a:ext uri="{FF2B5EF4-FFF2-40B4-BE49-F238E27FC236}">
                <a16:creationId xmlns:a16="http://schemas.microsoft.com/office/drawing/2014/main" id="{C934F59D-6BFD-7A1F-B9CD-5C701993941A}"/>
              </a:ext>
            </a:extLst>
          </p:cNvPr>
          <p:cNvSpPr/>
          <p:nvPr/>
        </p:nvSpPr>
        <p:spPr>
          <a:xfrm>
            <a:off x="616900" y="1143262"/>
            <a:ext cx="8947724" cy="5138666"/>
          </a:xfrm>
          <a:prstGeom prst="homePlate">
            <a:avLst>
              <a:gd name="adj" fmla="val 19144"/>
            </a:avLst>
          </a:prstGeom>
          <a:solidFill>
            <a:srgbClr val="EEEEF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aphicFrame>
        <p:nvGraphicFramePr>
          <p:cNvPr id="7" name="Table 6">
            <a:extLst>
              <a:ext uri="{FF2B5EF4-FFF2-40B4-BE49-F238E27FC236}">
                <a16:creationId xmlns:a16="http://schemas.microsoft.com/office/drawing/2014/main" id="{6E54CE0F-D37B-37FC-A928-1BF58B4C0DB3}"/>
              </a:ext>
            </a:extLst>
          </p:cNvPr>
          <p:cNvGraphicFramePr>
            <a:graphicFrameLocks noGrp="1"/>
          </p:cNvGraphicFramePr>
          <p:nvPr>
            <p:extLst>
              <p:ext uri="{D42A27DB-BD31-4B8C-83A1-F6EECF244321}">
                <p14:modId xmlns:p14="http://schemas.microsoft.com/office/powerpoint/2010/main" val="994622791"/>
              </p:ext>
            </p:extLst>
          </p:nvPr>
        </p:nvGraphicFramePr>
        <p:xfrm>
          <a:off x="808924" y="1353496"/>
          <a:ext cx="6826996" cy="4690779"/>
        </p:xfrm>
        <a:graphic>
          <a:graphicData uri="http://schemas.openxmlformats.org/drawingml/2006/table">
            <a:tbl>
              <a:tblPr firstRow="1" firstCol="1" bandRow="1"/>
              <a:tblGrid>
                <a:gridCol w="490204">
                  <a:extLst>
                    <a:ext uri="{9D8B030D-6E8A-4147-A177-3AD203B41FA5}">
                      <a16:colId xmlns:a16="http://schemas.microsoft.com/office/drawing/2014/main" val="3379516732"/>
                    </a:ext>
                  </a:extLst>
                </a:gridCol>
                <a:gridCol w="4572000">
                  <a:extLst>
                    <a:ext uri="{9D8B030D-6E8A-4147-A177-3AD203B41FA5}">
                      <a16:colId xmlns:a16="http://schemas.microsoft.com/office/drawing/2014/main" val="2666643713"/>
                    </a:ext>
                  </a:extLst>
                </a:gridCol>
                <a:gridCol w="1764792">
                  <a:extLst>
                    <a:ext uri="{9D8B030D-6E8A-4147-A177-3AD203B41FA5}">
                      <a16:colId xmlns:a16="http://schemas.microsoft.com/office/drawing/2014/main" val="3321079401"/>
                    </a:ext>
                  </a:extLst>
                </a:gridCol>
              </a:tblGrid>
              <a:tr h="945313">
                <a:tc>
                  <a:txBody>
                    <a:bodyPr/>
                    <a:lstStyle/>
                    <a:p>
                      <a:pPr marL="53975" algn="l">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Nr.</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Rekomendācija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Atbildīgā institūcija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extLst>
                  <a:ext uri="{0D108BD9-81ED-4DB2-BD59-A6C34878D82A}">
                    <a16:rowId xmlns:a16="http://schemas.microsoft.com/office/drawing/2014/main" val="665631381"/>
                  </a:ext>
                </a:extLst>
              </a:tr>
              <a:tr h="1572764">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1.</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ES fondu atbalstam piedāvāt finansējumu inovāciju attīstības mērķim – piemēram, dažādu sadarbības platformu ietvaros (panākot uzlabojumus komersantu un akadēmiskā sektora sadarbībai, kas materializētos ar ietekmi attiecībā uz inovāciju radīšanu), tā uzņēmumiem tieši.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300263"/>
                  </a:ext>
                </a:extLst>
              </a:tr>
              <a:tr h="865737">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2.</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Turpināt analizēt inovāciju ietekmi uz uzņēmumu sniegumu (apgrozījumu, eksportu, rentabilitāti) ilgtermiņā, tādējādi pārliecināties par inovāciju noturīgumu un pienesumu ekonomikai.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01475"/>
                  </a:ext>
                </a:extLst>
              </a:tr>
              <a:tr h="1306965">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3.</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Sadarbojoties ar nozaru asociācijām, uzlabot komunikāciju ar augstas un vidēji augstas zināšanu ietilpības nozarēs strādājošiem komersantiem, atbilstoši mērķa grupas vajadzībām informējot par ES fondu atbalsta iespējām, tādējādi uzlabojot iespējamību šiem uzņēmumiem būt ES fondu finansējuma </a:t>
                      </a:r>
                      <a:r>
                        <a:rPr lang="lv-LV" sz="1200" kern="1200" dirty="0" err="1">
                          <a:solidFill>
                            <a:schemeClr val="bg1"/>
                          </a:solidFill>
                          <a:effectLst/>
                          <a:latin typeface="+mj-lt"/>
                          <a:ea typeface="+mn-ea"/>
                          <a:cs typeface="+mn-cs"/>
                        </a:rPr>
                        <a:t>galasaņēmējiem</a:t>
                      </a:r>
                      <a:r>
                        <a:rPr lang="lv-LV" sz="1200" kern="1200" dirty="0">
                          <a:solidFill>
                            <a:schemeClr val="bg1"/>
                          </a:solidFill>
                          <a:effectLst/>
                          <a:latin typeface="+mj-lt"/>
                          <a:ea typeface="+mn-ea"/>
                          <a:cs typeface="+mn-cs"/>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917801"/>
                  </a:ext>
                </a:extLst>
              </a:tr>
            </a:tbl>
          </a:graphicData>
        </a:graphic>
      </p:graphicFrame>
      <p:sp>
        <p:nvSpPr>
          <p:cNvPr id="2" name="Title 1">
            <a:extLst>
              <a:ext uri="{FF2B5EF4-FFF2-40B4-BE49-F238E27FC236}">
                <a16:creationId xmlns:a16="http://schemas.microsoft.com/office/drawing/2014/main" id="{9BE919D4-89A1-AEFE-F9D8-158B53595863}"/>
              </a:ext>
            </a:extLst>
          </p:cNvPr>
          <p:cNvSpPr>
            <a:spLocks noGrp="1"/>
          </p:cNvSpPr>
          <p:nvPr>
            <p:ph type="title"/>
          </p:nvPr>
        </p:nvSpPr>
        <p:spPr>
          <a:xfrm>
            <a:off x="609601" y="294200"/>
            <a:ext cx="10972800" cy="590400"/>
          </a:xfrm>
        </p:spPr>
        <p:txBody>
          <a:bodyPr/>
          <a:lstStyle/>
          <a:p>
            <a:r>
              <a:rPr lang="lv-LV" sz="2400" b="1" dirty="0">
                <a:solidFill>
                  <a:srgbClr val="6B0B4D"/>
                </a:solidFill>
                <a:effectLst/>
                <a:latin typeface="EYInterstate Light" panose="02000506000000020004" pitchFamily="2" charset="0"/>
                <a:ea typeface="Times New Roman" panose="02020603050405020304" pitchFamily="18" charset="0"/>
                <a:cs typeface="DokChampa" panose="020B0604020202020204" pitchFamily="34" charset="-34"/>
              </a:rPr>
              <a:t>Ieteikumi par 2.3.DU satura tematiku</a:t>
            </a:r>
            <a:endParaRPr lang="en-GB" dirty="0">
              <a:solidFill>
                <a:srgbClr val="6B0B4D"/>
              </a:solidFill>
            </a:endParaRPr>
          </a:p>
        </p:txBody>
      </p:sp>
      <p:sp>
        <p:nvSpPr>
          <p:cNvPr id="3" name="Date Placeholder 2">
            <a:extLst>
              <a:ext uri="{FF2B5EF4-FFF2-40B4-BE49-F238E27FC236}">
                <a16:creationId xmlns:a16="http://schemas.microsoft.com/office/drawing/2014/main" id="{BF84A181-F3FD-BD50-4F94-6B19DFC632C3}"/>
              </a:ext>
            </a:extLst>
          </p:cNvPr>
          <p:cNvSpPr>
            <a:spLocks noGrp="1"/>
          </p:cNvSpPr>
          <p:nvPr>
            <p:ph type="dt" sz="half" idx="10"/>
          </p:nvPr>
        </p:nvSpPr>
        <p:spPr/>
        <p:txBody>
          <a:bodyPr/>
          <a:lstStyle/>
          <a:p>
            <a:fld id="{B8ACA5DD-4CD3-4B5A-A969-F8309218CCF4}" type="datetime1">
              <a:rPr lang="lv-LV" smtClean="0"/>
              <a:t>18.10.2023</a:t>
            </a:fld>
            <a:endParaRPr lang="en-IN" dirty="0"/>
          </a:p>
        </p:txBody>
      </p:sp>
      <p:sp>
        <p:nvSpPr>
          <p:cNvPr id="5" name="Footer Placeholder 4">
            <a:extLst>
              <a:ext uri="{FF2B5EF4-FFF2-40B4-BE49-F238E27FC236}">
                <a16:creationId xmlns:a16="http://schemas.microsoft.com/office/drawing/2014/main" id="{15AF0CBB-B2A3-D1B3-0173-6144F17E934D}"/>
              </a:ext>
            </a:extLst>
          </p:cNvPr>
          <p:cNvSpPr>
            <a:spLocks noGrp="1"/>
          </p:cNvSpPr>
          <p:nvPr>
            <p:ph type="ftr" sz="quarter" idx="11"/>
          </p:nvPr>
        </p:nvSpPr>
        <p:spPr/>
        <p:txBody>
          <a:bodyPr/>
          <a:lstStyle/>
          <a:p>
            <a:r>
              <a:rPr lang="en-IN"/>
              <a:t>Noslēguma izvērtējuma prezentācija</a:t>
            </a:r>
            <a:endParaRPr lang="en-IN" dirty="0"/>
          </a:p>
        </p:txBody>
      </p:sp>
      <p:sp>
        <p:nvSpPr>
          <p:cNvPr id="9" name="Slide Number Placeholder 8">
            <a:extLst>
              <a:ext uri="{FF2B5EF4-FFF2-40B4-BE49-F238E27FC236}">
                <a16:creationId xmlns:a16="http://schemas.microsoft.com/office/drawing/2014/main" id="{07C4F5DB-21FA-0FDF-2423-6800E6EFBD1F}"/>
              </a:ext>
            </a:extLst>
          </p:cNvPr>
          <p:cNvSpPr>
            <a:spLocks noGrp="1"/>
          </p:cNvSpPr>
          <p:nvPr>
            <p:ph type="sldNum" sz="quarter" idx="12"/>
          </p:nvPr>
        </p:nvSpPr>
        <p:spPr/>
        <p:txBody>
          <a:bodyPr/>
          <a:lstStyle/>
          <a:p>
            <a:r>
              <a:rPr lang="en-IN"/>
              <a:t>Page </a:t>
            </a:r>
            <a:fld id="{F1BC30E3-FFE5-4B91-AA19-87A149EBB9EE}" type="slidenum">
              <a:rPr smtClean="0"/>
              <a:pPr/>
              <a:t>17</a:t>
            </a:fld>
            <a:endParaRPr dirty="0"/>
          </a:p>
        </p:txBody>
      </p:sp>
    </p:spTree>
    <p:extLst>
      <p:ext uri="{BB962C8B-B14F-4D97-AF65-F5344CB8AC3E}">
        <p14:creationId xmlns:p14="http://schemas.microsoft.com/office/powerpoint/2010/main" val="2941894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 looking at papers&#10;&#10;Description automatically generated">
            <a:extLst>
              <a:ext uri="{FF2B5EF4-FFF2-40B4-BE49-F238E27FC236}">
                <a16:creationId xmlns:a16="http://schemas.microsoft.com/office/drawing/2014/main" id="{5E6C9EB6-D8BE-7CDE-73D8-573ADF355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864" y="1081951"/>
            <a:ext cx="3526537" cy="5289806"/>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A0F49A5B-CFFB-435C-8CBF-86659C37489E}"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18</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285005"/>
            <a:ext cx="9241397" cy="4730481"/>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181610"/>
            <a:ext cx="9534341" cy="5027166"/>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474463"/>
            <a:ext cx="8554212" cy="849318"/>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522519"/>
            <a:ext cx="8171477"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Vadoties no Reģionālās politikas pamatnostādnēs 2021.-2027.gadam noteiktajiem uzdevumiem, ar reģionālās politikas instrumentiem būtu mazināms īpatsvars, kādā ekonomika koncentrējas Rīgā un tās apkārtnē. Tādējādi, saturiski līdzīgam atbalstam turpmāk būtu apsverama Pierīgas teritoriju izslēgšana no finansējuma saņēmēju loka.  </a:t>
            </a:r>
            <a:endParaRPr lang="en-GB" sz="1600"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482009"/>
            <a:ext cx="8554212" cy="96645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2568911"/>
            <a:ext cx="8173899"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Vienādu atbalsta nosacījumu gadījumā ietekme uz uzņēmumiem Latgales reģionā ir vājāka nekā Vidzemes, Kurzemes un Zemgales reģionos, kas ir saistīts ar kopējām ekonomikas, iedzīvotāju skaita un darbaspēka tendencēm reģionos. Tas var pamatot augstākas intensitātes vai satura ziņā daudzveidīgāku atbalstu Latgales reģionam un tā uzņēmējiem. </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569514"/>
            <a:ext cx="8556635" cy="122414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920748"/>
            <a:ext cx="8554212" cy="96645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3624824"/>
            <a:ext cx="8263648" cy="95256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Vērtējot 2016.-2021.gada laika periodu kopumā, nodarbināto skaits 3.3.1.SAM atbalstītajos komersantos pieaudzis par 1157 līdz 13,48 tūkstošiem jeb par 9,3%. Vienlaikus uzskaitītas 1549 jaunas darba vietas atbalstītajos komersantos. Vērtējot abus radītājus kopsakarībā, </a:t>
            </a:r>
            <a:r>
              <a:rPr lang="lv-LV" sz="1400" dirty="0" err="1"/>
              <a:t>jaunizveidotajām</a:t>
            </a:r>
            <a:r>
              <a:rPr lang="lv-LV" sz="1400" dirty="0"/>
              <a:t> darba vietām var nebūt ilgtspēja. Savukārt kopējais darba samaksas fonds atbalstītajiem uzņēmumiem 2021.gadā veido 165,9 </a:t>
            </a:r>
            <a:r>
              <a:rPr lang="lv-LV" sz="1400" dirty="0" err="1"/>
              <a:t>milj</a:t>
            </a:r>
            <a:r>
              <a:rPr lang="lv-LV" sz="1400" dirty="0"/>
              <a:t> EUR, pieaugot par 71%, salīdzinot ar 2016.gadu.</a:t>
            </a:r>
            <a:endParaRPr lang="en-GB" sz="1600"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697159" y="4925171"/>
            <a:ext cx="8227721" cy="952568"/>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err="1"/>
              <a:t>Jaunizveidotās</a:t>
            </a:r>
            <a:r>
              <a:rPr lang="lv-LV" sz="1400" dirty="0"/>
              <a:t> darbavietas atbalstītajos uzņēmumos kā galvenais iznākuma rādītājs 3.3.1.SAM nav labākais uzņēmuma attīstību demonstrējošais parametrs. Ekonomiskā cikla un uzņēmuma modernizācijas ietekmē darba vietu skaits var augt vai sarukt, kaut uzņēmumā strādā labi atalgoti speciālisti. Rādītājs, kas raksturotu algas fonda pieaugumu, labāk atbilstu reālajai situācijai uzņēmējdarbībā un nepieciešamībai elastīgi reaģēt uz uzņēmējdarbības vides izmaiņām. </a:t>
            </a:r>
            <a:endParaRPr lang="en-GB" sz="1600" dirty="0"/>
          </a:p>
        </p:txBody>
      </p:sp>
      <p:sp>
        <p:nvSpPr>
          <p:cNvPr id="2" name="Title 1">
            <a:extLst>
              <a:ext uri="{FF2B5EF4-FFF2-40B4-BE49-F238E27FC236}">
                <a16:creationId xmlns:a16="http://schemas.microsoft.com/office/drawing/2014/main" id="{397BFDC9-5918-7643-97F7-0BBD409D69F3}"/>
              </a:ext>
            </a:extLst>
          </p:cNvPr>
          <p:cNvSpPr>
            <a:spLocks noGrp="1"/>
          </p:cNvSpPr>
          <p:nvPr>
            <p:ph type="title"/>
          </p:nvPr>
        </p:nvSpPr>
        <p:spPr>
          <a:xfrm>
            <a:off x="609601" y="294200"/>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2.4.DU: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3.3.1.SAM ieguldījumu analīze (I) </a:t>
            </a:r>
            <a:endParaRPr lang="en-GB" sz="2400" dirty="0"/>
          </a:p>
        </p:txBody>
      </p:sp>
      <p:sp>
        <p:nvSpPr>
          <p:cNvPr id="10" name="Footer Placeholder 9">
            <a:extLst>
              <a:ext uri="{FF2B5EF4-FFF2-40B4-BE49-F238E27FC236}">
                <a16:creationId xmlns:a16="http://schemas.microsoft.com/office/drawing/2014/main" id="{96715B35-F885-1CB8-749E-1A74857FB598}"/>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51763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and person shaking hands&#10;&#10;Description automatically generated">
            <a:extLst>
              <a:ext uri="{FF2B5EF4-FFF2-40B4-BE49-F238E27FC236}">
                <a16:creationId xmlns:a16="http://schemas.microsoft.com/office/drawing/2014/main" id="{4B50033C-0652-61DC-A1D2-C7979A29066B}"/>
              </a:ext>
            </a:extLst>
          </p:cNvPr>
          <p:cNvPicPr>
            <a:picLocks noChangeAspect="1"/>
          </p:cNvPicPr>
          <p:nvPr/>
        </p:nvPicPr>
        <p:blipFill rotWithShape="1">
          <a:blip r:embed="rId2">
            <a:extLst>
              <a:ext uri="{28A0092B-C50C-407E-A947-70E740481C1C}">
                <a14:useLocalDpi xmlns:a14="http://schemas.microsoft.com/office/drawing/2010/main" val="0"/>
              </a:ext>
            </a:extLst>
          </a:blip>
          <a:srcRect l="36047" r="18864"/>
          <a:stretch/>
        </p:blipFill>
        <p:spPr>
          <a:xfrm>
            <a:off x="7991856" y="1071948"/>
            <a:ext cx="3590544" cy="5308863"/>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E6B28832-904C-49B4-AE75-CCE2BB0F808D}"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19</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285005"/>
            <a:ext cx="9241397" cy="4730481"/>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181610"/>
            <a:ext cx="9534341" cy="5027166"/>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474462"/>
            <a:ext cx="8554212" cy="122414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522519"/>
            <a:ext cx="8272396" cy="1135696"/>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Atbalstīto uzņēmumu atalgojuma līmenis zem privātā sektora vidējā līmeņa ir vērā ņemams faktors, kas ir tikai daļēji izskaidrojams ar uzņēmumu izvietošanos reģionos un piederību rūpniecības nozarei. Turklāt tikai Vidzemes un Zemgales reģionos atbalstīto uzņēmumu vidējā bruto darba samaksa pārsniedz vai par mazāk nekā 5% atpaliek no reģiona vidējā rādītāja, citos reģionos atpalicībai esot lielākai. Tas var raksturot ierobežotās pašvaldību spējas ieinteresēt salīdzinoši produktīvākus uzņēmumus sadarbībai un atbalstam ERAF projektu ietvaros. </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2801419"/>
            <a:ext cx="8556635" cy="892758"/>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920748"/>
            <a:ext cx="8554212" cy="96645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2856728"/>
            <a:ext cx="8263648"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Pamatlīdzekļu izmaiņu kopsumma atbalstītajos uzņēmumos laika posmā no 2016.-2021.gadam par aptuveni 52 milj. EUR nesasniedz uzņēmumu parakstītajos apliecinājumos norādīto investīciju pamatlīdzekļos kopapjomu (161,9 milj. EUR), tādējādi esot aktuālai pamatlīdzekļu atjaunošanas problemātikai.</a:t>
            </a:r>
            <a:endParaRPr lang="en-GB" sz="1600"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697159" y="5016611"/>
            <a:ext cx="8227721"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Uzlabota publiskā infrastruktūra un vides pievilcība jauniem investoriem kopumā pašvaldību ieskatā uzskatāmi par būtiskākajiem kvalitatīvajiem ieguvumiem, pateicoties 3.3.1.SAM atbalstam. Pašvaldību pārstāvji atzīst, ka, pateicoties uzlabotajai infrastruktūrai pieguļošajās teritorijās, notiek jaunu investoru ienākšana. </a:t>
            </a:r>
            <a:endParaRPr lang="en-GB" sz="1600" dirty="0"/>
          </a:p>
        </p:txBody>
      </p:sp>
      <p:sp>
        <p:nvSpPr>
          <p:cNvPr id="14" name="Arrow: Pentagon 13">
            <a:extLst>
              <a:ext uri="{FF2B5EF4-FFF2-40B4-BE49-F238E27FC236}">
                <a16:creationId xmlns:a16="http://schemas.microsoft.com/office/drawing/2014/main" id="{B3F3E0ED-91EA-B5AC-95A9-B51D344E9233}"/>
              </a:ext>
            </a:extLst>
          </p:cNvPr>
          <p:cNvSpPr/>
          <p:nvPr/>
        </p:nvSpPr>
        <p:spPr>
          <a:xfrm>
            <a:off x="617221" y="3798431"/>
            <a:ext cx="8556635" cy="1022658"/>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20" name="TextBox 19">
            <a:extLst>
              <a:ext uri="{FF2B5EF4-FFF2-40B4-BE49-F238E27FC236}">
                <a16:creationId xmlns:a16="http://schemas.microsoft.com/office/drawing/2014/main" id="{93853064-CC23-DDEA-D155-BDBC406A6E57}"/>
              </a:ext>
            </a:extLst>
          </p:cNvPr>
          <p:cNvSpPr txBox="1"/>
          <p:nvPr/>
        </p:nvSpPr>
        <p:spPr>
          <a:xfrm>
            <a:off x="709375" y="3826308"/>
            <a:ext cx="8263648" cy="95256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Ievērojot atbalsta ietekmes atšķirības starp trīs atbalsta kārtām, var secināt, ka otrajai kārtai pašvaldības sagatavojās salīdzinoši vājāk (ietekme uz investīcijām, eksportu un nodarbinātību), iespējams, atlases nosacījumu dēļ, kas nemotivē sagatavot saturiski augstvērtīgākos projektus. Tas var pamatot pieeju turpmāk neiezīmēt finansējumu caur kvotu mehānismu, bet gan ļaut efektīvākajiem un sagatavotākajiem projektiem savā starpā konkurēt. </a:t>
            </a:r>
          </a:p>
        </p:txBody>
      </p:sp>
      <p:sp>
        <p:nvSpPr>
          <p:cNvPr id="21" name="Title 1">
            <a:extLst>
              <a:ext uri="{FF2B5EF4-FFF2-40B4-BE49-F238E27FC236}">
                <a16:creationId xmlns:a16="http://schemas.microsoft.com/office/drawing/2014/main" id="{A892A113-FE57-9D66-EFBE-2AD03A8EF5F0}"/>
              </a:ext>
            </a:extLst>
          </p:cNvPr>
          <p:cNvSpPr>
            <a:spLocks noGrp="1"/>
          </p:cNvSpPr>
          <p:nvPr>
            <p:ph type="title"/>
          </p:nvPr>
        </p:nvSpPr>
        <p:spPr>
          <a:xfrm>
            <a:off x="609600" y="376520"/>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2.4.DU: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3.3.1.SAM ieguldījumu analīze (II) </a:t>
            </a:r>
            <a:endParaRPr lang="en-GB" sz="2400" dirty="0"/>
          </a:p>
        </p:txBody>
      </p:sp>
      <p:sp>
        <p:nvSpPr>
          <p:cNvPr id="24" name="Footer Placeholder 23">
            <a:extLst>
              <a:ext uri="{FF2B5EF4-FFF2-40B4-BE49-F238E27FC236}">
                <a16:creationId xmlns:a16="http://schemas.microsoft.com/office/drawing/2014/main" id="{106092DA-E360-82B9-1BAE-441B52DFE0E6}"/>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399912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6449099" y="1783"/>
            <a:ext cx="5742901" cy="6854430"/>
          </a:xfrm>
          <a:prstGeom prst="rect">
            <a:avLst/>
          </a:prstGeom>
        </p:spPr>
      </p:pic>
      <p:sp>
        <p:nvSpPr>
          <p:cNvPr id="30" name="Rectangle 29">
            <a:extLst>
              <a:ext uri="{FF2B5EF4-FFF2-40B4-BE49-F238E27FC236}">
                <a16:creationId xmlns:a16="http://schemas.microsoft.com/office/drawing/2014/main" id="{515CEE72-0B5B-4954-9E35-5B78EEC31B55}"/>
              </a:ext>
            </a:extLst>
          </p:cNvPr>
          <p:cNvSpPr/>
          <p:nvPr/>
        </p:nvSpPr>
        <p:spPr>
          <a:xfrm>
            <a:off x="0" y="1783"/>
            <a:ext cx="12199939" cy="6854432"/>
          </a:xfrm>
          <a:prstGeom prst="rect">
            <a:avLst/>
          </a:prstGeom>
          <a:gradFill flip="none" rotWithShape="1">
            <a:gsLst>
              <a:gs pos="50000">
                <a:srgbClr val="000000">
                  <a:alpha val="0"/>
                </a:srgbClr>
              </a:gs>
              <a:gs pos="93000">
                <a:srgbClr val="000000">
                  <a:alpha val="43000"/>
                </a:srgbClr>
              </a:gs>
              <a:gs pos="100000">
                <a:srgbClr val="000000">
                  <a:alpha val="5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endParaRPr lang="en-GB" sz="1799">
              <a:solidFill>
                <a:srgbClr val="2E2E38"/>
              </a:solidFill>
              <a:latin typeface="+mj-lt"/>
            </a:endParaRPr>
          </a:p>
        </p:txBody>
      </p:sp>
      <p:sp>
        <p:nvSpPr>
          <p:cNvPr id="4" name="Title 3"/>
          <p:cNvSpPr>
            <a:spLocks noGrp="1"/>
          </p:cNvSpPr>
          <p:nvPr>
            <p:ph type="title"/>
          </p:nvPr>
        </p:nvSpPr>
        <p:spPr/>
        <p:txBody>
          <a:bodyPr>
            <a:normAutofit/>
          </a:bodyPr>
          <a:lstStyle/>
          <a:p>
            <a:r>
              <a:rPr lang="lv-LV" dirty="0">
                <a:latin typeface="+mj-lt"/>
              </a:rPr>
              <a:t>Saturs</a:t>
            </a:r>
            <a:endParaRPr lang="en-US" dirty="0">
              <a:latin typeface="+mj-lt"/>
            </a:endParaRPr>
          </a:p>
        </p:txBody>
      </p:sp>
      <p:sp>
        <p:nvSpPr>
          <p:cNvPr id="2" name="Date Placeholder 1">
            <a:extLst>
              <a:ext uri="{FF2B5EF4-FFF2-40B4-BE49-F238E27FC236}">
                <a16:creationId xmlns:a16="http://schemas.microsoft.com/office/drawing/2014/main" id="{3DB057CF-B986-41E6-95A7-219156C02807}"/>
              </a:ext>
            </a:extLst>
          </p:cNvPr>
          <p:cNvSpPr>
            <a:spLocks noGrp="1"/>
          </p:cNvSpPr>
          <p:nvPr>
            <p:ph type="dt" sz="half" idx="19"/>
          </p:nvPr>
        </p:nvSpPr>
        <p:spPr/>
        <p:txBody>
          <a:bodyPr/>
          <a:lstStyle/>
          <a:p>
            <a:fld id="{F4B0EDA2-51DE-45C8-9A71-22E900C67B3D}" type="datetime1">
              <a:rPr lang="lv-LV" smtClean="0">
                <a:solidFill>
                  <a:srgbClr val="2E2E38"/>
                </a:solidFill>
                <a:latin typeface="+mj-lt"/>
              </a:rPr>
              <a:t>18.10.2023</a:t>
            </a:fld>
            <a:endParaRPr lang="en-IN" dirty="0">
              <a:solidFill>
                <a:srgbClr val="2E2E38"/>
              </a:solidFill>
              <a:latin typeface="+mj-lt"/>
            </a:endParaRPr>
          </a:p>
        </p:txBody>
      </p:sp>
      <p:sp>
        <p:nvSpPr>
          <p:cNvPr id="5" name="Slide Number Placeholder 4">
            <a:extLst>
              <a:ext uri="{FF2B5EF4-FFF2-40B4-BE49-F238E27FC236}">
                <a16:creationId xmlns:a16="http://schemas.microsoft.com/office/drawing/2014/main" id="{2E898AE0-B817-48DB-9976-758677586103}"/>
              </a:ext>
            </a:extLst>
          </p:cNvPr>
          <p:cNvSpPr>
            <a:spLocks noGrp="1"/>
          </p:cNvSpPr>
          <p:nvPr>
            <p:ph type="sldNum" sz="quarter" idx="21"/>
          </p:nvPr>
        </p:nvSpPr>
        <p:spPr/>
        <p:txBody>
          <a:bodyPr/>
          <a:lstStyle/>
          <a:p>
            <a:r>
              <a:rPr lang="lv-LV" dirty="0">
                <a:solidFill>
                  <a:srgbClr val="2E2E38"/>
                </a:solidFill>
                <a:latin typeface="+mj-lt"/>
              </a:rPr>
              <a:t>Lapa</a:t>
            </a:r>
            <a:r>
              <a:rPr lang="en-GB" dirty="0">
                <a:solidFill>
                  <a:srgbClr val="2E2E38"/>
                </a:solidFill>
                <a:latin typeface="+mj-lt"/>
              </a:rPr>
              <a:t> </a:t>
            </a:r>
            <a:fld id="{F1BC30E3-FFE5-4B91-AA19-87A149EBB9EE}" type="slidenum">
              <a:rPr lang="en-GB">
                <a:solidFill>
                  <a:srgbClr val="2E2E38"/>
                </a:solidFill>
                <a:latin typeface="+mj-lt"/>
              </a:rPr>
              <a:pPr/>
              <a:t>2</a:t>
            </a:fld>
            <a:endParaRPr lang="en-GB" dirty="0">
              <a:solidFill>
                <a:srgbClr val="2E2E38"/>
              </a:solidFill>
              <a:latin typeface="+mj-lt"/>
            </a:endParaRPr>
          </a:p>
        </p:txBody>
      </p:sp>
      <p:grpSp>
        <p:nvGrpSpPr>
          <p:cNvPr id="21" name="Group 4">
            <a:extLst>
              <a:ext uri="{FF2B5EF4-FFF2-40B4-BE49-F238E27FC236}">
                <a16:creationId xmlns:a16="http://schemas.microsoft.com/office/drawing/2014/main" id="{ABA621AC-91DA-4716-A450-56540FA39C36}"/>
              </a:ext>
            </a:extLst>
          </p:cNvPr>
          <p:cNvGrpSpPr>
            <a:grpSpLocks noChangeAspect="1"/>
          </p:cNvGrpSpPr>
          <p:nvPr/>
        </p:nvGrpSpPr>
        <p:grpSpPr bwMode="auto">
          <a:xfrm>
            <a:off x="11281250" y="6354826"/>
            <a:ext cx="303055" cy="310988"/>
            <a:chOff x="7110" y="4004"/>
            <a:chExt cx="191" cy="196"/>
          </a:xfrm>
        </p:grpSpPr>
        <p:sp>
          <p:nvSpPr>
            <p:cNvPr id="22"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sp>
          <p:nvSpPr>
            <p:cNvPr id="23"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sp>
          <p:nvSpPr>
            <p:cNvPr id="2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grpSp>
      <p:graphicFrame>
        <p:nvGraphicFramePr>
          <p:cNvPr id="17" name="Table 16">
            <a:extLst>
              <a:ext uri="{FF2B5EF4-FFF2-40B4-BE49-F238E27FC236}">
                <a16:creationId xmlns:a16="http://schemas.microsoft.com/office/drawing/2014/main" id="{A3EBB1FF-7729-42C9-AAF0-180B519BF7B1}"/>
              </a:ext>
            </a:extLst>
          </p:cNvPr>
          <p:cNvGraphicFramePr>
            <a:graphicFrameLocks noGrp="1"/>
          </p:cNvGraphicFramePr>
          <p:nvPr>
            <p:extLst>
              <p:ext uri="{D42A27DB-BD31-4B8C-83A1-F6EECF244321}">
                <p14:modId xmlns:p14="http://schemas.microsoft.com/office/powerpoint/2010/main" val="767518592"/>
              </p:ext>
            </p:extLst>
          </p:nvPr>
        </p:nvGraphicFramePr>
        <p:xfrm>
          <a:off x="609918" y="1139882"/>
          <a:ext cx="5486082" cy="1533328"/>
        </p:xfrm>
        <a:graphic>
          <a:graphicData uri="http://schemas.openxmlformats.org/drawingml/2006/table">
            <a:tbl>
              <a:tblPr firstRow="1" bandRow="1">
                <a:tableStyleId>{5DA37D80-6434-44D0-A028-1B22A696006F}</a:tableStyleId>
              </a:tblPr>
              <a:tblGrid>
                <a:gridCol w="1061067">
                  <a:extLst>
                    <a:ext uri="{9D8B030D-6E8A-4147-A177-3AD203B41FA5}">
                      <a16:colId xmlns:a16="http://schemas.microsoft.com/office/drawing/2014/main" val="4008621399"/>
                    </a:ext>
                  </a:extLst>
                </a:gridCol>
                <a:gridCol w="4425015">
                  <a:extLst>
                    <a:ext uri="{9D8B030D-6E8A-4147-A177-3AD203B41FA5}">
                      <a16:colId xmlns:a16="http://schemas.microsoft.com/office/drawing/2014/main" val="1412039590"/>
                    </a:ext>
                  </a:extLst>
                </a:gridCol>
              </a:tblGrid>
              <a:tr h="507608">
                <a:tc>
                  <a:txBody>
                    <a:bodyPr/>
                    <a:lstStyle/>
                    <a:p>
                      <a:pPr marL="0" algn="ctr" defTabSz="914400" rtl="0" eaLnBrk="1" latinLnBrk="0" hangingPunct="1"/>
                      <a:r>
                        <a:rPr lang="lv-LV" sz="1400" b="0" kern="1200" dirty="0">
                          <a:solidFill>
                            <a:schemeClr val="bg1"/>
                          </a:solidFill>
                          <a:latin typeface="+mj-lt"/>
                          <a:ea typeface="+mn-ea"/>
                          <a:cs typeface="+mn-cs"/>
                        </a:rPr>
                        <a:t>1.</a:t>
                      </a:r>
                    </a:p>
                  </a:txBody>
                  <a:tcPr marL="91392" marR="91392"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b="0" dirty="0">
                          <a:solidFill>
                            <a:schemeClr val="bg1"/>
                          </a:solidFill>
                        </a:rPr>
                        <a:t>Izvērtējuma mērķis, darba uzdevumi, tvērums, metodes</a:t>
                      </a:r>
                    </a:p>
                  </a:txBody>
                  <a:tcPr marL="91392" marR="91392"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F0"/>
                    </a:solidFill>
                  </a:tcPr>
                </a:tc>
                <a:extLst>
                  <a:ext uri="{0D108BD9-81ED-4DB2-BD59-A6C34878D82A}">
                    <a16:rowId xmlns:a16="http://schemas.microsoft.com/office/drawing/2014/main" val="700251866"/>
                  </a:ext>
                </a:extLst>
              </a:tr>
              <a:tr h="507608">
                <a:tc>
                  <a:txBody>
                    <a:bodyPr/>
                    <a:lstStyle/>
                    <a:p>
                      <a:pPr marL="0" algn="ctr" defTabSz="914400" rtl="0" eaLnBrk="1" latinLnBrk="0" hangingPunct="1"/>
                      <a:r>
                        <a:rPr lang="lv-LV" sz="1400" b="0" kern="1200" dirty="0">
                          <a:solidFill>
                            <a:schemeClr val="bg1"/>
                          </a:solidFill>
                          <a:latin typeface="+mj-lt"/>
                          <a:ea typeface="+mn-ea"/>
                          <a:cs typeface="+mn-cs"/>
                        </a:rPr>
                        <a:t>2.</a:t>
                      </a:r>
                    </a:p>
                  </a:txBody>
                  <a:tcPr marL="91392" marR="91392"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b="0" dirty="0">
                          <a:solidFill>
                            <a:schemeClr val="bg1"/>
                          </a:solidFill>
                        </a:rPr>
                        <a:t>Secinājumi</a:t>
                      </a:r>
                    </a:p>
                  </a:txBody>
                  <a:tcPr marL="91392" marR="91392"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8844270"/>
                  </a:ext>
                </a:extLst>
              </a:tr>
              <a:tr h="507608">
                <a:tc>
                  <a:txBody>
                    <a:bodyPr/>
                    <a:lstStyle/>
                    <a:p>
                      <a:pPr marL="0" algn="ctr" defTabSz="914400" rtl="0" eaLnBrk="1" latinLnBrk="0" hangingPunct="1"/>
                      <a:r>
                        <a:rPr lang="lv-LV" sz="1400" b="0" kern="1200" dirty="0">
                          <a:solidFill>
                            <a:schemeClr val="bg1"/>
                          </a:solidFill>
                          <a:latin typeface="+mj-lt"/>
                          <a:ea typeface="+mn-ea"/>
                          <a:cs typeface="+mn-cs"/>
                        </a:rPr>
                        <a:t>3.</a:t>
                      </a:r>
                    </a:p>
                  </a:txBody>
                  <a:tcPr marL="91392" marR="91392"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b="0" dirty="0">
                          <a:solidFill>
                            <a:schemeClr val="bg1"/>
                          </a:solidFill>
                        </a:rPr>
                        <a:t>Ieteikumi</a:t>
                      </a:r>
                    </a:p>
                  </a:txBody>
                  <a:tcPr marL="91392" marR="91392"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DF0"/>
                    </a:solidFill>
                  </a:tcPr>
                </a:tc>
                <a:extLst>
                  <a:ext uri="{0D108BD9-81ED-4DB2-BD59-A6C34878D82A}">
                    <a16:rowId xmlns:a16="http://schemas.microsoft.com/office/drawing/2014/main" val="458116700"/>
                  </a:ext>
                </a:extLst>
              </a:tr>
            </a:tbl>
          </a:graphicData>
        </a:graphic>
      </p:graphicFrame>
      <p:sp>
        <p:nvSpPr>
          <p:cNvPr id="3" name="Footer Placeholder 2">
            <a:extLst>
              <a:ext uri="{FF2B5EF4-FFF2-40B4-BE49-F238E27FC236}">
                <a16:creationId xmlns:a16="http://schemas.microsoft.com/office/drawing/2014/main" id="{3C5BEEF0-3EB8-7C35-F58C-8F7C3765578C}"/>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290148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light bulb&#10;&#10;Description automatically generated">
            <a:extLst>
              <a:ext uri="{FF2B5EF4-FFF2-40B4-BE49-F238E27FC236}">
                <a16:creationId xmlns:a16="http://schemas.microsoft.com/office/drawing/2014/main" id="{8E56BC94-9072-FCFA-3DB7-1E8F501DF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0298" y="1143262"/>
            <a:ext cx="3503470" cy="5138666"/>
          </a:xfrm>
          <a:prstGeom prst="rect">
            <a:avLst/>
          </a:prstGeom>
        </p:spPr>
      </p:pic>
      <p:sp>
        <p:nvSpPr>
          <p:cNvPr id="6" name="Arrow: Pentagon 5">
            <a:extLst>
              <a:ext uri="{FF2B5EF4-FFF2-40B4-BE49-F238E27FC236}">
                <a16:creationId xmlns:a16="http://schemas.microsoft.com/office/drawing/2014/main" id="{C934F59D-6BFD-7A1F-B9CD-5C701993941A}"/>
              </a:ext>
            </a:extLst>
          </p:cNvPr>
          <p:cNvSpPr/>
          <p:nvPr/>
        </p:nvSpPr>
        <p:spPr>
          <a:xfrm>
            <a:off x="616900" y="1143261"/>
            <a:ext cx="8947724" cy="5285235"/>
          </a:xfrm>
          <a:prstGeom prst="homePlate">
            <a:avLst>
              <a:gd name="adj" fmla="val 19144"/>
            </a:avLst>
          </a:prstGeom>
          <a:solidFill>
            <a:srgbClr val="EEEEF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aphicFrame>
        <p:nvGraphicFramePr>
          <p:cNvPr id="7" name="Table 6">
            <a:extLst>
              <a:ext uri="{FF2B5EF4-FFF2-40B4-BE49-F238E27FC236}">
                <a16:creationId xmlns:a16="http://schemas.microsoft.com/office/drawing/2014/main" id="{6E54CE0F-D37B-37FC-A928-1BF58B4C0DB3}"/>
              </a:ext>
            </a:extLst>
          </p:cNvPr>
          <p:cNvGraphicFramePr>
            <a:graphicFrameLocks noGrp="1"/>
          </p:cNvGraphicFramePr>
          <p:nvPr>
            <p:extLst>
              <p:ext uri="{D42A27DB-BD31-4B8C-83A1-F6EECF244321}">
                <p14:modId xmlns:p14="http://schemas.microsoft.com/office/powerpoint/2010/main" val="3177456696"/>
              </p:ext>
            </p:extLst>
          </p:nvPr>
        </p:nvGraphicFramePr>
        <p:xfrm>
          <a:off x="808924" y="1234532"/>
          <a:ext cx="8728268" cy="5076704"/>
        </p:xfrm>
        <a:graphic>
          <a:graphicData uri="http://schemas.openxmlformats.org/drawingml/2006/table">
            <a:tbl>
              <a:tblPr firstRow="1" firstCol="1" bandRow="1"/>
              <a:tblGrid>
                <a:gridCol w="490204">
                  <a:extLst>
                    <a:ext uri="{9D8B030D-6E8A-4147-A177-3AD203B41FA5}">
                      <a16:colId xmlns:a16="http://schemas.microsoft.com/office/drawing/2014/main" val="3379516732"/>
                    </a:ext>
                  </a:extLst>
                </a:gridCol>
                <a:gridCol w="7031056">
                  <a:extLst>
                    <a:ext uri="{9D8B030D-6E8A-4147-A177-3AD203B41FA5}">
                      <a16:colId xmlns:a16="http://schemas.microsoft.com/office/drawing/2014/main" val="2666643713"/>
                    </a:ext>
                  </a:extLst>
                </a:gridCol>
                <a:gridCol w="1207008">
                  <a:extLst>
                    <a:ext uri="{9D8B030D-6E8A-4147-A177-3AD203B41FA5}">
                      <a16:colId xmlns:a16="http://schemas.microsoft.com/office/drawing/2014/main" val="3321079401"/>
                    </a:ext>
                  </a:extLst>
                </a:gridCol>
              </a:tblGrid>
              <a:tr h="842041">
                <a:tc>
                  <a:txBody>
                    <a:bodyPr/>
                    <a:lstStyle/>
                    <a:p>
                      <a:pPr marL="53975" algn="l">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Nr.</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Rekomendācija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Atbildīgā institūcija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665631381"/>
                  </a:ext>
                </a:extLst>
              </a:tr>
              <a:tr h="721491">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1.</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Saturiski līdzīgam atbalstam kā 3.3.1.SAM vērtēt Pierīgas teritoriju (statistiskā reģiona) izslēgšana no finansējuma saņēmēju loka, sekmējot Reģionālās politikas mērķu sasniegšanu.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VARAM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300263"/>
                  </a:ext>
                </a:extLst>
              </a:tr>
              <a:tr h="731520">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2.</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Saturiski līdzīgam atbalstam kā 3.3.1.SAM vērtēt augstākas intensitātes vai satura ziņā daudzveidīgāka atbalsta Latgales reģionam un tā uzņēmējiem piedāvāšanu.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VARAM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01475"/>
                  </a:ext>
                </a:extLst>
              </a:tr>
              <a:tr h="960120">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3.</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Saturiski līdzīgam atbalstam kā 3.3.1.SAM atteikties no kvotu mehānisma, ļaujot savā starpā konkurēt uzņēmējdarbības attīstības ietekmes ziņā labākajiem un efektīvākajiem, kā arī labāk sagatavotākajiem projektiem.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VARAM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917801"/>
                  </a:ext>
                </a:extLst>
              </a:tr>
              <a:tr h="1206534">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4.</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Saturiski līdzīgam atbalstam kā 3.3.1.SAM vērtēt jaunu darba vietu skaita kā intervenci raksturojoša rādītāja aizvietošanu ar algas fonda pieaugumu (vēlams, izslēdzot inflāciju), tādējādi atbilstošāk raksturojot ekonomisko ietekmi, ļaujot uzņēmumiem elastīgi reaģēt uz uzņēmējdarbības vides izmaiņām.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VARAM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6057062"/>
                  </a:ext>
                </a:extLst>
              </a:tr>
              <a:tr h="614645">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Mudināt pašvaldības dažādos vietēja mēroga pasākumos, publikācijās, interneta resursos popularizēt sekmīgi īstenotos projektus 3.3.1.SAM ietvaros, iekļaujot atbalstīto uzņēmumu redzējumu par ieguvumiem un perspektīvo attīstību.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VARAM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0025903"/>
                  </a:ext>
                </a:extLst>
              </a:tr>
            </a:tbl>
          </a:graphicData>
        </a:graphic>
      </p:graphicFrame>
      <p:sp>
        <p:nvSpPr>
          <p:cNvPr id="2" name="Title 1">
            <a:extLst>
              <a:ext uri="{FF2B5EF4-FFF2-40B4-BE49-F238E27FC236}">
                <a16:creationId xmlns:a16="http://schemas.microsoft.com/office/drawing/2014/main" id="{C36332A5-2F8D-3359-53AD-A6EB431B0AD6}"/>
              </a:ext>
            </a:extLst>
          </p:cNvPr>
          <p:cNvSpPr>
            <a:spLocks noGrp="1"/>
          </p:cNvSpPr>
          <p:nvPr>
            <p:ph type="title"/>
          </p:nvPr>
        </p:nvSpPr>
        <p:spPr>
          <a:xfrm>
            <a:off x="609601" y="429503"/>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Ieteikumi par 2.4.DU satura tematiku</a:t>
            </a:r>
            <a:endParaRPr lang="en-GB" dirty="0"/>
          </a:p>
        </p:txBody>
      </p:sp>
      <p:sp>
        <p:nvSpPr>
          <p:cNvPr id="3" name="Date Placeholder 2">
            <a:extLst>
              <a:ext uri="{FF2B5EF4-FFF2-40B4-BE49-F238E27FC236}">
                <a16:creationId xmlns:a16="http://schemas.microsoft.com/office/drawing/2014/main" id="{9A4BE3DB-E319-5FBD-49F0-CF33A67B6BC7}"/>
              </a:ext>
            </a:extLst>
          </p:cNvPr>
          <p:cNvSpPr>
            <a:spLocks noGrp="1"/>
          </p:cNvSpPr>
          <p:nvPr>
            <p:ph type="dt" sz="half" idx="10"/>
          </p:nvPr>
        </p:nvSpPr>
        <p:spPr/>
        <p:txBody>
          <a:bodyPr/>
          <a:lstStyle/>
          <a:p>
            <a:fld id="{2D300859-4610-48D7-A8D1-77D60B374569}" type="datetime1">
              <a:rPr lang="lv-LV" smtClean="0"/>
              <a:t>18.10.2023</a:t>
            </a:fld>
            <a:endParaRPr lang="en-IN" dirty="0"/>
          </a:p>
        </p:txBody>
      </p:sp>
      <p:sp>
        <p:nvSpPr>
          <p:cNvPr id="5" name="Footer Placeholder 4">
            <a:extLst>
              <a:ext uri="{FF2B5EF4-FFF2-40B4-BE49-F238E27FC236}">
                <a16:creationId xmlns:a16="http://schemas.microsoft.com/office/drawing/2014/main" id="{FF8D6E08-1958-7CC3-2E50-D5B0F2C9200B}"/>
              </a:ext>
            </a:extLst>
          </p:cNvPr>
          <p:cNvSpPr>
            <a:spLocks noGrp="1"/>
          </p:cNvSpPr>
          <p:nvPr>
            <p:ph type="ftr" sz="quarter" idx="11"/>
          </p:nvPr>
        </p:nvSpPr>
        <p:spPr/>
        <p:txBody>
          <a:bodyPr/>
          <a:lstStyle/>
          <a:p>
            <a:r>
              <a:rPr lang="en-IN"/>
              <a:t>Noslēguma izvērtējuma prezentācija</a:t>
            </a:r>
            <a:endParaRPr lang="en-IN" dirty="0"/>
          </a:p>
        </p:txBody>
      </p:sp>
      <p:sp>
        <p:nvSpPr>
          <p:cNvPr id="9" name="Slide Number Placeholder 8">
            <a:extLst>
              <a:ext uri="{FF2B5EF4-FFF2-40B4-BE49-F238E27FC236}">
                <a16:creationId xmlns:a16="http://schemas.microsoft.com/office/drawing/2014/main" id="{42B08BE3-1CCE-D4D9-17BB-25D23FC5DC64}"/>
              </a:ext>
            </a:extLst>
          </p:cNvPr>
          <p:cNvSpPr>
            <a:spLocks noGrp="1"/>
          </p:cNvSpPr>
          <p:nvPr>
            <p:ph type="sldNum" sz="quarter" idx="12"/>
          </p:nvPr>
        </p:nvSpPr>
        <p:spPr/>
        <p:txBody>
          <a:bodyPr/>
          <a:lstStyle/>
          <a:p>
            <a:r>
              <a:rPr lang="en-IN"/>
              <a:t>Page </a:t>
            </a:r>
            <a:fld id="{F1BC30E3-FFE5-4B91-AA19-87A149EBB9EE}" type="slidenum">
              <a:rPr smtClean="0"/>
              <a:pPr/>
              <a:t>20</a:t>
            </a:fld>
            <a:endParaRPr dirty="0"/>
          </a:p>
        </p:txBody>
      </p:sp>
    </p:spTree>
    <p:extLst>
      <p:ext uri="{BB962C8B-B14F-4D97-AF65-F5344CB8AC3E}">
        <p14:creationId xmlns:p14="http://schemas.microsoft.com/office/powerpoint/2010/main" val="750521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BBB4F526-47CC-018C-CC34-661365F87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431" y="1010127"/>
            <a:ext cx="3546347" cy="5309461"/>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161289"/>
            <a:ext cx="10547603" cy="4974336"/>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ED57CC77-091A-4F3B-869F-9B5537F461FF}"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21</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659315"/>
            <a:ext cx="9241397" cy="3836229"/>
          </a:xfrm>
          <a:prstGeom prst="homePlate">
            <a:avLst>
              <a:gd name="adj" fmla="val 11275"/>
            </a:avLst>
          </a:prstGeom>
          <a:solidFill>
            <a:srgbClr val="6B0B4D">
              <a:alpha val="1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490472"/>
            <a:ext cx="9534341" cy="4206240"/>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877400"/>
            <a:ext cx="8554212" cy="1020977"/>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970575"/>
            <a:ext cx="8042389"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Specifiskie rezultāta rādītāji noteikti atbilstoši piedāvātajam atbalstam, tomēr atsevišķos gadījumos piemērotāk būtu rādītāju dziļāka segmentēšana, balstoties uz politikas mērķiem - piemēram, izvēlēties aktīvo komersantu skaitu uz 1000 iedzīvotājiem, nevis komersantu skaitu uz 1000 iedzīvotājiem.</a:t>
            </a:r>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3012360"/>
            <a:ext cx="8554212" cy="1108147"/>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3154127"/>
            <a:ext cx="8173899"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Atsevišķiem iznākuma rādītājiem to mērķa vērtības ir noteiktas ievērojami konservatīvi un vērojama rādītāju mērķu pārsniegšana līdz pat 2,8 reizēm. Būtu pamatoti dziļāk vērtēt radītāju mērķa vērtības un salāgot tās ne tikai ar pieejamo atbalsta finansējumu un politikas mērķiem, bet arī ar sagaidāmo pieprasījumu (piemēram, caur </a:t>
            </a:r>
            <a:r>
              <a:rPr lang="lv-LV" sz="1400" dirty="0" err="1"/>
              <a:t>priekšizpēti</a:t>
            </a:r>
            <a:r>
              <a:rPr lang="lv-LV" sz="1400" dirty="0"/>
              <a:t>, aptauju, </a:t>
            </a:r>
            <a:r>
              <a:rPr lang="lv-LV" sz="1400" dirty="0" err="1"/>
              <a:t>utml</a:t>
            </a:r>
            <a:r>
              <a:rPr lang="lv-LV" sz="1400" dirty="0"/>
              <a:t>.). </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4231970"/>
            <a:ext cx="8556635" cy="966715"/>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4260395"/>
            <a:ext cx="8263648" cy="952568"/>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Kopumā diviem iznākuma rādītājiem mērķa vērtību nesasniegšanas novirze ir lielāka par 20%. Abi rādītāji saistās ar privātā finansējuma piesaisti. 3.1.1.SAM gadījumā rādītāja mērķa vērtības atpalicību  iespējams skaidrot ar būtiski mazāku pieprasījumu pēc atbalsta, komersantiem atsakoties no investīcijām, ņemot vērā ārējo apstākļu (COVID-19, kara Ukrainā) ietekmi uz būvniecību un cenu sadārdzinājumu un to raisīto nenoteiktību.</a:t>
            </a:r>
          </a:p>
        </p:txBody>
      </p:sp>
      <p:sp>
        <p:nvSpPr>
          <p:cNvPr id="2" name="Title 1">
            <a:extLst>
              <a:ext uri="{FF2B5EF4-FFF2-40B4-BE49-F238E27FC236}">
                <a16:creationId xmlns:a16="http://schemas.microsoft.com/office/drawing/2014/main" id="{BEE08239-AF39-4E4B-757F-A6D9BCD3D463}"/>
              </a:ext>
            </a:extLst>
          </p:cNvPr>
          <p:cNvSpPr>
            <a:spLocks noGrp="1"/>
          </p:cNvSpPr>
          <p:nvPr>
            <p:ph type="title"/>
          </p:nvPr>
        </p:nvSpPr>
        <p:spPr>
          <a:xfrm>
            <a:off x="478675" y="419727"/>
            <a:ext cx="10972800" cy="590400"/>
          </a:xfrm>
        </p:spPr>
        <p:txBody>
          <a:bodyPr/>
          <a:lstStyle/>
          <a:p>
            <a:r>
              <a:rPr lang="lv-LV" sz="2400" b="1" dirty="0">
                <a:solidFill>
                  <a:srgbClr val="6B0B4D"/>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2.5.DU: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3.PV intervences loģikas analīze (I) </a:t>
            </a:r>
            <a:endParaRPr lang="en-GB" sz="2400" dirty="0"/>
          </a:p>
        </p:txBody>
      </p:sp>
      <p:sp>
        <p:nvSpPr>
          <p:cNvPr id="10" name="Footer Placeholder 9">
            <a:extLst>
              <a:ext uri="{FF2B5EF4-FFF2-40B4-BE49-F238E27FC236}">
                <a16:creationId xmlns:a16="http://schemas.microsoft.com/office/drawing/2014/main" id="{B28CE2DE-822B-8550-8B23-3148DDA81FA4}"/>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90429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at a table&#10;&#10;Description automatically generated">
            <a:extLst>
              <a:ext uri="{FF2B5EF4-FFF2-40B4-BE49-F238E27FC236}">
                <a16:creationId xmlns:a16="http://schemas.microsoft.com/office/drawing/2014/main" id="{F86A3C14-52A3-59C4-29F9-42036EE057B5}"/>
              </a:ext>
            </a:extLst>
          </p:cNvPr>
          <p:cNvPicPr>
            <a:picLocks noChangeAspect="1"/>
          </p:cNvPicPr>
          <p:nvPr/>
        </p:nvPicPr>
        <p:blipFill rotWithShape="1">
          <a:blip r:embed="rId2">
            <a:extLst>
              <a:ext uri="{28A0092B-C50C-407E-A947-70E740481C1C}">
                <a14:useLocalDpi xmlns:a14="http://schemas.microsoft.com/office/drawing/2010/main" val="0"/>
              </a:ext>
            </a:extLst>
          </a:blip>
          <a:srcRect l="51082" r="8454"/>
          <a:stretch/>
        </p:blipFill>
        <p:spPr>
          <a:xfrm>
            <a:off x="8467344" y="1203166"/>
            <a:ext cx="3107434" cy="5119623"/>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161289"/>
            <a:ext cx="10547603" cy="4974336"/>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216A00E9-D473-41CC-9277-11B427C1CD16}"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22</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659315"/>
            <a:ext cx="9241397" cy="3598485"/>
          </a:xfrm>
          <a:prstGeom prst="homePlate">
            <a:avLst>
              <a:gd name="adj" fmla="val 11275"/>
            </a:avLst>
          </a:prstGeom>
          <a:solidFill>
            <a:srgbClr val="6B0B4D">
              <a:alpha val="1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490472"/>
            <a:ext cx="9534341" cy="3986784"/>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877400"/>
            <a:ext cx="8554212" cy="1551600"/>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1970575"/>
            <a:ext cx="8171477" cy="1318823"/>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b="1" dirty="0"/>
              <a:t>Eksporta problemātika dažādos tās aspektos (eksporta apjoms un īpatsvars apgrozījumā, konkurētspējīgi augstas pievienotās vērtības produkti, eksporta prasmes) saistāma ar MVK attīstības būtiskākajiem ierobežojumiem. Tamdēļ būtu vērtējams, kā ES fondu atbalsts ar noteiktām papildinošām darbībām, kuras specifiski vērstas uz kādu no aspektiem (piemēram, tirdzniecības aģentu tīkla izveide, atbalsts, kas sniegts caur nozaru asociācijām, tām sadarbojoties ar radniecīgam ārvalstu nozaru asociācijām, atbalsts apmācībām par eksportu), varētu papildināt atbalsta klāstu MVK. </a:t>
            </a:r>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601034"/>
            <a:ext cx="8556635" cy="1438855"/>
          </a:xfrm>
          <a:prstGeom prst="homePlate">
            <a:avLst>
              <a:gd name="adj" fmla="val 20192"/>
            </a:avLst>
          </a:prstGeom>
          <a:solidFill>
            <a:srgbClr val="6B0B4D"/>
          </a:solidFill>
          <a:ln w="12700" cap="flat" cmpd="sng" algn="ctr">
            <a:solidFill>
              <a:srgbClr val="6B0B4D"/>
            </a:solid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06951" y="3693467"/>
            <a:ext cx="8263648" cy="1438855"/>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b="1" dirty="0"/>
              <a:t>Atbalstīto uzņēmumu skaitā dominē </a:t>
            </a:r>
            <a:r>
              <a:rPr lang="lv-LV" sz="1400" b="1" dirty="0" err="1"/>
              <a:t>grantu</a:t>
            </a:r>
            <a:r>
              <a:rPr lang="lv-LV" sz="1400" b="1" dirty="0"/>
              <a:t> atbalsts, finanšu instrumentiem aptverot ceturtdaļu atbalsta saņēmējus, kamēr finansējuma apjoma ziņā finanšu instrumenti aptver 43,3% no kopējā atbalsta apjoma uzņēmējiem. Tādējādi finanšu instrumentu atbalsts sasniedz proporcionāli mazāku mērķa grupu nekā </a:t>
            </a:r>
            <a:r>
              <a:rPr lang="lv-LV" sz="1400" b="1" dirty="0" err="1"/>
              <a:t>grantu</a:t>
            </a:r>
            <a:r>
              <a:rPr lang="lv-LV" sz="1400" b="1" dirty="0"/>
              <a:t> veidā sniegts atbalsts. Tādējādi, ir jāpadara finanšu instrumenti salīdzinoši pievilcīgāki </a:t>
            </a:r>
            <a:r>
              <a:rPr lang="lv-LV" sz="1400" b="1" dirty="0" err="1"/>
              <a:t>galasaņēmējam</a:t>
            </a:r>
            <a:r>
              <a:rPr lang="lv-LV" sz="1400" b="1" dirty="0"/>
              <a:t>, bet </a:t>
            </a:r>
            <a:r>
              <a:rPr lang="lv-LV" sz="1400" b="1" dirty="0" err="1"/>
              <a:t>grantu</a:t>
            </a:r>
            <a:r>
              <a:rPr lang="lv-LV" sz="1400" b="1" dirty="0"/>
              <a:t> atbalsts jāpadara aizvien koncentrētāks uz prioritārām jomām, teritorijām vai izdevumu pozīcijām. </a:t>
            </a:r>
          </a:p>
          <a:p>
            <a:pPr>
              <a:lnSpc>
                <a:spcPct val="85000"/>
              </a:lnSpc>
              <a:spcBef>
                <a:spcPct val="20000"/>
              </a:spcBef>
              <a:spcAft>
                <a:spcPts val="600"/>
              </a:spcAft>
              <a:buClr>
                <a:schemeClr val="tx1"/>
              </a:buClr>
              <a:buSzPct val="70000"/>
            </a:pPr>
            <a:endParaRPr lang="lv-LV" sz="1400" b="1" dirty="0"/>
          </a:p>
        </p:txBody>
      </p:sp>
      <p:sp>
        <p:nvSpPr>
          <p:cNvPr id="12" name="Title 1">
            <a:extLst>
              <a:ext uri="{FF2B5EF4-FFF2-40B4-BE49-F238E27FC236}">
                <a16:creationId xmlns:a16="http://schemas.microsoft.com/office/drawing/2014/main" id="{26561F3F-21C2-A05E-7732-81D1CB08DCFF}"/>
              </a:ext>
            </a:extLst>
          </p:cNvPr>
          <p:cNvSpPr>
            <a:spLocks noGrp="1"/>
          </p:cNvSpPr>
          <p:nvPr>
            <p:ph type="title"/>
          </p:nvPr>
        </p:nvSpPr>
        <p:spPr>
          <a:xfrm>
            <a:off x="601978" y="438691"/>
            <a:ext cx="10972800" cy="590400"/>
          </a:xfrm>
        </p:spPr>
        <p:txBody>
          <a:bodyPr/>
          <a:lstStyle/>
          <a:p>
            <a:r>
              <a:rPr lang="lv-LV" sz="2400" b="1" dirty="0">
                <a:solidFill>
                  <a:srgbClr val="6B0B4D"/>
                </a:solidFill>
                <a:effectLst/>
                <a:latin typeface="EYInterstate Light" panose="02000506000000020004" pitchFamily="2" charset="0"/>
                <a:ea typeface="Times New Roman" panose="02020603050405020304" pitchFamily="18" charset="0"/>
                <a:cs typeface="DokChampa" panose="020B0604020202020204" pitchFamily="34" charset="-34"/>
              </a:rPr>
              <a:t>Secinājumi par 2.5.DU: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3.PV intervences loģikas analīze (II) </a:t>
            </a:r>
            <a:endParaRPr lang="en-GB" sz="2400" dirty="0"/>
          </a:p>
        </p:txBody>
      </p:sp>
      <p:sp>
        <p:nvSpPr>
          <p:cNvPr id="21" name="Footer Placeholder 20">
            <a:extLst>
              <a:ext uri="{FF2B5EF4-FFF2-40B4-BE49-F238E27FC236}">
                <a16:creationId xmlns:a16="http://schemas.microsoft.com/office/drawing/2014/main" id="{6285EA47-6E3A-8172-F902-6BBB1806D5D1}"/>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94085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light bulb&#10;&#10;Description automatically generated">
            <a:extLst>
              <a:ext uri="{FF2B5EF4-FFF2-40B4-BE49-F238E27FC236}">
                <a16:creationId xmlns:a16="http://schemas.microsoft.com/office/drawing/2014/main" id="{8E56BC94-9072-FCFA-3DB7-1E8F501DF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0298" y="1143262"/>
            <a:ext cx="3503470" cy="5138666"/>
          </a:xfrm>
          <a:prstGeom prst="rect">
            <a:avLst/>
          </a:prstGeom>
        </p:spPr>
      </p:pic>
      <p:sp>
        <p:nvSpPr>
          <p:cNvPr id="6" name="Arrow: Pentagon 5">
            <a:extLst>
              <a:ext uri="{FF2B5EF4-FFF2-40B4-BE49-F238E27FC236}">
                <a16:creationId xmlns:a16="http://schemas.microsoft.com/office/drawing/2014/main" id="{C934F59D-6BFD-7A1F-B9CD-5C701993941A}"/>
              </a:ext>
            </a:extLst>
          </p:cNvPr>
          <p:cNvSpPr/>
          <p:nvPr/>
        </p:nvSpPr>
        <p:spPr>
          <a:xfrm>
            <a:off x="616900" y="1143262"/>
            <a:ext cx="8947724" cy="5138666"/>
          </a:xfrm>
          <a:prstGeom prst="homePlate">
            <a:avLst>
              <a:gd name="adj" fmla="val 19144"/>
            </a:avLst>
          </a:prstGeom>
          <a:solidFill>
            <a:srgbClr val="EEEEF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aphicFrame>
        <p:nvGraphicFramePr>
          <p:cNvPr id="7" name="Table 6">
            <a:extLst>
              <a:ext uri="{FF2B5EF4-FFF2-40B4-BE49-F238E27FC236}">
                <a16:creationId xmlns:a16="http://schemas.microsoft.com/office/drawing/2014/main" id="{6E54CE0F-D37B-37FC-A928-1BF58B4C0DB3}"/>
              </a:ext>
            </a:extLst>
          </p:cNvPr>
          <p:cNvGraphicFramePr>
            <a:graphicFrameLocks noGrp="1"/>
          </p:cNvGraphicFramePr>
          <p:nvPr>
            <p:extLst>
              <p:ext uri="{D42A27DB-BD31-4B8C-83A1-F6EECF244321}">
                <p14:modId xmlns:p14="http://schemas.microsoft.com/office/powerpoint/2010/main" val="1044688442"/>
              </p:ext>
            </p:extLst>
          </p:nvPr>
        </p:nvGraphicFramePr>
        <p:xfrm>
          <a:off x="808924" y="1353497"/>
          <a:ext cx="8490524" cy="4598972"/>
        </p:xfrm>
        <a:graphic>
          <a:graphicData uri="http://schemas.openxmlformats.org/drawingml/2006/table">
            <a:tbl>
              <a:tblPr firstRow="1" firstCol="1" bandRow="1"/>
              <a:tblGrid>
                <a:gridCol w="678592">
                  <a:extLst>
                    <a:ext uri="{9D8B030D-6E8A-4147-A177-3AD203B41FA5}">
                      <a16:colId xmlns:a16="http://schemas.microsoft.com/office/drawing/2014/main" val="3379516732"/>
                    </a:ext>
                  </a:extLst>
                </a:gridCol>
                <a:gridCol w="6056284">
                  <a:extLst>
                    <a:ext uri="{9D8B030D-6E8A-4147-A177-3AD203B41FA5}">
                      <a16:colId xmlns:a16="http://schemas.microsoft.com/office/drawing/2014/main" val="2666643713"/>
                    </a:ext>
                  </a:extLst>
                </a:gridCol>
                <a:gridCol w="1755648">
                  <a:extLst>
                    <a:ext uri="{9D8B030D-6E8A-4147-A177-3AD203B41FA5}">
                      <a16:colId xmlns:a16="http://schemas.microsoft.com/office/drawing/2014/main" val="3321079401"/>
                    </a:ext>
                  </a:extLst>
                </a:gridCol>
              </a:tblGrid>
              <a:tr h="581825">
                <a:tc>
                  <a:txBody>
                    <a:bodyPr/>
                    <a:lstStyle/>
                    <a:p>
                      <a:pPr marL="53975" algn="l">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Nr.</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Rekomendācija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Atbildīgā institūcija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extLst>
                  <a:ext uri="{0D108BD9-81ED-4DB2-BD59-A6C34878D82A}">
                    <a16:rowId xmlns:a16="http://schemas.microsoft.com/office/drawing/2014/main" val="665631381"/>
                  </a:ext>
                </a:extLst>
              </a:tr>
              <a:tr h="968009">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1.</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Specifisko rādītāju noteikšanā dot priekšroku aktīvo komersantu skaita uz 1000 iedzīvotājiem rādītājam, salīdzinot ar rādītāju, kas raksturo uzņēmumu skaitu uz 1000 iedzīvotājiem, tādējādi pilnīgāk  rādītājā ietverot tautsaimniecības problemātiku.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300263"/>
                  </a:ext>
                </a:extLst>
              </a:tr>
              <a:tr h="599498">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2.</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Rādītāju mērķa vērtību noteikšanā ieviest praksi padziļināti vērtēt sagaidāmo pieprasījumu no mērķa grupas puses, piemēram, caur </a:t>
                      </a:r>
                      <a:r>
                        <a:rPr lang="lv-LV" sz="1200" kern="1200" dirty="0" err="1">
                          <a:solidFill>
                            <a:schemeClr val="bg1"/>
                          </a:solidFill>
                          <a:effectLst/>
                          <a:latin typeface="+mj-lt"/>
                          <a:ea typeface="+mn-ea"/>
                          <a:cs typeface="+mn-cs"/>
                        </a:rPr>
                        <a:t>priekšizpēti</a:t>
                      </a:r>
                      <a:r>
                        <a:rPr lang="lv-LV" sz="1200" kern="1200" dirty="0">
                          <a:solidFill>
                            <a:schemeClr val="bg1"/>
                          </a:solidFill>
                          <a:effectLst/>
                          <a:latin typeface="+mj-lt"/>
                          <a:ea typeface="+mn-ea"/>
                          <a:cs typeface="+mn-cs"/>
                        </a:rPr>
                        <a:t>, aptauju, </a:t>
                      </a:r>
                      <a:r>
                        <a:rPr lang="lv-LV" sz="1200" kern="1200" dirty="0" err="1">
                          <a:solidFill>
                            <a:schemeClr val="bg1"/>
                          </a:solidFill>
                          <a:effectLst/>
                          <a:latin typeface="+mj-lt"/>
                          <a:ea typeface="+mn-ea"/>
                          <a:cs typeface="+mn-cs"/>
                        </a:rPr>
                        <a:t>utml</a:t>
                      </a:r>
                      <a:r>
                        <a:rPr lang="lv-LV" sz="1200" kern="1200" dirty="0">
                          <a:solidFill>
                            <a:schemeClr val="bg1"/>
                          </a:solidFill>
                          <a:effectLst/>
                          <a:latin typeface="+mj-lt"/>
                          <a:ea typeface="+mn-ea"/>
                          <a:cs typeface="+mn-cs"/>
                        </a:rPr>
                        <a:t>., kas uz precīzākiem pieņēmumiem ļautu noteikt rādītāju mērķa vērtības.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FM, 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01475"/>
                  </a:ext>
                </a:extLst>
              </a:tr>
              <a:tr h="804415">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3.</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Ieviest praksi ES fondu programmu ieviešanas laikā koriģēt pieņēmumus un paaugstināt rādītāju mērķa vērtības rādītāju būtiskas pārsniegšanas gadījumā (piemēram, sasniegtajai vērtībai esot par 50% vai vairāk lielākai nekā mērķa vērtība).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FM, 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917801"/>
                  </a:ext>
                </a:extLst>
              </a:tr>
              <a:tr h="804509">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Vērtēt papildu atbalstāmo aktivitāšu iekļaušanas iespējas ES fondu programmās, kas būtu vērstas uz eksporta sekmēšanu, piemēram, tirdzniecības aģentu tīkla kompetences paplašināšana, atbalsts nozaru asociācijām sadarbībai ar radniecīgam ārvalstu nozaru asociācijām, atbalsts apmācībām par eksportu.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146482"/>
                  </a:ext>
                </a:extLst>
              </a:tr>
              <a:tr h="804415">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0B4D"/>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Uzlabot FI pieprasījumu, </a:t>
                      </a:r>
                      <a:r>
                        <a:rPr lang="lv-LV" sz="1200" kern="1200" dirty="0" err="1">
                          <a:solidFill>
                            <a:schemeClr val="bg1"/>
                          </a:solidFill>
                          <a:effectLst/>
                          <a:latin typeface="+mj-lt"/>
                          <a:ea typeface="+mn-ea"/>
                          <a:cs typeface="+mn-cs"/>
                        </a:rPr>
                        <a:t>grantu</a:t>
                      </a:r>
                      <a:r>
                        <a:rPr lang="lv-LV" sz="1200" kern="1200" dirty="0">
                          <a:solidFill>
                            <a:schemeClr val="bg1"/>
                          </a:solidFill>
                          <a:effectLst/>
                          <a:latin typeface="+mj-lt"/>
                          <a:ea typeface="+mn-ea"/>
                          <a:cs typeface="+mn-cs"/>
                        </a:rPr>
                        <a:t> atbalstu padarot koncentrētāku uz prioritārām jomām, teritorijām vai izdevumu pozīcijām.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EM, ALTUM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4658606"/>
                  </a:ext>
                </a:extLst>
              </a:tr>
            </a:tbl>
          </a:graphicData>
        </a:graphic>
      </p:graphicFrame>
      <p:sp>
        <p:nvSpPr>
          <p:cNvPr id="5" name="Title 1">
            <a:extLst>
              <a:ext uri="{FF2B5EF4-FFF2-40B4-BE49-F238E27FC236}">
                <a16:creationId xmlns:a16="http://schemas.microsoft.com/office/drawing/2014/main" id="{429FAEB6-4C02-C423-F21B-59053043874A}"/>
              </a:ext>
            </a:extLst>
          </p:cNvPr>
          <p:cNvSpPr txBox="1">
            <a:spLocks/>
          </p:cNvSpPr>
          <p:nvPr/>
        </p:nvSpPr>
        <p:spPr>
          <a:xfrm>
            <a:off x="590968" y="416187"/>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dirty="0">
                <a:solidFill>
                  <a:srgbClr val="6B0B4D"/>
                </a:solidFill>
                <a:ea typeface="Times New Roman" panose="02020603050405020304" pitchFamily="18" charset="0"/>
                <a:cs typeface="DokChampa" panose="020B0604020202020204" pitchFamily="34" charset="-34"/>
              </a:rPr>
              <a:t>Ieteikumi par 2.5.DU satura tematiku</a:t>
            </a:r>
            <a:endParaRPr lang="en-GB" dirty="0">
              <a:solidFill>
                <a:srgbClr val="6B0B4D"/>
              </a:solidFill>
            </a:endParaRPr>
          </a:p>
        </p:txBody>
      </p:sp>
      <p:sp>
        <p:nvSpPr>
          <p:cNvPr id="9" name="Date Placeholder 8">
            <a:extLst>
              <a:ext uri="{FF2B5EF4-FFF2-40B4-BE49-F238E27FC236}">
                <a16:creationId xmlns:a16="http://schemas.microsoft.com/office/drawing/2014/main" id="{735B6C9C-E0EF-DF2D-4036-FCBC0843AE24}"/>
              </a:ext>
            </a:extLst>
          </p:cNvPr>
          <p:cNvSpPr>
            <a:spLocks noGrp="1"/>
          </p:cNvSpPr>
          <p:nvPr>
            <p:ph type="dt" sz="half" idx="10"/>
          </p:nvPr>
        </p:nvSpPr>
        <p:spPr/>
        <p:txBody>
          <a:bodyPr/>
          <a:lstStyle/>
          <a:p>
            <a:fld id="{0D4E1441-E992-4455-967A-1C33E1BA6277}" type="datetime1">
              <a:rPr lang="lv-LV" smtClean="0"/>
              <a:t>18.10.2023</a:t>
            </a:fld>
            <a:endParaRPr lang="en-IN" dirty="0"/>
          </a:p>
        </p:txBody>
      </p:sp>
      <p:sp>
        <p:nvSpPr>
          <p:cNvPr id="10" name="Footer Placeholder 9">
            <a:extLst>
              <a:ext uri="{FF2B5EF4-FFF2-40B4-BE49-F238E27FC236}">
                <a16:creationId xmlns:a16="http://schemas.microsoft.com/office/drawing/2014/main" id="{D944D006-0811-39B0-16B0-4AEF4190A13E}"/>
              </a:ext>
            </a:extLst>
          </p:cNvPr>
          <p:cNvSpPr>
            <a:spLocks noGrp="1"/>
          </p:cNvSpPr>
          <p:nvPr>
            <p:ph type="ftr" sz="quarter" idx="11"/>
          </p:nvPr>
        </p:nvSpPr>
        <p:spPr/>
        <p:txBody>
          <a:bodyPr/>
          <a:lstStyle/>
          <a:p>
            <a:r>
              <a:rPr lang="en-IN"/>
              <a:t>Noslēguma izvērtējuma prezentācija</a:t>
            </a:r>
            <a:endParaRPr lang="en-IN" dirty="0"/>
          </a:p>
        </p:txBody>
      </p:sp>
      <p:sp>
        <p:nvSpPr>
          <p:cNvPr id="11" name="Slide Number Placeholder 10">
            <a:extLst>
              <a:ext uri="{FF2B5EF4-FFF2-40B4-BE49-F238E27FC236}">
                <a16:creationId xmlns:a16="http://schemas.microsoft.com/office/drawing/2014/main" id="{928917B9-BFD1-47D2-8D81-B253B6977C82}"/>
              </a:ext>
            </a:extLst>
          </p:cNvPr>
          <p:cNvSpPr>
            <a:spLocks noGrp="1"/>
          </p:cNvSpPr>
          <p:nvPr>
            <p:ph type="sldNum" sz="quarter" idx="12"/>
          </p:nvPr>
        </p:nvSpPr>
        <p:spPr/>
        <p:txBody>
          <a:bodyPr/>
          <a:lstStyle/>
          <a:p>
            <a:r>
              <a:rPr lang="en-IN"/>
              <a:t>Page </a:t>
            </a:r>
            <a:fld id="{F1BC30E3-FFE5-4B91-AA19-87A149EBB9EE}" type="slidenum">
              <a:rPr smtClean="0"/>
              <a:pPr/>
              <a:t>23</a:t>
            </a:fld>
            <a:endParaRPr dirty="0"/>
          </a:p>
        </p:txBody>
      </p:sp>
    </p:spTree>
    <p:extLst>
      <p:ext uri="{BB962C8B-B14F-4D97-AF65-F5344CB8AC3E}">
        <p14:creationId xmlns:p14="http://schemas.microsoft.com/office/powerpoint/2010/main" val="1389720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gnifying glass on a graph&#10;&#10;Description automatically generated">
            <a:extLst>
              <a:ext uri="{FF2B5EF4-FFF2-40B4-BE49-F238E27FC236}">
                <a16:creationId xmlns:a16="http://schemas.microsoft.com/office/drawing/2014/main" id="{F8E8E64C-1AEB-C507-CF1F-18AD771EC60F}"/>
              </a:ext>
            </a:extLst>
          </p:cNvPr>
          <p:cNvPicPr>
            <a:picLocks noChangeAspect="1"/>
          </p:cNvPicPr>
          <p:nvPr/>
        </p:nvPicPr>
        <p:blipFill rotWithShape="1">
          <a:blip r:embed="rId2">
            <a:extLst>
              <a:ext uri="{28A0092B-C50C-407E-A947-70E740481C1C}">
                <a14:useLocalDpi xmlns:a14="http://schemas.microsoft.com/office/drawing/2010/main" val="0"/>
              </a:ext>
            </a:extLst>
          </a:blip>
          <a:srcRect l="57797"/>
          <a:stretch/>
        </p:blipFill>
        <p:spPr>
          <a:xfrm>
            <a:off x="8165592" y="1108561"/>
            <a:ext cx="3409187" cy="5385816"/>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547603"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554DEE57-CFFF-4C76-8443-103BA79F9B5E}"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24</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961661"/>
            <a:ext cx="9241397" cy="3204699"/>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858266"/>
            <a:ext cx="9534341" cy="3527550"/>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2151118"/>
            <a:ext cx="8554212" cy="1277881"/>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44259" y="2190031"/>
            <a:ext cx="8171477" cy="1135696"/>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Viens ES fondu atbalsta administrators (t.i. CFLA) ir attaisnojis savu funkciju caur atbalsta nosacījumu centralizēšanu, kvalitātes kontroles jomā, kā arī KPVIS uzturēšanā. Vienlaicīgi tieši uzņēmējdarbības atbalstā 2014.-2020.gada periodā bieži tikusi piemērota kaskādēta ieviešanas sistēma, sadarbības iestādei pašai nestrādājot ar mērķa grupu / atbalsta saņēmējiem, kas mazinājis centralizācijas ieguvumus. Vienlaikus katrs papildu līmenis, kas iesaistīts finansējuma administrēšanā, prasījis līdzekļus finansējuma administrēšanai.  </a:t>
            </a:r>
          </a:p>
        </p:txBody>
      </p:sp>
      <p:sp>
        <p:nvSpPr>
          <p:cNvPr id="17" name="Arrow: Pentagon 16">
            <a:extLst>
              <a:ext uri="{FF2B5EF4-FFF2-40B4-BE49-F238E27FC236}">
                <a16:creationId xmlns:a16="http://schemas.microsoft.com/office/drawing/2014/main" id="{BDC2E7E8-BB0F-A80A-DF8F-C5AD8C1CB2D3}"/>
              </a:ext>
            </a:extLst>
          </p:cNvPr>
          <p:cNvSpPr/>
          <p:nvPr/>
        </p:nvSpPr>
        <p:spPr>
          <a:xfrm>
            <a:off x="604401" y="3602948"/>
            <a:ext cx="8554212" cy="1265959"/>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9" name="TextBox 18">
            <a:extLst>
              <a:ext uri="{FF2B5EF4-FFF2-40B4-BE49-F238E27FC236}">
                <a16:creationId xmlns:a16="http://schemas.microsoft.com/office/drawing/2014/main" id="{D601B1B1-8C0C-76E2-1915-C46AD28F7ABB}"/>
              </a:ext>
            </a:extLst>
          </p:cNvPr>
          <p:cNvSpPr txBox="1"/>
          <p:nvPr/>
        </p:nvSpPr>
        <p:spPr>
          <a:xfrm>
            <a:off x="695908" y="3735387"/>
            <a:ext cx="8227721" cy="952568"/>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Cita kaskadētā ieviešanas sistēma, ITI pieeja 3.3.1.SAM vadībai, nav sevi attaisnojusi, pašvaldībām prasot veidot CFLA paralēlu projektu vadības un kontroles sistēmu un tādējādi uzliekot papildu administratīvo slogu, turklāt vienlaicīgi neatslogojot CFLA administratīvo resursu. Tādējādi, turpmāk līdzīga atbalsta vadībā ieteicams atteikties no ITI pieejas, kā arī uzkrāt datus KPVIS par atbalstītajiem komersantiem līdzīgi kā citās atbalsta programmās. </a:t>
            </a:r>
            <a:endParaRPr lang="en-GB" sz="1600" dirty="0"/>
          </a:p>
        </p:txBody>
      </p:sp>
      <p:sp>
        <p:nvSpPr>
          <p:cNvPr id="12" name="Title 1">
            <a:extLst>
              <a:ext uri="{FF2B5EF4-FFF2-40B4-BE49-F238E27FC236}">
                <a16:creationId xmlns:a16="http://schemas.microsoft.com/office/drawing/2014/main" id="{31110B15-D6E9-3563-040C-8CE5C68178AD}"/>
              </a:ext>
            </a:extLst>
          </p:cNvPr>
          <p:cNvSpPr txBox="1">
            <a:spLocks/>
          </p:cNvSpPr>
          <p:nvPr/>
        </p:nvSpPr>
        <p:spPr>
          <a:xfrm>
            <a:off x="601979" y="461986"/>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a:solidFill>
                  <a:srgbClr val="27ACAA"/>
                </a:solidFill>
                <a:ea typeface="Times New Roman" panose="02020603050405020304" pitchFamily="18" charset="0"/>
                <a:cs typeface="DokChampa" panose="020B0604020202020204" pitchFamily="34" charset="-34"/>
              </a:rPr>
              <a:t>Secinājumi par 2.6.DU: </a:t>
            </a:r>
            <a:r>
              <a:rPr lang="lv-LV" sz="2400">
                <a:solidFill>
                  <a:srgbClr val="000000"/>
                </a:solidFill>
                <a:ea typeface="Times New Roman" panose="02020603050405020304" pitchFamily="18" charset="0"/>
                <a:cs typeface="DokChampa" panose="020B0604020202020204" pitchFamily="34" charset="-34"/>
              </a:rPr>
              <a:t>3.PV ieviešanas mehānisma analīze (I) </a:t>
            </a:r>
            <a:endParaRPr lang="en-GB" sz="2400" dirty="0"/>
          </a:p>
        </p:txBody>
      </p:sp>
      <p:sp>
        <p:nvSpPr>
          <p:cNvPr id="18" name="Footer Placeholder 17">
            <a:extLst>
              <a:ext uri="{FF2B5EF4-FFF2-40B4-BE49-F238E27FC236}">
                <a16:creationId xmlns:a16="http://schemas.microsoft.com/office/drawing/2014/main" id="{43376CB3-0152-8871-654E-D8FECD739D84}"/>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955511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light bulb&#10;&#10;Description automatically generated">
            <a:extLst>
              <a:ext uri="{FF2B5EF4-FFF2-40B4-BE49-F238E27FC236}">
                <a16:creationId xmlns:a16="http://schemas.microsoft.com/office/drawing/2014/main" id="{8E56BC94-9072-FCFA-3DB7-1E8F501DF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0298" y="1143262"/>
            <a:ext cx="3503470" cy="5138666"/>
          </a:xfrm>
          <a:prstGeom prst="rect">
            <a:avLst/>
          </a:prstGeom>
        </p:spPr>
      </p:pic>
      <p:sp>
        <p:nvSpPr>
          <p:cNvPr id="6" name="Arrow: Pentagon 5">
            <a:extLst>
              <a:ext uri="{FF2B5EF4-FFF2-40B4-BE49-F238E27FC236}">
                <a16:creationId xmlns:a16="http://schemas.microsoft.com/office/drawing/2014/main" id="{C934F59D-6BFD-7A1F-B9CD-5C701993941A}"/>
              </a:ext>
            </a:extLst>
          </p:cNvPr>
          <p:cNvSpPr/>
          <p:nvPr/>
        </p:nvSpPr>
        <p:spPr>
          <a:xfrm>
            <a:off x="616900" y="1143261"/>
            <a:ext cx="8947724" cy="5285235"/>
          </a:xfrm>
          <a:prstGeom prst="homePlate">
            <a:avLst>
              <a:gd name="adj" fmla="val 19144"/>
            </a:avLst>
          </a:prstGeom>
          <a:solidFill>
            <a:srgbClr val="EEEEF6">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aphicFrame>
        <p:nvGraphicFramePr>
          <p:cNvPr id="7" name="Table 6">
            <a:extLst>
              <a:ext uri="{FF2B5EF4-FFF2-40B4-BE49-F238E27FC236}">
                <a16:creationId xmlns:a16="http://schemas.microsoft.com/office/drawing/2014/main" id="{6E54CE0F-D37B-37FC-A928-1BF58B4C0DB3}"/>
              </a:ext>
            </a:extLst>
          </p:cNvPr>
          <p:cNvGraphicFramePr>
            <a:graphicFrameLocks noGrp="1"/>
          </p:cNvGraphicFramePr>
          <p:nvPr>
            <p:extLst>
              <p:ext uri="{D42A27DB-BD31-4B8C-83A1-F6EECF244321}">
                <p14:modId xmlns:p14="http://schemas.microsoft.com/office/powerpoint/2010/main" val="3571168658"/>
              </p:ext>
            </p:extLst>
          </p:nvPr>
        </p:nvGraphicFramePr>
        <p:xfrm>
          <a:off x="891220" y="1503541"/>
          <a:ext cx="6625148" cy="4418107"/>
        </p:xfrm>
        <a:graphic>
          <a:graphicData uri="http://schemas.openxmlformats.org/drawingml/2006/table">
            <a:tbl>
              <a:tblPr firstRow="1" firstCol="1" bandRow="1"/>
              <a:tblGrid>
                <a:gridCol w="489524">
                  <a:extLst>
                    <a:ext uri="{9D8B030D-6E8A-4147-A177-3AD203B41FA5}">
                      <a16:colId xmlns:a16="http://schemas.microsoft.com/office/drawing/2014/main" val="3379516732"/>
                    </a:ext>
                  </a:extLst>
                </a:gridCol>
                <a:gridCol w="4041648">
                  <a:extLst>
                    <a:ext uri="{9D8B030D-6E8A-4147-A177-3AD203B41FA5}">
                      <a16:colId xmlns:a16="http://schemas.microsoft.com/office/drawing/2014/main" val="2666643713"/>
                    </a:ext>
                  </a:extLst>
                </a:gridCol>
                <a:gridCol w="2093976">
                  <a:extLst>
                    <a:ext uri="{9D8B030D-6E8A-4147-A177-3AD203B41FA5}">
                      <a16:colId xmlns:a16="http://schemas.microsoft.com/office/drawing/2014/main" val="3321079401"/>
                    </a:ext>
                  </a:extLst>
                </a:gridCol>
              </a:tblGrid>
              <a:tr h="575980">
                <a:tc>
                  <a:txBody>
                    <a:bodyPr/>
                    <a:lstStyle/>
                    <a:p>
                      <a:pPr marL="53975" algn="l">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Nr.</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Rekomendācija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53975" algn="ctr">
                        <a:lnSpc>
                          <a:spcPts val="1400"/>
                        </a:lnSpc>
                        <a:spcBef>
                          <a:spcPts val="600"/>
                        </a:spcBef>
                        <a:spcAft>
                          <a:spcPts val="600"/>
                        </a:spcAft>
                      </a:pPr>
                      <a:r>
                        <a:rPr lang="lv-LV" sz="1200" b="1" kern="600" dirty="0">
                          <a:solidFill>
                            <a:schemeClr val="tx1"/>
                          </a:solidFill>
                          <a:effectLst/>
                          <a:latin typeface="+mj-lt"/>
                          <a:ea typeface="Times New Roman" panose="02020603050405020304" pitchFamily="18" charset="0"/>
                          <a:cs typeface="Times New Roman" panose="02020603050405020304" pitchFamily="18" charset="0"/>
                        </a:rPr>
                        <a:t>Atbildīgā institūcija</a:t>
                      </a:r>
                    </a:p>
                  </a:txBody>
                  <a:tcPr marL="68580" marR="68580" marT="539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665631381"/>
                  </a:ext>
                </a:extLst>
              </a:tr>
              <a:tr h="1907804">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1.</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Pilnveidot KPVIS uzkrājamos datu laukus par 3.3.1.SAM līdzīga atbalsta </a:t>
                      </a:r>
                      <a:r>
                        <a:rPr lang="lv-LV" sz="1200" kern="1200" dirty="0" err="1">
                          <a:solidFill>
                            <a:schemeClr val="bg1"/>
                          </a:solidFill>
                          <a:effectLst/>
                          <a:latin typeface="+mj-lt"/>
                          <a:ea typeface="+mn-ea"/>
                          <a:cs typeface="+mn-cs"/>
                        </a:rPr>
                        <a:t>galasaņēmējiem</a:t>
                      </a:r>
                      <a:r>
                        <a:rPr lang="lv-LV" sz="1200" kern="1200" dirty="0">
                          <a:solidFill>
                            <a:schemeClr val="bg1"/>
                          </a:solidFill>
                          <a:effectLst/>
                          <a:latin typeface="+mj-lt"/>
                          <a:ea typeface="+mn-ea"/>
                          <a:cs typeface="+mn-cs"/>
                        </a:rPr>
                        <a:t>, ļaujot līdzīgi kā citu pasākumu gadījumā uzkrāt komersantus raksturojošos datus un ģenerēt atskaites.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CFLA, FM VARAM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300263"/>
                  </a:ext>
                </a:extLst>
              </a:tr>
              <a:tr h="1934323">
                <a:tc>
                  <a:txBody>
                    <a:bodyPr/>
                    <a:lstStyle/>
                    <a:p>
                      <a:pPr marL="53975" algn="l" defTabSz="913943" rtl="0" eaLnBrk="1" latinLnBrk="0" hangingPunct="1">
                        <a:lnSpc>
                          <a:spcPts val="1400"/>
                        </a:lnSpc>
                        <a:spcBef>
                          <a:spcPts val="600"/>
                        </a:spcBef>
                        <a:spcAft>
                          <a:spcPts val="600"/>
                        </a:spcAft>
                      </a:pPr>
                      <a:r>
                        <a:rPr lang="lv-LV" sz="1200" b="1" kern="600" dirty="0">
                          <a:solidFill>
                            <a:schemeClr val="tx1"/>
                          </a:solidFill>
                          <a:effectLst/>
                          <a:latin typeface="+mj-lt"/>
                          <a:cs typeface="Times New Roman" panose="02020603050405020304" pitchFamily="18" charset="0"/>
                        </a:rPr>
                        <a:t>2.</a:t>
                      </a:r>
                      <a:endParaRPr lang="lv-LV" sz="1200" b="1" kern="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algn="l" defTabSz="913943" rtl="0" eaLnBrk="1" latinLnBrk="0" hangingPunct="1">
                        <a:lnSpc>
                          <a:spcPct val="115000"/>
                        </a:lnSpc>
                        <a:spcBef>
                          <a:spcPts val="1200"/>
                        </a:spcBef>
                        <a:spcAft>
                          <a:spcPts val="1200"/>
                        </a:spcAft>
                      </a:pPr>
                      <a:r>
                        <a:rPr lang="lv-LV" sz="1200" kern="1200" dirty="0">
                          <a:solidFill>
                            <a:schemeClr val="bg1"/>
                          </a:solidFill>
                          <a:effectLst/>
                          <a:latin typeface="+mj-lt"/>
                          <a:ea typeface="+mn-ea"/>
                          <a:cs typeface="+mn-cs"/>
                        </a:rPr>
                        <a:t>Veicot KPVIS datu kvalitātes kontroles, analizēt uzkrātos NACE2 kodus par finanšu instrumentu atbalstītajiem uzņēmumiem un to atbalsta jomām, uzmanību vēršot uz tiem NACE2 kodiem, kas kā neatbilstoši norādīti pasākumu ieviešanu reglamentējošajos MK noteikumos.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3943" rtl="0" eaLnBrk="1" latinLnBrk="0" hangingPunct="1">
                        <a:lnSpc>
                          <a:spcPct val="115000"/>
                        </a:lnSpc>
                        <a:spcBef>
                          <a:spcPts val="600"/>
                        </a:spcBef>
                        <a:spcAft>
                          <a:spcPts val="600"/>
                        </a:spcAft>
                      </a:pPr>
                      <a:r>
                        <a:rPr lang="lv-LV" sz="1200" b="1" kern="1200" dirty="0">
                          <a:solidFill>
                            <a:schemeClr val="bg1"/>
                          </a:solidFill>
                          <a:effectLst/>
                          <a:latin typeface="+mj-lt"/>
                          <a:ea typeface="+mn-ea"/>
                          <a:cs typeface="+mn-cs"/>
                        </a:rPr>
                        <a:t>CFLA, 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01475"/>
                  </a:ext>
                </a:extLst>
              </a:tr>
            </a:tbl>
          </a:graphicData>
        </a:graphic>
      </p:graphicFrame>
      <p:sp>
        <p:nvSpPr>
          <p:cNvPr id="5" name="Title 1">
            <a:extLst>
              <a:ext uri="{FF2B5EF4-FFF2-40B4-BE49-F238E27FC236}">
                <a16:creationId xmlns:a16="http://schemas.microsoft.com/office/drawing/2014/main" id="{3A30B43D-3B45-8F28-7874-37CD5DF91DA4}"/>
              </a:ext>
            </a:extLst>
          </p:cNvPr>
          <p:cNvSpPr txBox="1">
            <a:spLocks/>
          </p:cNvSpPr>
          <p:nvPr/>
        </p:nvSpPr>
        <p:spPr>
          <a:xfrm>
            <a:off x="616900" y="474960"/>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dirty="0">
                <a:solidFill>
                  <a:srgbClr val="27ACAA"/>
                </a:solidFill>
                <a:ea typeface="Times New Roman" panose="02020603050405020304" pitchFamily="18" charset="0"/>
                <a:cs typeface="DokChampa" panose="020B0604020202020204" pitchFamily="34" charset="-34"/>
              </a:rPr>
              <a:t>Ieteikumi par 2.6.DU satura tematiku</a:t>
            </a:r>
            <a:endParaRPr lang="en-GB" dirty="0"/>
          </a:p>
        </p:txBody>
      </p:sp>
      <p:sp>
        <p:nvSpPr>
          <p:cNvPr id="9" name="Date Placeholder 8">
            <a:extLst>
              <a:ext uri="{FF2B5EF4-FFF2-40B4-BE49-F238E27FC236}">
                <a16:creationId xmlns:a16="http://schemas.microsoft.com/office/drawing/2014/main" id="{45CFA826-D213-4110-DDB4-3840C90E41D2}"/>
              </a:ext>
            </a:extLst>
          </p:cNvPr>
          <p:cNvSpPr>
            <a:spLocks noGrp="1"/>
          </p:cNvSpPr>
          <p:nvPr>
            <p:ph type="dt" sz="half" idx="10"/>
          </p:nvPr>
        </p:nvSpPr>
        <p:spPr/>
        <p:txBody>
          <a:bodyPr/>
          <a:lstStyle/>
          <a:p>
            <a:fld id="{B5C938FA-410E-41F8-B53E-064D7872B423}" type="datetime1">
              <a:rPr lang="lv-LV" smtClean="0"/>
              <a:t>18.10.2023</a:t>
            </a:fld>
            <a:endParaRPr lang="en-IN" dirty="0"/>
          </a:p>
        </p:txBody>
      </p:sp>
      <p:sp>
        <p:nvSpPr>
          <p:cNvPr id="10" name="Footer Placeholder 9">
            <a:extLst>
              <a:ext uri="{FF2B5EF4-FFF2-40B4-BE49-F238E27FC236}">
                <a16:creationId xmlns:a16="http://schemas.microsoft.com/office/drawing/2014/main" id="{9EDD831C-C6C1-B4E6-195F-74B4DA9A5BCA}"/>
              </a:ext>
            </a:extLst>
          </p:cNvPr>
          <p:cNvSpPr>
            <a:spLocks noGrp="1"/>
          </p:cNvSpPr>
          <p:nvPr>
            <p:ph type="ftr" sz="quarter" idx="11"/>
          </p:nvPr>
        </p:nvSpPr>
        <p:spPr/>
        <p:txBody>
          <a:bodyPr/>
          <a:lstStyle/>
          <a:p>
            <a:r>
              <a:rPr lang="en-IN"/>
              <a:t>Noslēguma izvērtējuma prezentācija</a:t>
            </a:r>
            <a:endParaRPr lang="en-IN" dirty="0"/>
          </a:p>
        </p:txBody>
      </p:sp>
      <p:sp>
        <p:nvSpPr>
          <p:cNvPr id="11" name="Slide Number Placeholder 10">
            <a:extLst>
              <a:ext uri="{FF2B5EF4-FFF2-40B4-BE49-F238E27FC236}">
                <a16:creationId xmlns:a16="http://schemas.microsoft.com/office/drawing/2014/main" id="{4484F79F-C8A9-52D1-16FA-8CD902CF3236}"/>
              </a:ext>
            </a:extLst>
          </p:cNvPr>
          <p:cNvSpPr>
            <a:spLocks noGrp="1"/>
          </p:cNvSpPr>
          <p:nvPr>
            <p:ph type="sldNum" sz="quarter" idx="12"/>
          </p:nvPr>
        </p:nvSpPr>
        <p:spPr/>
        <p:txBody>
          <a:bodyPr/>
          <a:lstStyle/>
          <a:p>
            <a:r>
              <a:rPr lang="en-IN"/>
              <a:t>Page </a:t>
            </a:r>
            <a:fld id="{F1BC30E3-FFE5-4B91-AA19-87A149EBB9EE}" type="slidenum">
              <a:rPr smtClean="0"/>
              <a:pPr/>
              <a:t>25</a:t>
            </a:fld>
            <a:endParaRPr dirty="0"/>
          </a:p>
        </p:txBody>
      </p:sp>
    </p:spTree>
    <p:extLst>
      <p:ext uri="{BB962C8B-B14F-4D97-AF65-F5344CB8AC3E}">
        <p14:creationId xmlns:p14="http://schemas.microsoft.com/office/powerpoint/2010/main" val="755578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F7D93B-F437-46A5-AC30-06578F428098}"/>
              </a:ext>
            </a:extLst>
          </p:cNvPr>
          <p:cNvSpPr txBox="1">
            <a:spLocks/>
          </p:cNvSpPr>
          <p:nvPr/>
        </p:nvSpPr>
        <p:spPr>
          <a:xfrm>
            <a:off x="481708" y="565444"/>
            <a:ext cx="3203470" cy="3005412"/>
          </a:xfrm>
          <a:prstGeom prst="rect">
            <a:avLst/>
          </a:prstGeom>
          <a:noFill/>
        </p:spPr>
        <p:txBody>
          <a:bodyPr wrap="square" lIns="0" tIns="36557" rIns="0" bIns="0" rtlCol="0" anchor="t">
            <a:spAutoFit/>
          </a:bodyPr>
          <a:lstStyle/>
          <a:p>
            <a:pPr defTabSz="913943">
              <a:spcAft>
                <a:spcPts val="600"/>
              </a:spcAft>
              <a:buClr>
                <a:srgbClr val="FFD200"/>
              </a:buClr>
              <a:buSzPct val="70000"/>
              <a:defRPr/>
            </a:pPr>
            <a:r>
              <a:rPr lang="en-US" sz="1199" b="1" kern="0" dirty="0">
                <a:solidFill>
                  <a:srgbClr val="FFE600"/>
                </a:solidFill>
                <a:latin typeface="EYInterstate" panose="02000503020000020004" pitchFamily="2" charset="0"/>
              </a:rPr>
              <a:t>EY  </a:t>
            </a:r>
            <a:r>
              <a:rPr lang="en-US" sz="1199" kern="0" dirty="0">
                <a:solidFill>
                  <a:srgbClr val="FFE600"/>
                </a:solidFill>
                <a:latin typeface="EYInterstate" panose="02000503020000020004" pitchFamily="2" charset="0"/>
                <a:cs typeface="Arial"/>
              </a:rPr>
              <a:t>|  </a:t>
            </a:r>
            <a:r>
              <a:rPr lang="lv-LV" sz="1199" kern="0" dirty="0">
                <a:solidFill>
                  <a:srgbClr val="FFE600"/>
                </a:solidFill>
                <a:latin typeface="EYInterstate" panose="02000503020000020004" pitchFamily="2" charset="0"/>
                <a:cs typeface="Arial"/>
              </a:rPr>
              <a:t>Labākas darba pasaules izveide</a:t>
            </a:r>
            <a:endParaRPr lang="en-US" sz="1199" kern="0" dirty="0">
              <a:solidFill>
                <a:srgbClr val="FFE600"/>
              </a:solidFill>
              <a:latin typeface="EYInterstate" panose="02000503020000020004" pitchFamily="2" charset="0"/>
              <a:cs typeface="Arial"/>
            </a:endParaRPr>
          </a:p>
          <a:p>
            <a:pPr defTabSz="913943">
              <a:buClr>
                <a:srgbClr val="FFD200"/>
              </a:buClr>
              <a:buSzPct val="70000"/>
              <a:defRPr/>
            </a:pPr>
            <a:endParaRPr lang="en-US" sz="1099" kern="0" dirty="0">
              <a:solidFill>
                <a:srgbClr val="FFFFFF"/>
              </a:solidFill>
              <a:latin typeface="EYInterstate" panose="02000503020000020004" pitchFamily="2" charset="0"/>
              <a:cs typeface="Arial"/>
            </a:endParaRPr>
          </a:p>
          <a:p>
            <a:pPr defTabSz="913943">
              <a:buClr>
                <a:srgbClr val="FFD200"/>
              </a:buClr>
              <a:buSzPct val="70000"/>
              <a:defRPr/>
            </a:pPr>
            <a:r>
              <a:rPr lang="lv-LV" sz="1099" kern="0" dirty="0">
                <a:solidFill>
                  <a:srgbClr val="FFFFFF"/>
                </a:solidFill>
                <a:latin typeface="EYInterstate" panose="02000503020000020004" pitchFamily="2" charset="0"/>
              </a:rPr>
              <a:t>EY mērķis ir radīt labāku darba pasauli, palīdzēt radīt ilgtermiņa vērtību klientiem, darbiniekiem un sabiedrībai un veidot uzticību kapitāla tirgiem</a:t>
            </a:r>
            <a:r>
              <a:rPr lang="lt-LT" sz="1099" kern="0" dirty="0">
                <a:solidFill>
                  <a:srgbClr val="FFFFFF"/>
                </a:solidFill>
                <a:latin typeface="EYInterstate" panose="02000503020000020004" pitchFamily="2" charset="0"/>
              </a:rPr>
              <a:t>.</a:t>
            </a:r>
            <a:r>
              <a:rPr lang="en-IN" sz="1099" kern="0" dirty="0">
                <a:solidFill>
                  <a:srgbClr val="FFFFFF"/>
                </a:solidFill>
                <a:latin typeface="EYInterstate" panose="02000503020000020004" pitchFamily="2" charset="0"/>
              </a:rPr>
              <a:t> </a:t>
            </a:r>
          </a:p>
          <a:p>
            <a:pPr defTabSz="913943">
              <a:buClr>
                <a:srgbClr val="FFD200"/>
              </a:buClr>
              <a:buSzPct val="70000"/>
              <a:defRPr/>
            </a:pPr>
            <a:endParaRPr lang="en-IN" sz="1099" kern="0" dirty="0">
              <a:solidFill>
                <a:srgbClr val="FFFFFF"/>
              </a:solidFill>
              <a:latin typeface="EYInterstate" panose="02000503020000020004" pitchFamily="2" charset="0"/>
            </a:endParaRPr>
          </a:p>
          <a:p>
            <a:pPr defTabSz="913943">
              <a:buClr>
                <a:srgbClr val="FFD200"/>
              </a:buClr>
              <a:buSzPct val="70000"/>
              <a:defRPr/>
            </a:pPr>
            <a:r>
              <a:rPr lang="lv-LV" sz="1099" kern="0" dirty="0">
                <a:solidFill>
                  <a:srgbClr val="FFFFFF"/>
                </a:solidFill>
                <a:latin typeface="EYInterstate" panose="02000503020000020004" pitchFamily="2" charset="0"/>
              </a:rPr>
              <a:t>Pateicoties pieejamajiem datiem un tehnoloģijām, vairāk nekā 150 valstīs strādājošās dažādās EY darba grupas nodrošina klientu uzticību un palīdz tiem augt, pārveidoties un īstenot savu uzņēmējdarbību</a:t>
            </a:r>
            <a:r>
              <a:rPr lang="en-IN" sz="1099" kern="0" dirty="0">
                <a:solidFill>
                  <a:srgbClr val="FFFFFF"/>
                </a:solidFill>
                <a:latin typeface="EYInterstate" panose="02000503020000020004" pitchFamily="2" charset="0"/>
              </a:rPr>
              <a:t>. </a:t>
            </a:r>
          </a:p>
          <a:p>
            <a:pPr defTabSz="913943">
              <a:buClr>
                <a:srgbClr val="FFD200"/>
              </a:buClr>
              <a:buSzPct val="70000"/>
              <a:defRPr/>
            </a:pPr>
            <a:endParaRPr lang="en-IN" sz="1099" kern="0" dirty="0">
              <a:solidFill>
                <a:srgbClr val="FFFFFF"/>
              </a:solidFill>
              <a:latin typeface="EYInterstate" panose="02000503020000020004" pitchFamily="2" charset="0"/>
            </a:endParaRPr>
          </a:p>
          <a:p>
            <a:pPr defTabSz="913943">
              <a:buClr>
                <a:srgbClr val="FFD200"/>
              </a:buClr>
              <a:buSzPct val="70000"/>
              <a:defRPr/>
            </a:pPr>
            <a:r>
              <a:rPr lang="lt-LT" sz="1099" kern="0" dirty="0">
                <a:solidFill>
                  <a:srgbClr val="FFFFFF"/>
                </a:solidFill>
                <a:latin typeface="EYInterstate" panose="02000503020000020004" pitchFamily="2" charset="0"/>
              </a:rPr>
              <a:t>EY </a:t>
            </a:r>
            <a:r>
              <a:rPr lang="lv-LV" sz="1099" kern="0" dirty="0">
                <a:solidFill>
                  <a:srgbClr val="FFFFFF"/>
                </a:solidFill>
                <a:latin typeface="EYInterstate" panose="02000503020000020004" pitchFamily="2" charset="0"/>
              </a:rPr>
              <a:t>revīzijas, konsultāciju, nodokļu, stratēģijas un darījumu, kā arī juridisko pakalpojumu darba grupas uzdod pareizos jautājumus, lai rastu jaunas atbildes uz mūsdienu pasaules sarežģītajiem jautājumiem</a:t>
            </a:r>
            <a:r>
              <a:rPr lang="en-IN" sz="1099" kern="0" dirty="0">
                <a:solidFill>
                  <a:srgbClr val="FFFFFF"/>
                </a:solidFill>
                <a:latin typeface="EYInterstate" panose="02000503020000020004" pitchFamily="2" charset="0"/>
              </a:rPr>
              <a:t>.</a:t>
            </a:r>
          </a:p>
        </p:txBody>
      </p:sp>
      <p:sp>
        <p:nvSpPr>
          <p:cNvPr id="6" name="TextBox 5">
            <a:extLst>
              <a:ext uri="{FF2B5EF4-FFF2-40B4-BE49-F238E27FC236}">
                <a16:creationId xmlns:a16="http://schemas.microsoft.com/office/drawing/2014/main" id="{3F4C4736-C3A7-467B-A607-EDA2D76DBE26}"/>
              </a:ext>
            </a:extLst>
          </p:cNvPr>
          <p:cNvSpPr txBox="1">
            <a:spLocks/>
          </p:cNvSpPr>
          <p:nvPr/>
        </p:nvSpPr>
        <p:spPr>
          <a:xfrm>
            <a:off x="8402205" y="565444"/>
            <a:ext cx="3308087" cy="2359417"/>
          </a:xfrm>
          <a:prstGeom prst="rect">
            <a:avLst/>
          </a:prstGeom>
          <a:noFill/>
        </p:spPr>
        <p:txBody>
          <a:bodyPr wrap="square" lIns="0" tIns="36557" rIns="0" bIns="0" rtlCol="0" anchor="t">
            <a:spAutoFit/>
          </a:bodyPr>
          <a:lstStyle/>
          <a:p>
            <a:pPr defTabSz="913943">
              <a:buClr>
                <a:srgbClr val="FFD200"/>
              </a:buClr>
              <a:buSzPct val="70000"/>
              <a:defRPr/>
            </a:pPr>
            <a:r>
              <a:rPr lang="lv-LV" sz="800" kern="0" dirty="0">
                <a:solidFill>
                  <a:srgbClr val="FFFFFF"/>
                </a:solidFill>
                <a:latin typeface="EYInterstate Light"/>
              </a:rPr>
              <a:t>EY attiecināms gan uz globālo organizāciju kopumā, gan uz vienu vai vairākām Ernst &amp; Young Global Limited dalībfirmām, no kurām katra ir atsevišķa juridiska persona. Ernst &amp; Young Global Limited ir sabiedrība ar ierobežotu atbildību Lielbritānijā, kas nesniedz pakalpojumus klientiem. Informācija par to, kā EY vāc un izmanto personas datus, kā arī par datu aizsardzības tiesību aktos noteiktajām personas tiesībām sniegta tīmekļa vietnē ey.com/privacy. Papildu informācija par mūsu organizāciju sniegta tīmekļa vietnē ey.com</a:t>
            </a:r>
            <a:r>
              <a:rPr lang="en-US" sz="800" kern="0" dirty="0">
                <a:solidFill>
                  <a:srgbClr val="FFFFFF"/>
                </a:solidFill>
                <a:latin typeface="EYInterstate Light"/>
              </a:rPr>
              <a:t>.</a:t>
            </a:r>
            <a:endParaRPr lang="en-IN" sz="800" kern="0" dirty="0">
              <a:solidFill>
                <a:srgbClr val="FFFFFF"/>
              </a:solidFill>
              <a:latin typeface="EYInterstate Light"/>
            </a:endParaRPr>
          </a:p>
          <a:p>
            <a:pPr defTabSz="913943">
              <a:buClr>
                <a:srgbClr val="FFD200"/>
              </a:buClr>
              <a:buSzPct val="70000"/>
              <a:defRPr/>
            </a:pPr>
            <a:endParaRPr lang="en-IN" sz="800" kern="0" dirty="0">
              <a:solidFill>
                <a:srgbClr val="FFFFFF"/>
              </a:solidFill>
              <a:latin typeface="EYInterstate Light"/>
            </a:endParaRPr>
          </a:p>
          <a:p>
            <a:pPr defTabSz="913943">
              <a:buClr>
                <a:srgbClr val="FFD200"/>
              </a:buClr>
              <a:buSzPct val="70000"/>
              <a:defRPr/>
            </a:pPr>
            <a:r>
              <a:rPr lang="en-IN" sz="800" kern="0" dirty="0">
                <a:solidFill>
                  <a:srgbClr val="FFFFFF"/>
                </a:solidFill>
                <a:latin typeface="EYInterstate Light"/>
              </a:rPr>
              <a:t>© 20</a:t>
            </a:r>
            <a:r>
              <a:rPr lang="lv-LV" sz="800" kern="0" dirty="0">
                <a:solidFill>
                  <a:srgbClr val="FFFFFF"/>
                </a:solidFill>
                <a:latin typeface="EYInterstate Light"/>
              </a:rPr>
              <a:t>22</a:t>
            </a:r>
            <a:r>
              <a:rPr lang="en-IN" sz="800" kern="0" dirty="0">
                <a:solidFill>
                  <a:srgbClr val="FFFFFF"/>
                </a:solidFill>
                <a:latin typeface="EYInterstate Light"/>
              </a:rPr>
              <a:t> Ernst &amp; Young Baltic SIA. </a:t>
            </a:r>
          </a:p>
          <a:p>
            <a:pPr defTabSz="913943">
              <a:buClr>
                <a:srgbClr val="FFD200"/>
              </a:buClr>
              <a:buSzPct val="70000"/>
              <a:defRPr/>
            </a:pPr>
            <a:r>
              <a:rPr lang="lv-LV" sz="800" kern="0" dirty="0">
                <a:solidFill>
                  <a:srgbClr val="FFFFFF"/>
                </a:solidFill>
                <a:latin typeface="EYInterstate Light"/>
              </a:rPr>
              <a:t>Visas tiesības aizsargātas</a:t>
            </a:r>
            <a:r>
              <a:rPr lang="en-US" sz="800" kern="0" dirty="0">
                <a:solidFill>
                  <a:srgbClr val="FFFFFF"/>
                </a:solidFill>
                <a:latin typeface="EYInterstate Light"/>
              </a:rPr>
              <a:t>.</a:t>
            </a:r>
            <a:endParaRPr lang="en-IN" sz="800" kern="0" dirty="0">
              <a:solidFill>
                <a:srgbClr val="FFFFFF"/>
              </a:solidFill>
              <a:latin typeface="EYInterstate Light"/>
            </a:endParaRPr>
          </a:p>
          <a:p>
            <a:pPr defTabSz="913943">
              <a:buClr>
                <a:srgbClr val="FFD200"/>
              </a:buClr>
              <a:buSzPct val="70000"/>
              <a:defRPr/>
            </a:pPr>
            <a:endParaRPr lang="en-IN" sz="800" kern="0" dirty="0">
              <a:solidFill>
                <a:srgbClr val="FFFFFF"/>
              </a:solidFill>
              <a:latin typeface="EYInterstate Light"/>
            </a:endParaRPr>
          </a:p>
          <a:p>
            <a:pPr defTabSz="913943">
              <a:buClr>
                <a:srgbClr val="FFD200"/>
              </a:buClr>
              <a:buSzPct val="70000"/>
              <a:defRPr/>
            </a:pPr>
            <a:r>
              <a:rPr lang="lt-LT" sz="700" kern="0" dirty="0">
                <a:solidFill>
                  <a:srgbClr val="FFFFFF"/>
                </a:solidFill>
                <a:latin typeface="EYInterstate Light"/>
              </a:rPr>
              <a:t>EY</a:t>
            </a:r>
            <a:r>
              <a:rPr lang="en-US" sz="700" kern="0" dirty="0">
                <a:solidFill>
                  <a:srgbClr val="FFFFFF"/>
                </a:solidFill>
                <a:latin typeface="EYInterstate Light"/>
              </a:rPr>
              <a:t> </a:t>
            </a:r>
            <a:r>
              <a:rPr lang="lv-LV" sz="700" kern="0" dirty="0">
                <a:solidFill>
                  <a:srgbClr val="FFFFFF"/>
                </a:solidFill>
                <a:latin typeface="EYInterstate Light"/>
              </a:rPr>
              <a:t>ir Ernst &amp; Young Global dalībfirma, vadošais profesionālo pakalpojumu sniedzējs Baltijā. Vairāk nekā 700 Baltijas valstīs strādājošo EY speciālistu sniedz revīzijas, konsultāciju, nodokļu, grāmatvedības, stratēģijas un darījumu, kā arī juridiskos pakalpojumus</a:t>
            </a:r>
            <a:r>
              <a:rPr lang="en-US" sz="700" kern="0" dirty="0">
                <a:solidFill>
                  <a:srgbClr val="FFFFFF"/>
                </a:solidFill>
                <a:latin typeface="EYInterstate Light"/>
              </a:rPr>
              <a:t>.</a:t>
            </a:r>
          </a:p>
          <a:p>
            <a:pPr defTabSz="913943">
              <a:spcAft>
                <a:spcPts val="600"/>
              </a:spcAft>
              <a:buClr>
                <a:srgbClr val="FFD200"/>
              </a:buClr>
              <a:buSzPct val="70000"/>
              <a:defRPr/>
            </a:pPr>
            <a:endParaRPr lang="en-IN" sz="700" kern="0" dirty="0">
              <a:solidFill>
                <a:srgbClr val="FFFFFF"/>
              </a:solidFill>
              <a:latin typeface="EYInterstate Light"/>
            </a:endParaRPr>
          </a:p>
          <a:p>
            <a:pPr defTabSz="913943">
              <a:spcAft>
                <a:spcPts val="600"/>
              </a:spcAft>
              <a:buClr>
                <a:srgbClr val="FFD200"/>
              </a:buClr>
              <a:buSzPct val="70000"/>
              <a:defRPr/>
            </a:pPr>
            <a:r>
              <a:rPr lang="en-IN" sz="1099" kern="0" dirty="0">
                <a:solidFill>
                  <a:srgbClr val="FFFFFF"/>
                </a:solidFill>
                <a:latin typeface="EYInterstate" panose="02000503020000020004" pitchFamily="2" charset="0"/>
              </a:rPr>
              <a:t>ey.com</a:t>
            </a:r>
          </a:p>
        </p:txBody>
      </p:sp>
    </p:spTree>
    <p:extLst>
      <p:ext uri="{BB962C8B-B14F-4D97-AF65-F5344CB8AC3E}">
        <p14:creationId xmlns:p14="http://schemas.microsoft.com/office/powerpoint/2010/main" val="157386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bgerundetes Rechteck 24">
            <a:extLst>
              <a:ext uri="{FF2B5EF4-FFF2-40B4-BE49-F238E27FC236}">
                <a16:creationId xmlns:a16="http://schemas.microsoft.com/office/drawing/2014/main" id="{838E7592-AA99-4474-B9F3-1FF9BB29071F}"/>
              </a:ext>
            </a:extLst>
          </p:cNvPr>
          <p:cNvSpPr/>
          <p:nvPr/>
        </p:nvSpPr>
        <p:spPr bwMode="gray">
          <a:xfrm>
            <a:off x="1286153" y="4741538"/>
            <a:ext cx="5163190" cy="720000"/>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r>
              <a:rPr lang="lv-LV" sz="1700" dirty="0">
                <a:solidFill>
                  <a:schemeClr val="bg1"/>
                </a:solidFill>
              </a:rPr>
              <a:t>novērtēt ieguldījumu ietekmi attiecībā uz komersantu konkurētspējas veicināšanu</a:t>
            </a:r>
          </a:p>
        </p:txBody>
      </p:sp>
      <p:pic>
        <p:nvPicPr>
          <p:cNvPr id="6" name="Picture 5" descr="A group of people working on computers&#10;&#10;Description automatically generated with low confidence">
            <a:extLst>
              <a:ext uri="{FF2B5EF4-FFF2-40B4-BE49-F238E27FC236}">
                <a16:creationId xmlns:a16="http://schemas.microsoft.com/office/drawing/2014/main" id="{97AA7F41-E799-4321-84DA-314976136F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54" b="8703"/>
          <a:stretch/>
        </p:blipFill>
        <p:spPr>
          <a:xfrm>
            <a:off x="6806934" y="1783"/>
            <a:ext cx="5392366" cy="6854432"/>
          </a:xfrm>
          <a:prstGeom prst="rect">
            <a:avLst/>
          </a:prstGeom>
        </p:spPr>
      </p:pic>
      <p:sp>
        <p:nvSpPr>
          <p:cNvPr id="30" name="Rectangle 29">
            <a:extLst>
              <a:ext uri="{FF2B5EF4-FFF2-40B4-BE49-F238E27FC236}">
                <a16:creationId xmlns:a16="http://schemas.microsoft.com/office/drawing/2014/main" id="{515CEE72-0B5B-4954-9E35-5B78EEC31B55}"/>
              </a:ext>
            </a:extLst>
          </p:cNvPr>
          <p:cNvSpPr/>
          <p:nvPr/>
        </p:nvSpPr>
        <p:spPr>
          <a:xfrm>
            <a:off x="1" y="1783"/>
            <a:ext cx="12299706" cy="7016610"/>
          </a:xfrm>
          <a:prstGeom prst="rect">
            <a:avLst/>
          </a:prstGeom>
          <a:gradFill flip="none" rotWithShape="1">
            <a:gsLst>
              <a:gs pos="43000">
                <a:srgbClr val="000000">
                  <a:alpha val="0"/>
                </a:srgbClr>
              </a:gs>
              <a:gs pos="92000">
                <a:srgbClr val="000000">
                  <a:alpha val="43000"/>
                </a:srgbClr>
              </a:gs>
              <a:gs pos="100000">
                <a:srgbClr val="000000">
                  <a:alpha val="5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endParaRPr lang="en-GB" sz="1799" dirty="0">
              <a:solidFill>
                <a:srgbClr val="2E2E38"/>
              </a:solidFill>
              <a:latin typeface="+mj-lt"/>
            </a:endParaRPr>
          </a:p>
        </p:txBody>
      </p:sp>
      <p:sp>
        <p:nvSpPr>
          <p:cNvPr id="4" name="Title 3"/>
          <p:cNvSpPr>
            <a:spLocks noGrp="1"/>
          </p:cNvSpPr>
          <p:nvPr>
            <p:ph type="title"/>
          </p:nvPr>
        </p:nvSpPr>
        <p:spPr/>
        <p:txBody>
          <a:bodyPr>
            <a:normAutofit/>
          </a:bodyPr>
          <a:lstStyle/>
          <a:p>
            <a:r>
              <a:rPr lang="lv-LV" dirty="0">
                <a:latin typeface="+mj-lt"/>
              </a:rPr>
              <a:t>Izvērtējuma mērķis</a:t>
            </a:r>
            <a:endParaRPr lang="en-US" dirty="0">
              <a:latin typeface="+mj-lt"/>
            </a:endParaRPr>
          </a:p>
        </p:txBody>
      </p:sp>
      <p:sp>
        <p:nvSpPr>
          <p:cNvPr id="2" name="Date Placeholder 1">
            <a:extLst>
              <a:ext uri="{FF2B5EF4-FFF2-40B4-BE49-F238E27FC236}">
                <a16:creationId xmlns:a16="http://schemas.microsoft.com/office/drawing/2014/main" id="{3DB057CF-B986-41E6-95A7-219156C02807}"/>
              </a:ext>
            </a:extLst>
          </p:cNvPr>
          <p:cNvSpPr>
            <a:spLocks noGrp="1"/>
          </p:cNvSpPr>
          <p:nvPr>
            <p:ph type="dt" sz="half" idx="19"/>
          </p:nvPr>
        </p:nvSpPr>
        <p:spPr/>
        <p:txBody>
          <a:bodyPr/>
          <a:lstStyle/>
          <a:p>
            <a:fld id="{437E06A8-0315-4B44-B1DB-675110E7C099}" type="datetime1">
              <a:rPr lang="lv-LV" smtClean="0">
                <a:solidFill>
                  <a:srgbClr val="2E2E38"/>
                </a:solidFill>
                <a:latin typeface="+mj-lt"/>
              </a:rPr>
              <a:t>18.10.2023</a:t>
            </a:fld>
            <a:endParaRPr lang="en-IN" dirty="0">
              <a:solidFill>
                <a:srgbClr val="2E2E38"/>
              </a:solidFill>
              <a:latin typeface="+mj-lt"/>
            </a:endParaRPr>
          </a:p>
        </p:txBody>
      </p:sp>
      <p:sp>
        <p:nvSpPr>
          <p:cNvPr id="5" name="Slide Number Placeholder 4">
            <a:extLst>
              <a:ext uri="{FF2B5EF4-FFF2-40B4-BE49-F238E27FC236}">
                <a16:creationId xmlns:a16="http://schemas.microsoft.com/office/drawing/2014/main" id="{2E898AE0-B817-48DB-9976-758677586103}"/>
              </a:ext>
            </a:extLst>
          </p:cNvPr>
          <p:cNvSpPr>
            <a:spLocks noGrp="1"/>
          </p:cNvSpPr>
          <p:nvPr>
            <p:ph type="sldNum" sz="quarter" idx="21"/>
          </p:nvPr>
        </p:nvSpPr>
        <p:spPr/>
        <p:txBody>
          <a:bodyPr/>
          <a:lstStyle/>
          <a:p>
            <a:r>
              <a:rPr lang="lv-LV" dirty="0">
                <a:solidFill>
                  <a:srgbClr val="2E2E38"/>
                </a:solidFill>
                <a:latin typeface="+mj-lt"/>
              </a:rPr>
              <a:t>Lapa</a:t>
            </a:r>
            <a:r>
              <a:rPr lang="en-GB" dirty="0">
                <a:solidFill>
                  <a:srgbClr val="2E2E38"/>
                </a:solidFill>
                <a:latin typeface="+mj-lt"/>
              </a:rPr>
              <a:t> </a:t>
            </a:r>
            <a:fld id="{F1BC30E3-FFE5-4B91-AA19-87A149EBB9EE}" type="slidenum">
              <a:rPr lang="en-GB">
                <a:solidFill>
                  <a:srgbClr val="2E2E38"/>
                </a:solidFill>
                <a:latin typeface="+mj-lt"/>
              </a:rPr>
              <a:pPr/>
              <a:t>3</a:t>
            </a:fld>
            <a:endParaRPr lang="en-GB" dirty="0">
              <a:solidFill>
                <a:srgbClr val="2E2E38"/>
              </a:solidFill>
              <a:latin typeface="+mj-lt"/>
            </a:endParaRPr>
          </a:p>
        </p:txBody>
      </p:sp>
      <p:grpSp>
        <p:nvGrpSpPr>
          <p:cNvPr id="21" name="Group 4">
            <a:extLst>
              <a:ext uri="{FF2B5EF4-FFF2-40B4-BE49-F238E27FC236}">
                <a16:creationId xmlns:a16="http://schemas.microsoft.com/office/drawing/2014/main" id="{ABA621AC-91DA-4716-A450-56540FA39C36}"/>
              </a:ext>
            </a:extLst>
          </p:cNvPr>
          <p:cNvGrpSpPr>
            <a:grpSpLocks noChangeAspect="1"/>
          </p:cNvGrpSpPr>
          <p:nvPr/>
        </p:nvGrpSpPr>
        <p:grpSpPr bwMode="auto">
          <a:xfrm>
            <a:off x="11281250" y="6354826"/>
            <a:ext cx="303055" cy="310988"/>
            <a:chOff x="7110" y="4004"/>
            <a:chExt cx="191" cy="196"/>
          </a:xfrm>
        </p:grpSpPr>
        <p:sp>
          <p:nvSpPr>
            <p:cNvPr id="22"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sp>
          <p:nvSpPr>
            <p:cNvPr id="23"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sp>
          <p:nvSpPr>
            <p:cNvPr id="2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grpSp>
      <p:sp>
        <p:nvSpPr>
          <p:cNvPr id="37" name="Oval 36">
            <a:extLst>
              <a:ext uri="{FF2B5EF4-FFF2-40B4-BE49-F238E27FC236}">
                <a16:creationId xmlns:a16="http://schemas.microsoft.com/office/drawing/2014/main" id="{1953D098-0F84-4EB1-B5A0-21FCEBFCE0CA}"/>
              </a:ext>
            </a:extLst>
          </p:cNvPr>
          <p:cNvSpPr/>
          <p:nvPr/>
        </p:nvSpPr>
        <p:spPr>
          <a:xfrm>
            <a:off x="5690524" y="5010391"/>
            <a:ext cx="1517336" cy="1517336"/>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grpSp>
        <p:nvGrpSpPr>
          <p:cNvPr id="14" name="Group 13">
            <a:extLst>
              <a:ext uri="{FF2B5EF4-FFF2-40B4-BE49-F238E27FC236}">
                <a16:creationId xmlns:a16="http://schemas.microsoft.com/office/drawing/2014/main" id="{698D40C6-3B29-4C17-BA3C-4E28AEBB4961}"/>
              </a:ext>
            </a:extLst>
          </p:cNvPr>
          <p:cNvGrpSpPr/>
          <p:nvPr/>
        </p:nvGrpSpPr>
        <p:grpSpPr>
          <a:xfrm>
            <a:off x="6015840" y="5204659"/>
            <a:ext cx="853942" cy="1169151"/>
            <a:chOff x="2620064" y="4970398"/>
            <a:chExt cx="845636" cy="858587"/>
          </a:xfrm>
        </p:grpSpPr>
        <p:sp>
          <p:nvSpPr>
            <p:cNvPr id="15" name="AutoShape 3">
              <a:extLst>
                <a:ext uri="{FF2B5EF4-FFF2-40B4-BE49-F238E27FC236}">
                  <a16:creationId xmlns:a16="http://schemas.microsoft.com/office/drawing/2014/main" id="{03640D0B-CAF8-4D7B-B980-BC8E158C239E}"/>
                </a:ext>
              </a:extLst>
            </p:cNvPr>
            <p:cNvSpPr>
              <a:spLocks noChangeAspect="1" noChangeArrowheads="1" noTextEdit="1"/>
            </p:cNvSpPr>
            <p:nvPr/>
          </p:nvSpPr>
          <p:spPr bwMode="auto">
            <a:xfrm>
              <a:off x="2620064" y="4970398"/>
              <a:ext cx="845636" cy="8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16" name="Freeform 5">
              <a:extLst>
                <a:ext uri="{FF2B5EF4-FFF2-40B4-BE49-F238E27FC236}">
                  <a16:creationId xmlns:a16="http://schemas.microsoft.com/office/drawing/2014/main" id="{DA636B27-722A-4BAE-B125-27010468E611}"/>
                </a:ext>
              </a:extLst>
            </p:cNvPr>
            <p:cNvSpPr>
              <a:spLocks noEditPoints="1"/>
            </p:cNvSpPr>
            <p:nvPr/>
          </p:nvSpPr>
          <p:spPr bwMode="auto">
            <a:xfrm>
              <a:off x="2996372" y="4970398"/>
              <a:ext cx="90906" cy="858587"/>
            </a:xfrm>
            <a:custGeom>
              <a:avLst/>
              <a:gdLst>
                <a:gd name="T0" fmla="*/ 86 w 86"/>
                <a:gd name="T1" fmla="*/ 828 h 828"/>
                <a:gd name="T2" fmla="*/ 0 w 86"/>
                <a:gd name="T3" fmla="*/ 828 h 828"/>
                <a:gd name="T4" fmla="*/ 0 w 86"/>
                <a:gd name="T5" fmla="*/ 42 h 828"/>
                <a:gd name="T6" fmla="*/ 0 w 86"/>
                <a:gd name="T7" fmla="*/ 42 h 828"/>
                <a:gd name="T8" fmla="*/ 2 w 86"/>
                <a:gd name="T9" fmla="*/ 34 h 828"/>
                <a:gd name="T10" fmla="*/ 4 w 86"/>
                <a:gd name="T11" fmla="*/ 26 h 828"/>
                <a:gd name="T12" fmla="*/ 8 w 86"/>
                <a:gd name="T13" fmla="*/ 18 h 828"/>
                <a:gd name="T14" fmla="*/ 14 w 86"/>
                <a:gd name="T15" fmla="*/ 12 h 828"/>
                <a:gd name="T16" fmla="*/ 20 w 86"/>
                <a:gd name="T17" fmla="*/ 8 h 828"/>
                <a:gd name="T18" fmla="*/ 26 w 86"/>
                <a:gd name="T19" fmla="*/ 4 h 828"/>
                <a:gd name="T20" fmla="*/ 36 w 86"/>
                <a:gd name="T21" fmla="*/ 0 h 828"/>
                <a:gd name="T22" fmla="*/ 44 w 86"/>
                <a:gd name="T23" fmla="*/ 0 h 828"/>
                <a:gd name="T24" fmla="*/ 44 w 86"/>
                <a:gd name="T25" fmla="*/ 0 h 828"/>
                <a:gd name="T26" fmla="*/ 52 w 86"/>
                <a:gd name="T27" fmla="*/ 0 h 828"/>
                <a:gd name="T28" fmla="*/ 60 w 86"/>
                <a:gd name="T29" fmla="*/ 4 h 828"/>
                <a:gd name="T30" fmla="*/ 68 w 86"/>
                <a:gd name="T31" fmla="*/ 8 h 828"/>
                <a:gd name="T32" fmla="*/ 74 w 86"/>
                <a:gd name="T33" fmla="*/ 12 h 828"/>
                <a:gd name="T34" fmla="*/ 80 w 86"/>
                <a:gd name="T35" fmla="*/ 18 h 828"/>
                <a:gd name="T36" fmla="*/ 84 w 86"/>
                <a:gd name="T37" fmla="*/ 26 h 828"/>
                <a:gd name="T38" fmla="*/ 86 w 86"/>
                <a:gd name="T39" fmla="*/ 34 h 828"/>
                <a:gd name="T40" fmla="*/ 86 w 86"/>
                <a:gd name="T41" fmla="*/ 42 h 828"/>
                <a:gd name="T42" fmla="*/ 86 w 86"/>
                <a:gd name="T43" fmla="*/ 828 h 828"/>
                <a:gd name="T44" fmla="*/ 18 w 86"/>
                <a:gd name="T45" fmla="*/ 810 h 828"/>
                <a:gd name="T46" fmla="*/ 68 w 86"/>
                <a:gd name="T47" fmla="*/ 810 h 828"/>
                <a:gd name="T48" fmla="*/ 68 w 86"/>
                <a:gd name="T49" fmla="*/ 42 h 828"/>
                <a:gd name="T50" fmla="*/ 68 w 86"/>
                <a:gd name="T51" fmla="*/ 42 h 828"/>
                <a:gd name="T52" fmla="*/ 66 w 86"/>
                <a:gd name="T53" fmla="*/ 34 h 828"/>
                <a:gd name="T54" fmla="*/ 62 w 86"/>
                <a:gd name="T55" fmla="*/ 26 h 828"/>
                <a:gd name="T56" fmla="*/ 54 w 86"/>
                <a:gd name="T57" fmla="*/ 20 h 828"/>
                <a:gd name="T58" fmla="*/ 44 w 86"/>
                <a:gd name="T59" fmla="*/ 18 h 828"/>
                <a:gd name="T60" fmla="*/ 44 w 86"/>
                <a:gd name="T61" fmla="*/ 18 h 828"/>
                <a:gd name="T62" fmla="*/ 34 w 86"/>
                <a:gd name="T63" fmla="*/ 20 h 828"/>
                <a:gd name="T64" fmla="*/ 26 w 86"/>
                <a:gd name="T65" fmla="*/ 26 h 828"/>
                <a:gd name="T66" fmla="*/ 20 w 86"/>
                <a:gd name="T67" fmla="*/ 34 h 828"/>
                <a:gd name="T68" fmla="*/ 18 w 86"/>
                <a:gd name="T69" fmla="*/ 42 h 828"/>
                <a:gd name="T70" fmla="*/ 18 w 86"/>
                <a:gd name="T71" fmla="*/ 81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828">
                  <a:moveTo>
                    <a:pt x="86" y="828"/>
                  </a:moveTo>
                  <a:lnTo>
                    <a:pt x="0" y="828"/>
                  </a:lnTo>
                  <a:lnTo>
                    <a:pt x="0" y="42"/>
                  </a:lnTo>
                  <a:lnTo>
                    <a:pt x="0" y="42"/>
                  </a:lnTo>
                  <a:lnTo>
                    <a:pt x="2" y="34"/>
                  </a:lnTo>
                  <a:lnTo>
                    <a:pt x="4" y="26"/>
                  </a:lnTo>
                  <a:lnTo>
                    <a:pt x="8" y="18"/>
                  </a:lnTo>
                  <a:lnTo>
                    <a:pt x="14" y="12"/>
                  </a:lnTo>
                  <a:lnTo>
                    <a:pt x="20" y="8"/>
                  </a:lnTo>
                  <a:lnTo>
                    <a:pt x="26" y="4"/>
                  </a:lnTo>
                  <a:lnTo>
                    <a:pt x="36" y="0"/>
                  </a:lnTo>
                  <a:lnTo>
                    <a:pt x="44" y="0"/>
                  </a:lnTo>
                  <a:lnTo>
                    <a:pt x="44" y="0"/>
                  </a:lnTo>
                  <a:lnTo>
                    <a:pt x="52" y="0"/>
                  </a:lnTo>
                  <a:lnTo>
                    <a:pt x="60" y="4"/>
                  </a:lnTo>
                  <a:lnTo>
                    <a:pt x="68" y="8"/>
                  </a:lnTo>
                  <a:lnTo>
                    <a:pt x="74" y="12"/>
                  </a:lnTo>
                  <a:lnTo>
                    <a:pt x="80" y="18"/>
                  </a:lnTo>
                  <a:lnTo>
                    <a:pt x="84" y="26"/>
                  </a:lnTo>
                  <a:lnTo>
                    <a:pt x="86" y="34"/>
                  </a:lnTo>
                  <a:lnTo>
                    <a:pt x="86" y="42"/>
                  </a:lnTo>
                  <a:lnTo>
                    <a:pt x="86" y="828"/>
                  </a:lnTo>
                  <a:close/>
                  <a:moveTo>
                    <a:pt x="18" y="810"/>
                  </a:moveTo>
                  <a:lnTo>
                    <a:pt x="68" y="810"/>
                  </a:lnTo>
                  <a:lnTo>
                    <a:pt x="68" y="42"/>
                  </a:lnTo>
                  <a:lnTo>
                    <a:pt x="68" y="42"/>
                  </a:lnTo>
                  <a:lnTo>
                    <a:pt x="66" y="34"/>
                  </a:lnTo>
                  <a:lnTo>
                    <a:pt x="62" y="26"/>
                  </a:lnTo>
                  <a:lnTo>
                    <a:pt x="54" y="20"/>
                  </a:lnTo>
                  <a:lnTo>
                    <a:pt x="44" y="18"/>
                  </a:lnTo>
                  <a:lnTo>
                    <a:pt x="44" y="18"/>
                  </a:lnTo>
                  <a:lnTo>
                    <a:pt x="34" y="20"/>
                  </a:lnTo>
                  <a:lnTo>
                    <a:pt x="26" y="26"/>
                  </a:lnTo>
                  <a:lnTo>
                    <a:pt x="20" y="34"/>
                  </a:lnTo>
                  <a:lnTo>
                    <a:pt x="18" y="42"/>
                  </a:lnTo>
                  <a:lnTo>
                    <a:pt x="18" y="8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dirty="0">
                <a:solidFill>
                  <a:srgbClr val="000000"/>
                </a:solidFill>
                <a:latin typeface="Arial"/>
              </a:endParaRPr>
            </a:p>
          </p:txBody>
        </p:sp>
        <p:sp>
          <p:nvSpPr>
            <p:cNvPr id="18" name="Freeform 6">
              <a:extLst>
                <a:ext uri="{FF2B5EF4-FFF2-40B4-BE49-F238E27FC236}">
                  <a16:creationId xmlns:a16="http://schemas.microsoft.com/office/drawing/2014/main" id="{656147A0-5AAE-407C-802E-E17807922C2E}"/>
                </a:ext>
              </a:extLst>
            </p:cNvPr>
            <p:cNvSpPr>
              <a:spLocks noEditPoints="1"/>
            </p:cNvSpPr>
            <p:nvPr/>
          </p:nvSpPr>
          <p:spPr bwMode="auto">
            <a:xfrm>
              <a:off x="2620064" y="5042984"/>
              <a:ext cx="395335" cy="149319"/>
            </a:xfrm>
            <a:custGeom>
              <a:avLst/>
              <a:gdLst>
                <a:gd name="T0" fmla="*/ 374 w 374"/>
                <a:gd name="T1" fmla="*/ 144 h 144"/>
                <a:gd name="T2" fmla="*/ 58 w 374"/>
                <a:gd name="T3" fmla="*/ 144 h 144"/>
                <a:gd name="T4" fmla="*/ 0 w 374"/>
                <a:gd name="T5" fmla="*/ 72 h 144"/>
                <a:gd name="T6" fmla="*/ 58 w 374"/>
                <a:gd name="T7" fmla="*/ 0 h 144"/>
                <a:gd name="T8" fmla="*/ 374 w 374"/>
                <a:gd name="T9" fmla="*/ 0 h 144"/>
                <a:gd name="T10" fmla="*/ 374 w 374"/>
                <a:gd name="T11" fmla="*/ 144 h 144"/>
                <a:gd name="T12" fmla="*/ 66 w 374"/>
                <a:gd name="T13" fmla="*/ 126 h 144"/>
                <a:gd name="T14" fmla="*/ 356 w 374"/>
                <a:gd name="T15" fmla="*/ 126 h 144"/>
                <a:gd name="T16" fmla="*/ 356 w 374"/>
                <a:gd name="T17" fmla="*/ 18 h 144"/>
                <a:gd name="T18" fmla="*/ 66 w 374"/>
                <a:gd name="T19" fmla="*/ 18 h 144"/>
                <a:gd name="T20" fmla="*/ 22 w 374"/>
                <a:gd name="T21" fmla="*/ 72 h 144"/>
                <a:gd name="T22" fmla="*/ 66 w 374"/>
                <a:gd name="T2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144">
                  <a:moveTo>
                    <a:pt x="374" y="144"/>
                  </a:moveTo>
                  <a:lnTo>
                    <a:pt x="58" y="144"/>
                  </a:lnTo>
                  <a:lnTo>
                    <a:pt x="0" y="72"/>
                  </a:lnTo>
                  <a:lnTo>
                    <a:pt x="58" y="0"/>
                  </a:lnTo>
                  <a:lnTo>
                    <a:pt x="374" y="0"/>
                  </a:lnTo>
                  <a:lnTo>
                    <a:pt x="374" y="144"/>
                  </a:lnTo>
                  <a:close/>
                  <a:moveTo>
                    <a:pt x="66" y="126"/>
                  </a:moveTo>
                  <a:lnTo>
                    <a:pt x="356" y="126"/>
                  </a:lnTo>
                  <a:lnTo>
                    <a:pt x="356" y="18"/>
                  </a:lnTo>
                  <a:lnTo>
                    <a:pt x="66" y="18"/>
                  </a:lnTo>
                  <a:lnTo>
                    <a:pt x="22" y="72"/>
                  </a:lnTo>
                  <a:lnTo>
                    <a:pt x="66" y="12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19" name="Freeform 7">
              <a:extLst>
                <a:ext uri="{FF2B5EF4-FFF2-40B4-BE49-F238E27FC236}">
                  <a16:creationId xmlns:a16="http://schemas.microsoft.com/office/drawing/2014/main" id="{BD7B6286-5981-4685-B616-7777635C34F9}"/>
                </a:ext>
              </a:extLst>
            </p:cNvPr>
            <p:cNvSpPr>
              <a:spLocks noEditPoints="1"/>
            </p:cNvSpPr>
            <p:nvPr/>
          </p:nvSpPr>
          <p:spPr bwMode="auto">
            <a:xfrm>
              <a:off x="2620064" y="5285628"/>
              <a:ext cx="395335" cy="151394"/>
            </a:xfrm>
            <a:custGeom>
              <a:avLst/>
              <a:gdLst>
                <a:gd name="T0" fmla="*/ 374 w 374"/>
                <a:gd name="T1" fmla="*/ 146 h 146"/>
                <a:gd name="T2" fmla="*/ 58 w 374"/>
                <a:gd name="T3" fmla="*/ 146 h 146"/>
                <a:gd name="T4" fmla="*/ 0 w 374"/>
                <a:gd name="T5" fmla="*/ 72 h 146"/>
                <a:gd name="T6" fmla="*/ 58 w 374"/>
                <a:gd name="T7" fmla="*/ 0 h 146"/>
                <a:gd name="T8" fmla="*/ 374 w 374"/>
                <a:gd name="T9" fmla="*/ 0 h 146"/>
                <a:gd name="T10" fmla="*/ 374 w 374"/>
                <a:gd name="T11" fmla="*/ 146 h 146"/>
                <a:gd name="T12" fmla="*/ 66 w 374"/>
                <a:gd name="T13" fmla="*/ 128 h 146"/>
                <a:gd name="T14" fmla="*/ 356 w 374"/>
                <a:gd name="T15" fmla="*/ 128 h 146"/>
                <a:gd name="T16" fmla="*/ 356 w 374"/>
                <a:gd name="T17" fmla="*/ 18 h 146"/>
                <a:gd name="T18" fmla="*/ 66 w 374"/>
                <a:gd name="T19" fmla="*/ 18 h 146"/>
                <a:gd name="T20" fmla="*/ 22 w 374"/>
                <a:gd name="T21" fmla="*/ 72 h 146"/>
                <a:gd name="T22" fmla="*/ 66 w 374"/>
                <a:gd name="T23"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146">
                  <a:moveTo>
                    <a:pt x="374" y="146"/>
                  </a:moveTo>
                  <a:lnTo>
                    <a:pt x="58" y="146"/>
                  </a:lnTo>
                  <a:lnTo>
                    <a:pt x="0" y="72"/>
                  </a:lnTo>
                  <a:lnTo>
                    <a:pt x="58" y="0"/>
                  </a:lnTo>
                  <a:lnTo>
                    <a:pt x="374" y="0"/>
                  </a:lnTo>
                  <a:lnTo>
                    <a:pt x="374" y="146"/>
                  </a:lnTo>
                  <a:close/>
                  <a:moveTo>
                    <a:pt x="66" y="128"/>
                  </a:moveTo>
                  <a:lnTo>
                    <a:pt x="356" y="128"/>
                  </a:lnTo>
                  <a:lnTo>
                    <a:pt x="356" y="18"/>
                  </a:lnTo>
                  <a:lnTo>
                    <a:pt x="66" y="18"/>
                  </a:lnTo>
                  <a:lnTo>
                    <a:pt x="22" y="72"/>
                  </a:lnTo>
                  <a:lnTo>
                    <a:pt x="66" y="1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0" name="Freeform 8">
              <a:extLst>
                <a:ext uri="{FF2B5EF4-FFF2-40B4-BE49-F238E27FC236}">
                  <a16:creationId xmlns:a16="http://schemas.microsoft.com/office/drawing/2014/main" id="{92A7FC05-7F3A-4FD2-9672-C3AFA4E5B487}"/>
                </a:ext>
              </a:extLst>
            </p:cNvPr>
            <p:cNvSpPr>
              <a:spLocks noEditPoints="1"/>
            </p:cNvSpPr>
            <p:nvPr/>
          </p:nvSpPr>
          <p:spPr bwMode="auto">
            <a:xfrm>
              <a:off x="3068251" y="5163269"/>
              <a:ext cx="397449" cy="151394"/>
            </a:xfrm>
            <a:custGeom>
              <a:avLst/>
              <a:gdLst>
                <a:gd name="T0" fmla="*/ 318 w 376"/>
                <a:gd name="T1" fmla="*/ 146 h 146"/>
                <a:gd name="T2" fmla="*/ 0 w 376"/>
                <a:gd name="T3" fmla="*/ 146 h 146"/>
                <a:gd name="T4" fmla="*/ 0 w 376"/>
                <a:gd name="T5" fmla="*/ 0 h 146"/>
                <a:gd name="T6" fmla="*/ 318 w 376"/>
                <a:gd name="T7" fmla="*/ 0 h 146"/>
                <a:gd name="T8" fmla="*/ 376 w 376"/>
                <a:gd name="T9" fmla="*/ 74 h 146"/>
                <a:gd name="T10" fmla="*/ 318 w 376"/>
                <a:gd name="T11" fmla="*/ 146 h 146"/>
                <a:gd name="T12" fmla="*/ 18 w 376"/>
                <a:gd name="T13" fmla="*/ 128 h 146"/>
                <a:gd name="T14" fmla="*/ 310 w 376"/>
                <a:gd name="T15" fmla="*/ 128 h 146"/>
                <a:gd name="T16" fmla="*/ 352 w 376"/>
                <a:gd name="T17" fmla="*/ 74 h 146"/>
                <a:gd name="T18" fmla="*/ 310 w 376"/>
                <a:gd name="T19" fmla="*/ 18 h 146"/>
                <a:gd name="T20" fmla="*/ 18 w 376"/>
                <a:gd name="T21" fmla="*/ 18 h 146"/>
                <a:gd name="T22" fmla="*/ 18 w 376"/>
                <a:gd name="T23"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6" h="146">
                  <a:moveTo>
                    <a:pt x="318" y="146"/>
                  </a:moveTo>
                  <a:lnTo>
                    <a:pt x="0" y="146"/>
                  </a:lnTo>
                  <a:lnTo>
                    <a:pt x="0" y="0"/>
                  </a:lnTo>
                  <a:lnTo>
                    <a:pt x="318" y="0"/>
                  </a:lnTo>
                  <a:lnTo>
                    <a:pt x="376" y="74"/>
                  </a:lnTo>
                  <a:lnTo>
                    <a:pt x="318" y="146"/>
                  </a:lnTo>
                  <a:close/>
                  <a:moveTo>
                    <a:pt x="18" y="128"/>
                  </a:moveTo>
                  <a:lnTo>
                    <a:pt x="310" y="128"/>
                  </a:lnTo>
                  <a:lnTo>
                    <a:pt x="352" y="74"/>
                  </a:lnTo>
                  <a:lnTo>
                    <a:pt x="310" y="18"/>
                  </a:lnTo>
                  <a:lnTo>
                    <a:pt x="18" y="18"/>
                  </a:lnTo>
                  <a:lnTo>
                    <a:pt x="18" y="1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5" name="Freeform 9">
              <a:extLst>
                <a:ext uri="{FF2B5EF4-FFF2-40B4-BE49-F238E27FC236}">
                  <a16:creationId xmlns:a16="http://schemas.microsoft.com/office/drawing/2014/main" id="{1447BAED-E451-4000-ACD5-10D637A02F8B}"/>
                </a:ext>
              </a:extLst>
            </p:cNvPr>
            <p:cNvSpPr>
              <a:spLocks/>
            </p:cNvSpPr>
            <p:nvPr/>
          </p:nvSpPr>
          <p:spPr bwMode="auto">
            <a:xfrm>
              <a:off x="2810332" y="5810320"/>
              <a:ext cx="465100" cy="18665"/>
            </a:xfrm>
            <a:custGeom>
              <a:avLst/>
              <a:gdLst>
                <a:gd name="T0" fmla="*/ 432 w 440"/>
                <a:gd name="T1" fmla="*/ 18 h 18"/>
                <a:gd name="T2" fmla="*/ 8 w 440"/>
                <a:gd name="T3" fmla="*/ 18 h 18"/>
                <a:gd name="T4" fmla="*/ 8 w 440"/>
                <a:gd name="T5" fmla="*/ 18 h 18"/>
                <a:gd name="T6" fmla="*/ 4 w 440"/>
                <a:gd name="T7" fmla="*/ 16 h 18"/>
                <a:gd name="T8" fmla="*/ 2 w 440"/>
                <a:gd name="T9" fmla="*/ 14 h 18"/>
                <a:gd name="T10" fmla="*/ 0 w 440"/>
                <a:gd name="T11" fmla="*/ 12 h 18"/>
                <a:gd name="T12" fmla="*/ 0 w 440"/>
                <a:gd name="T13" fmla="*/ 8 h 18"/>
                <a:gd name="T14" fmla="*/ 0 w 440"/>
                <a:gd name="T15" fmla="*/ 8 h 18"/>
                <a:gd name="T16" fmla="*/ 0 w 440"/>
                <a:gd name="T17" fmla="*/ 4 h 18"/>
                <a:gd name="T18" fmla="*/ 2 w 440"/>
                <a:gd name="T19" fmla="*/ 2 h 18"/>
                <a:gd name="T20" fmla="*/ 4 w 440"/>
                <a:gd name="T21" fmla="*/ 0 h 18"/>
                <a:gd name="T22" fmla="*/ 8 w 440"/>
                <a:gd name="T23" fmla="*/ 0 h 18"/>
                <a:gd name="T24" fmla="*/ 432 w 440"/>
                <a:gd name="T25" fmla="*/ 0 h 18"/>
                <a:gd name="T26" fmla="*/ 432 w 440"/>
                <a:gd name="T27" fmla="*/ 0 h 18"/>
                <a:gd name="T28" fmla="*/ 434 w 440"/>
                <a:gd name="T29" fmla="*/ 0 h 18"/>
                <a:gd name="T30" fmla="*/ 438 w 440"/>
                <a:gd name="T31" fmla="*/ 2 h 18"/>
                <a:gd name="T32" fmla="*/ 440 w 440"/>
                <a:gd name="T33" fmla="*/ 4 h 18"/>
                <a:gd name="T34" fmla="*/ 440 w 440"/>
                <a:gd name="T35" fmla="*/ 8 h 18"/>
                <a:gd name="T36" fmla="*/ 440 w 440"/>
                <a:gd name="T37" fmla="*/ 8 h 18"/>
                <a:gd name="T38" fmla="*/ 440 w 440"/>
                <a:gd name="T39" fmla="*/ 12 h 18"/>
                <a:gd name="T40" fmla="*/ 438 w 440"/>
                <a:gd name="T41" fmla="*/ 14 h 18"/>
                <a:gd name="T42" fmla="*/ 434 w 440"/>
                <a:gd name="T43" fmla="*/ 16 h 18"/>
                <a:gd name="T44" fmla="*/ 432 w 440"/>
                <a:gd name="T45" fmla="*/ 18 h 18"/>
                <a:gd name="T46" fmla="*/ 432 w 44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0" h="18">
                  <a:moveTo>
                    <a:pt x="432" y="18"/>
                  </a:moveTo>
                  <a:lnTo>
                    <a:pt x="8" y="18"/>
                  </a:lnTo>
                  <a:lnTo>
                    <a:pt x="8" y="18"/>
                  </a:lnTo>
                  <a:lnTo>
                    <a:pt x="4" y="16"/>
                  </a:lnTo>
                  <a:lnTo>
                    <a:pt x="2" y="14"/>
                  </a:lnTo>
                  <a:lnTo>
                    <a:pt x="0" y="12"/>
                  </a:lnTo>
                  <a:lnTo>
                    <a:pt x="0" y="8"/>
                  </a:lnTo>
                  <a:lnTo>
                    <a:pt x="0" y="8"/>
                  </a:lnTo>
                  <a:lnTo>
                    <a:pt x="0" y="4"/>
                  </a:lnTo>
                  <a:lnTo>
                    <a:pt x="2" y="2"/>
                  </a:lnTo>
                  <a:lnTo>
                    <a:pt x="4" y="0"/>
                  </a:lnTo>
                  <a:lnTo>
                    <a:pt x="8" y="0"/>
                  </a:lnTo>
                  <a:lnTo>
                    <a:pt x="432" y="0"/>
                  </a:lnTo>
                  <a:lnTo>
                    <a:pt x="432" y="0"/>
                  </a:lnTo>
                  <a:lnTo>
                    <a:pt x="434" y="0"/>
                  </a:lnTo>
                  <a:lnTo>
                    <a:pt x="438" y="2"/>
                  </a:lnTo>
                  <a:lnTo>
                    <a:pt x="440" y="4"/>
                  </a:lnTo>
                  <a:lnTo>
                    <a:pt x="440" y="8"/>
                  </a:lnTo>
                  <a:lnTo>
                    <a:pt x="440" y="8"/>
                  </a:lnTo>
                  <a:lnTo>
                    <a:pt x="440" y="12"/>
                  </a:lnTo>
                  <a:lnTo>
                    <a:pt x="438" y="14"/>
                  </a:lnTo>
                  <a:lnTo>
                    <a:pt x="434" y="16"/>
                  </a:lnTo>
                  <a:lnTo>
                    <a:pt x="432" y="18"/>
                  </a:lnTo>
                  <a:lnTo>
                    <a:pt x="432"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dirty="0">
                <a:solidFill>
                  <a:srgbClr val="000000"/>
                </a:solidFill>
                <a:latin typeface="Arial"/>
              </a:endParaRPr>
            </a:p>
          </p:txBody>
        </p:sp>
        <p:sp>
          <p:nvSpPr>
            <p:cNvPr id="26" name="Rectangle 10">
              <a:extLst>
                <a:ext uri="{FF2B5EF4-FFF2-40B4-BE49-F238E27FC236}">
                  <a16:creationId xmlns:a16="http://schemas.microsoft.com/office/drawing/2014/main" id="{378FA96C-DB1B-4CBA-BB0A-2DD36E0D9B10}"/>
                </a:ext>
              </a:extLst>
            </p:cNvPr>
            <p:cNvSpPr>
              <a:spLocks noChangeArrowheads="1"/>
            </p:cNvSpPr>
            <p:nvPr/>
          </p:nvSpPr>
          <p:spPr bwMode="auto">
            <a:xfrm>
              <a:off x="2778621" y="5109348"/>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8" name="Rectangle 11">
              <a:extLst>
                <a:ext uri="{FF2B5EF4-FFF2-40B4-BE49-F238E27FC236}">
                  <a16:creationId xmlns:a16="http://schemas.microsoft.com/office/drawing/2014/main" id="{FC616836-A827-4D27-AEAA-F4646447DF8A}"/>
                </a:ext>
              </a:extLst>
            </p:cNvPr>
            <p:cNvSpPr>
              <a:spLocks noChangeArrowheads="1"/>
            </p:cNvSpPr>
            <p:nvPr/>
          </p:nvSpPr>
          <p:spPr bwMode="auto">
            <a:xfrm>
              <a:off x="2831473" y="5109348"/>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9" name="Rectangle 12">
              <a:extLst>
                <a:ext uri="{FF2B5EF4-FFF2-40B4-BE49-F238E27FC236}">
                  <a16:creationId xmlns:a16="http://schemas.microsoft.com/office/drawing/2014/main" id="{77030F06-D861-48C8-B8E7-69618083F819}"/>
                </a:ext>
              </a:extLst>
            </p:cNvPr>
            <p:cNvSpPr>
              <a:spLocks noChangeArrowheads="1"/>
            </p:cNvSpPr>
            <p:nvPr/>
          </p:nvSpPr>
          <p:spPr bwMode="auto">
            <a:xfrm>
              <a:off x="2886439" y="5109348"/>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1" name="Rectangle 13">
              <a:extLst>
                <a:ext uri="{FF2B5EF4-FFF2-40B4-BE49-F238E27FC236}">
                  <a16:creationId xmlns:a16="http://schemas.microsoft.com/office/drawing/2014/main" id="{7376CA80-904C-4E2B-BC24-1301DEF919CA}"/>
                </a:ext>
              </a:extLst>
            </p:cNvPr>
            <p:cNvSpPr>
              <a:spLocks noChangeArrowheads="1"/>
            </p:cNvSpPr>
            <p:nvPr/>
          </p:nvSpPr>
          <p:spPr bwMode="auto">
            <a:xfrm>
              <a:off x="3171842" y="5229633"/>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2" name="Rectangle 14">
              <a:extLst>
                <a:ext uri="{FF2B5EF4-FFF2-40B4-BE49-F238E27FC236}">
                  <a16:creationId xmlns:a16="http://schemas.microsoft.com/office/drawing/2014/main" id="{8883EFBF-C2F0-4898-B3F3-CFA40E043E56}"/>
                </a:ext>
              </a:extLst>
            </p:cNvPr>
            <p:cNvSpPr>
              <a:spLocks noChangeArrowheads="1"/>
            </p:cNvSpPr>
            <p:nvPr/>
          </p:nvSpPr>
          <p:spPr bwMode="auto">
            <a:xfrm>
              <a:off x="3224693" y="5229633"/>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3" name="Rectangle 15">
              <a:extLst>
                <a:ext uri="{FF2B5EF4-FFF2-40B4-BE49-F238E27FC236}">
                  <a16:creationId xmlns:a16="http://schemas.microsoft.com/office/drawing/2014/main" id="{F63C0B8C-DD6D-4BB1-AE71-BF6124DFE14C}"/>
                </a:ext>
              </a:extLst>
            </p:cNvPr>
            <p:cNvSpPr>
              <a:spLocks noChangeArrowheads="1"/>
            </p:cNvSpPr>
            <p:nvPr/>
          </p:nvSpPr>
          <p:spPr bwMode="auto">
            <a:xfrm>
              <a:off x="3279660" y="5229633"/>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4" name="Rectangle 16">
              <a:extLst>
                <a:ext uri="{FF2B5EF4-FFF2-40B4-BE49-F238E27FC236}">
                  <a16:creationId xmlns:a16="http://schemas.microsoft.com/office/drawing/2014/main" id="{3C5E7E78-3863-4D24-8535-69D38BC582D8}"/>
                </a:ext>
              </a:extLst>
            </p:cNvPr>
            <p:cNvSpPr>
              <a:spLocks noChangeArrowheads="1"/>
            </p:cNvSpPr>
            <p:nvPr/>
          </p:nvSpPr>
          <p:spPr bwMode="auto">
            <a:xfrm>
              <a:off x="2778621" y="5351992"/>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5" name="Rectangle 17">
              <a:extLst>
                <a:ext uri="{FF2B5EF4-FFF2-40B4-BE49-F238E27FC236}">
                  <a16:creationId xmlns:a16="http://schemas.microsoft.com/office/drawing/2014/main" id="{6E15FB08-726B-41AC-803D-28C4F556BC02}"/>
                </a:ext>
              </a:extLst>
            </p:cNvPr>
            <p:cNvSpPr>
              <a:spLocks noChangeArrowheads="1"/>
            </p:cNvSpPr>
            <p:nvPr/>
          </p:nvSpPr>
          <p:spPr bwMode="auto">
            <a:xfrm>
              <a:off x="2831473" y="5351992"/>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6" name="Rectangle 18">
              <a:extLst>
                <a:ext uri="{FF2B5EF4-FFF2-40B4-BE49-F238E27FC236}">
                  <a16:creationId xmlns:a16="http://schemas.microsoft.com/office/drawing/2014/main" id="{CB01B937-027C-4F61-B30F-48F9CA8D18C1}"/>
                </a:ext>
              </a:extLst>
            </p:cNvPr>
            <p:cNvSpPr>
              <a:spLocks noChangeArrowheads="1"/>
            </p:cNvSpPr>
            <p:nvPr/>
          </p:nvSpPr>
          <p:spPr bwMode="auto">
            <a:xfrm>
              <a:off x="2886439" y="5351992"/>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grpSp>
      <p:sp>
        <p:nvSpPr>
          <p:cNvPr id="38" name="Abgerundetes Rechteck 24">
            <a:extLst>
              <a:ext uri="{FF2B5EF4-FFF2-40B4-BE49-F238E27FC236}">
                <a16:creationId xmlns:a16="http://schemas.microsoft.com/office/drawing/2014/main" id="{5D7AD876-14D1-40DE-820F-850BFBF94FDF}"/>
              </a:ext>
            </a:extLst>
          </p:cNvPr>
          <p:cNvSpPr/>
          <p:nvPr/>
        </p:nvSpPr>
        <p:spPr bwMode="gray">
          <a:xfrm>
            <a:off x="609601" y="1088941"/>
            <a:ext cx="5833210" cy="1072041"/>
          </a:xfrm>
          <a:prstGeom prst="rect">
            <a:avLst/>
          </a:prstGeom>
          <a:solidFill>
            <a:srgbClr val="F0F0F0"/>
          </a:solidFill>
          <a:ln w="25400" cap="flat" cmpd="sng" algn="ctr">
            <a:noFill/>
            <a:prstDash val="solid"/>
            <a:headEnd/>
            <a:tailEnd/>
          </a:ln>
          <a:effectLst/>
        </p:spPr>
        <p:txBody>
          <a:bodyPr lIns="648000" tIns="72000" rIns="108000" bIns="72000" anchor="ctr"/>
          <a:lstStyle/>
          <a:p>
            <a:r>
              <a:rPr lang="lv-LV" dirty="0">
                <a:solidFill>
                  <a:schemeClr val="bg1"/>
                </a:solidFill>
              </a:rPr>
              <a:t>Izvērtēt ES fondu 2014.-2020.gada plānošanas perioda DP «Izaugsme un nodarbinātība» 3.prioritārā virziena atbalsta pasākumu: </a:t>
            </a:r>
          </a:p>
        </p:txBody>
      </p:sp>
      <p:sp>
        <p:nvSpPr>
          <p:cNvPr id="49" name="Abgerundetes Rechteck 24">
            <a:extLst>
              <a:ext uri="{FF2B5EF4-FFF2-40B4-BE49-F238E27FC236}">
                <a16:creationId xmlns:a16="http://schemas.microsoft.com/office/drawing/2014/main" id="{709F662E-FB31-4AC1-AE7A-10BC17A94040}"/>
              </a:ext>
            </a:extLst>
          </p:cNvPr>
          <p:cNvSpPr/>
          <p:nvPr/>
        </p:nvSpPr>
        <p:spPr bwMode="gray">
          <a:xfrm>
            <a:off x="1265744" y="2239710"/>
            <a:ext cx="5163190" cy="720000"/>
          </a:xfrm>
          <a:prstGeom prst="rect">
            <a:avLst/>
          </a:prstGeom>
          <a:solidFill>
            <a:srgbClr val="F0F0F0"/>
          </a:solidFill>
          <a:ln w="25400" cap="flat" cmpd="sng" algn="ctr">
            <a:noFill/>
            <a:prstDash val="solid"/>
            <a:headEnd/>
            <a:tailEnd/>
          </a:ln>
          <a:effectLst/>
        </p:spPr>
        <p:txBody>
          <a:bodyPr lIns="648000" tIns="72000" rIns="108000" bIns="72000" anchor="ctr"/>
          <a:lstStyle/>
          <a:p>
            <a:r>
              <a:rPr lang="lv-LV" sz="1700" dirty="0">
                <a:solidFill>
                  <a:schemeClr val="bg1"/>
                </a:solidFill>
              </a:rPr>
              <a:t>ieguldījumu tautsaimniecības transformācijā uz augstāku pievienoto vērtību;</a:t>
            </a:r>
          </a:p>
        </p:txBody>
      </p:sp>
      <p:sp>
        <p:nvSpPr>
          <p:cNvPr id="50" name="Abgerundetes Rechteck 24">
            <a:extLst>
              <a:ext uri="{FF2B5EF4-FFF2-40B4-BE49-F238E27FC236}">
                <a16:creationId xmlns:a16="http://schemas.microsoft.com/office/drawing/2014/main" id="{D4AFB797-8256-4991-AC29-2ACB886FC453}"/>
              </a:ext>
            </a:extLst>
          </p:cNvPr>
          <p:cNvSpPr/>
          <p:nvPr/>
        </p:nvSpPr>
        <p:spPr bwMode="gray">
          <a:xfrm>
            <a:off x="1265744" y="3085421"/>
            <a:ext cx="5163190" cy="720000"/>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r>
              <a:rPr lang="lv-LV" sz="1700" dirty="0">
                <a:solidFill>
                  <a:schemeClr val="bg1"/>
                </a:solidFill>
              </a:rPr>
              <a:t>produktivitāti un efektīvāku resursu izmantošanu;</a:t>
            </a:r>
          </a:p>
        </p:txBody>
      </p:sp>
      <p:sp>
        <p:nvSpPr>
          <p:cNvPr id="51" name="Abgerundetes Rechteck 24">
            <a:extLst>
              <a:ext uri="{FF2B5EF4-FFF2-40B4-BE49-F238E27FC236}">
                <a16:creationId xmlns:a16="http://schemas.microsoft.com/office/drawing/2014/main" id="{E8B4D439-603C-416A-B18D-F58795731C4A}"/>
              </a:ext>
            </a:extLst>
          </p:cNvPr>
          <p:cNvSpPr/>
          <p:nvPr/>
        </p:nvSpPr>
        <p:spPr bwMode="gray">
          <a:xfrm>
            <a:off x="1265744" y="3931132"/>
            <a:ext cx="5163190" cy="720000"/>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r>
              <a:rPr lang="lv-LV" sz="1700" dirty="0">
                <a:solidFill>
                  <a:schemeClr val="bg1"/>
                </a:solidFill>
              </a:rPr>
              <a:t>lietderību un efektivitāti;</a:t>
            </a:r>
          </a:p>
        </p:txBody>
      </p:sp>
      <p:sp>
        <p:nvSpPr>
          <p:cNvPr id="7" name="Flowchart: Merge 6">
            <a:extLst>
              <a:ext uri="{FF2B5EF4-FFF2-40B4-BE49-F238E27FC236}">
                <a16:creationId xmlns:a16="http://schemas.microsoft.com/office/drawing/2014/main" id="{CF343924-08B3-4D8A-BDBF-63715289A692}"/>
              </a:ext>
            </a:extLst>
          </p:cNvPr>
          <p:cNvSpPr/>
          <p:nvPr/>
        </p:nvSpPr>
        <p:spPr>
          <a:xfrm rot="16200000">
            <a:off x="1190777" y="2500061"/>
            <a:ext cx="368488" cy="199298"/>
          </a:xfrm>
          <a:prstGeom prst="flowChartMerge">
            <a:avLst/>
          </a:prstGeom>
          <a:solidFill>
            <a:srgbClr val="27AC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52" name="Flowchart: Merge 51">
            <a:extLst>
              <a:ext uri="{FF2B5EF4-FFF2-40B4-BE49-F238E27FC236}">
                <a16:creationId xmlns:a16="http://schemas.microsoft.com/office/drawing/2014/main" id="{6366619A-41CF-4654-AA08-F554E227B13C}"/>
              </a:ext>
            </a:extLst>
          </p:cNvPr>
          <p:cNvSpPr/>
          <p:nvPr/>
        </p:nvSpPr>
        <p:spPr>
          <a:xfrm rot="16200000">
            <a:off x="1195026" y="3307284"/>
            <a:ext cx="368488" cy="199298"/>
          </a:xfrm>
          <a:prstGeom prst="flowChartMerge">
            <a:avLst/>
          </a:prstGeom>
          <a:solidFill>
            <a:srgbClr val="27AC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53" name="Flowchart: Merge 52">
            <a:extLst>
              <a:ext uri="{FF2B5EF4-FFF2-40B4-BE49-F238E27FC236}">
                <a16:creationId xmlns:a16="http://schemas.microsoft.com/office/drawing/2014/main" id="{E50FC46C-4BDF-4E7B-B2FB-A8E3D9080BB0}"/>
              </a:ext>
            </a:extLst>
          </p:cNvPr>
          <p:cNvSpPr/>
          <p:nvPr/>
        </p:nvSpPr>
        <p:spPr>
          <a:xfrm rot="16200000">
            <a:off x="1205988" y="4127156"/>
            <a:ext cx="368488" cy="199298"/>
          </a:xfrm>
          <a:prstGeom prst="flowChartMerge">
            <a:avLst/>
          </a:prstGeom>
          <a:solidFill>
            <a:srgbClr val="27AC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41" name="Flowchart: Merge 40">
            <a:extLst>
              <a:ext uri="{FF2B5EF4-FFF2-40B4-BE49-F238E27FC236}">
                <a16:creationId xmlns:a16="http://schemas.microsoft.com/office/drawing/2014/main" id="{E39F9A87-BC1E-4FF9-AD7A-82BC153BECA5}"/>
              </a:ext>
            </a:extLst>
          </p:cNvPr>
          <p:cNvSpPr/>
          <p:nvPr/>
        </p:nvSpPr>
        <p:spPr>
          <a:xfrm rot="16200000">
            <a:off x="1195210" y="5008738"/>
            <a:ext cx="368488" cy="199298"/>
          </a:xfrm>
          <a:prstGeom prst="flowChartMerge">
            <a:avLst/>
          </a:prstGeom>
          <a:solidFill>
            <a:srgbClr val="27AC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3" name="Footer Placeholder 2">
            <a:extLst>
              <a:ext uri="{FF2B5EF4-FFF2-40B4-BE49-F238E27FC236}">
                <a16:creationId xmlns:a16="http://schemas.microsoft.com/office/drawing/2014/main" id="{3687DA85-C2B9-B459-170E-8932B7BDD0A2}"/>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448680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261CD2E0-FFE8-4F52-AAAC-1F06D9F4A9BE}"/>
              </a:ext>
            </a:extLst>
          </p:cNvPr>
          <p:cNvSpPr/>
          <p:nvPr/>
        </p:nvSpPr>
        <p:spPr>
          <a:xfrm>
            <a:off x="616901" y="884510"/>
            <a:ext cx="10965500" cy="4184115"/>
          </a:xfrm>
          <a:prstGeom prst="rect">
            <a:avLst/>
          </a:prstGeom>
          <a:solidFill>
            <a:srgbClr val="F6F6F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2" name="Title 1">
            <a:extLst>
              <a:ext uri="{FF2B5EF4-FFF2-40B4-BE49-F238E27FC236}">
                <a16:creationId xmlns:a16="http://schemas.microsoft.com/office/drawing/2014/main" id="{188F5EB4-8E67-4DF0-B13A-6FFE8CF4924B}"/>
              </a:ext>
            </a:extLst>
          </p:cNvPr>
          <p:cNvSpPr>
            <a:spLocks noGrp="1"/>
          </p:cNvSpPr>
          <p:nvPr>
            <p:ph type="title"/>
          </p:nvPr>
        </p:nvSpPr>
        <p:spPr/>
        <p:txBody>
          <a:bodyPr/>
          <a:lstStyle/>
          <a:p>
            <a:r>
              <a:rPr lang="lv-LV" dirty="0"/>
              <a:t>Darba uzdevumi</a:t>
            </a:r>
            <a:endParaRPr lang="lv-LV" dirty="0">
              <a:latin typeface="+mj-lt"/>
            </a:endParaRPr>
          </a:p>
        </p:txBody>
      </p:sp>
      <p:sp>
        <p:nvSpPr>
          <p:cNvPr id="9" name="Date Placeholder 8">
            <a:extLst>
              <a:ext uri="{FF2B5EF4-FFF2-40B4-BE49-F238E27FC236}">
                <a16:creationId xmlns:a16="http://schemas.microsoft.com/office/drawing/2014/main" id="{880229B9-F972-4097-9024-FA821606DD1A}"/>
              </a:ext>
            </a:extLst>
          </p:cNvPr>
          <p:cNvSpPr>
            <a:spLocks noGrp="1"/>
          </p:cNvSpPr>
          <p:nvPr>
            <p:ph type="dt" sz="half" idx="19"/>
          </p:nvPr>
        </p:nvSpPr>
        <p:spPr/>
        <p:txBody>
          <a:bodyPr/>
          <a:lstStyle/>
          <a:p>
            <a:fld id="{BC4BBC4D-A09A-4793-AB42-D3E3EB21EE21}" type="datetime1">
              <a:rPr lang="lv-LV" smtClean="0">
                <a:latin typeface="+mj-lt"/>
              </a:rPr>
              <a:t>18.10.2023</a:t>
            </a:fld>
            <a:endParaRPr lang="en-IN" dirty="0">
              <a:latin typeface="+mj-lt"/>
            </a:endParaRPr>
          </a:p>
        </p:txBody>
      </p:sp>
      <p:sp>
        <p:nvSpPr>
          <p:cNvPr id="10" name="Slide Number Placeholder 9">
            <a:extLst>
              <a:ext uri="{FF2B5EF4-FFF2-40B4-BE49-F238E27FC236}">
                <a16:creationId xmlns:a16="http://schemas.microsoft.com/office/drawing/2014/main" id="{535C98A1-ACF4-45E7-974D-67530F0BE760}"/>
              </a:ext>
            </a:extLst>
          </p:cNvPr>
          <p:cNvSpPr>
            <a:spLocks noGrp="1"/>
          </p:cNvSpPr>
          <p:nvPr>
            <p:ph type="sldNum" sz="quarter" idx="21"/>
          </p:nvPr>
        </p:nvSpPr>
        <p:spPr/>
        <p:txBody>
          <a:bodyPr/>
          <a:lstStyle/>
          <a:p>
            <a:r>
              <a:rPr lang="en-IN">
                <a:latin typeface="+mj-lt"/>
              </a:rPr>
              <a:t>Page </a:t>
            </a:r>
            <a:fld id="{F1BC30E3-FFE5-4B91-AA19-87A149EBB9EE}" type="slidenum">
              <a:rPr smtClean="0">
                <a:latin typeface="+mj-lt"/>
              </a:rPr>
              <a:pPr/>
              <a:t>4</a:t>
            </a:fld>
            <a:endParaRPr dirty="0">
              <a:latin typeface="+mj-lt"/>
            </a:endParaRPr>
          </a:p>
        </p:txBody>
      </p:sp>
      <p:grpSp>
        <p:nvGrpSpPr>
          <p:cNvPr id="11" name="Group 10">
            <a:extLst>
              <a:ext uri="{FF2B5EF4-FFF2-40B4-BE49-F238E27FC236}">
                <a16:creationId xmlns:a16="http://schemas.microsoft.com/office/drawing/2014/main" id="{4F5D768D-F569-4983-AE0D-B97322D33D03}"/>
              </a:ext>
            </a:extLst>
          </p:cNvPr>
          <p:cNvGrpSpPr/>
          <p:nvPr/>
        </p:nvGrpSpPr>
        <p:grpSpPr>
          <a:xfrm>
            <a:off x="867278" y="1315015"/>
            <a:ext cx="1263023" cy="2976630"/>
            <a:chOff x="460597" y="-2423626"/>
            <a:chExt cx="1174270" cy="2849110"/>
          </a:xfrm>
        </p:grpSpPr>
        <p:sp>
          <p:nvSpPr>
            <p:cNvPr id="29" name="Rectangle 28">
              <a:extLst>
                <a:ext uri="{FF2B5EF4-FFF2-40B4-BE49-F238E27FC236}">
                  <a16:creationId xmlns:a16="http://schemas.microsoft.com/office/drawing/2014/main" id="{F1059B97-9A44-41F6-93B4-E0FCDD4ACAE6}"/>
                </a:ext>
              </a:extLst>
            </p:cNvPr>
            <p:cNvSpPr/>
            <p:nvPr/>
          </p:nvSpPr>
          <p:spPr>
            <a:xfrm>
              <a:off x="460597" y="-1942897"/>
              <a:ext cx="1174270" cy="2368381"/>
            </a:xfrm>
            <a:prstGeom prst="rect">
              <a:avLst/>
            </a:prstGeom>
            <a:solidFill>
              <a:srgbClr val="00A3AE"/>
            </a:solidFill>
            <a:ln w="9525" cap="flat" cmpd="sng" algn="ctr">
              <a:noFill/>
              <a:prstDash val="solid"/>
            </a:ln>
            <a:effectLst/>
          </p:spPr>
          <p:txBody>
            <a:bodyPr rtlCol="0" anchor="ctr" anchorCtr="0"/>
            <a:lstStyle/>
            <a:p>
              <a:pPr algn="ctr"/>
              <a:r>
                <a:rPr lang="lv-LV" sz="1200" b="1" kern="0" dirty="0">
                  <a:solidFill>
                    <a:srgbClr val="FFFFFF"/>
                  </a:solidFill>
                  <a:latin typeface="+mj-lt"/>
                </a:rPr>
                <a:t>Apkopot un analizēt statistikas un ar nodokļu nomaksu saistītos datus par MVK, atbilstoši ieguldījumiem 3.1. IP 3.1.1.SAM un 3.1.2.SAM</a:t>
              </a:r>
            </a:p>
          </p:txBody>
        </p:sp>
        <p:sp>
          <p:nvSpPr>
            <p:cNvPr id="13" name="TextBox 12">
              <a:extLst>
                <a:ext uri="{FF2B5EF4-FFF2-40B4-BE49-F238E27FC236}">
                  <a16:creationId xmlns:a16="http://schemas.microsoft.com/office/drawing/2014/main" id="{54648E97-08F1-4ABC-8D18-662D1DFFAEB6}"/>
                </a:ext>
              </a:extLst>
            </p:cNvPr>
            <p:cNvSpPr txBox="1"/>
            <p:nvPr/>
          </p:nvSpPr>
          <p:spPr>
            <a:xfrm>
              <a:off x="552274" y="-2423626"/>
              <a:ext cx="1082001" cy="385914"/>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2.2.DU</a:t>
              </a:r>
            </a:p>
          </p:txBody>
        </p:sp>
      </p:grpSp>
      <p:grpSp>
        <p:nvGrpSpPr>
          <p:cNvPr id="30" name="Group 29">
            <a:extLst>
              <a:ext uri="{FF2B5EF4-FFF2-40B4-BE49-F238E27FC236}">
                <a16:creationId xmlns:a16="http://schemas.microsoft.com/office/drawing/2014/main" id="{BAEB5A18-F7DB-4138-A3F1-E31084D627A4}"/>
              </a:ext>
            </a:extLst>
          </p:cNvPr>
          <p:cNvGrpSpPr/>
          <p:nvPr/>
        </p:nvGrpSpPr>
        <p:grpSpPr>
          <a:xfrm>
            <a:off x="859852" y="4350933"/>
            <a:ext cx="1270449" cy="553939"/>
            <a:chOff x="683958" y="3897188"/>
            <a:chExt cx="5244860" cy="250167"/>
          </a:xfrm>
          <a:solidFill>
            <a:srgbClr val="FFF27F"/>
          </a:solidFill>
        </p:grpSpPr>
        <p:sp>
          <p:nvSpPr>
            <p:cNvPr id="31" name="Rectangle 30">
              <a:extLst>
                <a:ext uri="{FF2B5EF4-FFF2-40B4-BE49-F238E27FC236}">
                  <a16:creationId xmlns:a16="http://schemas.microsoft.com/office/drawing/2014/main" id="{B92BDD63-B31F-4158-80AE-FFDCAD7BD27C}"/>
                </a:ext>
              </a:extLst>
            </p:cNvPr>
            <p:cNvSpPr/>
            <p:nvPr/>
          </p:nvSpPr>
          <p:spPr>
            <a:xfrm>
              <a:off x="683958" y="3897188"/>
              <a:ext cx="4994694" cy="250166"/>
            </a:xfrm>
            <a:prstGeom prst="rect">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lv-LV" sz="1100" b="1" kern="0" dirty="0">
                  <a:solidFill>
                    <a:srgbClr val="646464"/>
                  </a:solidFill>
                  <a:latin typeface="+mj-lt"/>
                </a:rPr>
                <a:t>9 </a:t>
              </a:r>
              <a:r>
                <a:rPr lang="lv-LV" sz="1100" b="1" kern="0" dirty="0" err="1">
                  <a:solidFill>
                    <a:srgbClr val="646464"/>
                  </a:solidFill>
                  <a:latin typeface="+mj-lt"/>
                </a:rPr>
                <a:t>izvērtējuma</a:t>
              </a:r>
              <a:r>
                <a:rPr lang="lv-LV" sz="1100" b="1" kern="0" dirty="0">
                  <a:solidFill>
                    <a:srgbClr val="646464"/>
                  </a:solidFill>
                  <a:latin typeface="+mj-lt"/>
                </a:rPr>
                <a:t> jautājumi</a:t>
              </a:r>
              <a:endParaRPr kumimoji="0" lang="en-US" sz="1100" b="0" i="0" u="none" strike="noStrike" kern="0" cap="none" spc="0" normalizeH="0" baseline="0" noProof="0" dirty="0">
                <a:ln>
                  <a:noFill/>
                </a:ln>
                <a:solidFill>
                  <a:srgbClr val="646464"/>
                </a:solidFill>
                <a:effectLst/>
                <a:uLnTx/>
                <a:uFillTx/>
                <a:latin typeface="+mj-lt"/>
                <a:ea typeface="+mn-ea"/>
                <a:cs typeface="+mn-cs"/>
              </a:endParaRPr>
            </a:p>
          </p:txBody>
        </p:sp>
        <p:sp>
          <p:nvSpPr>
            <p:cNvPr id="32" name="Isosceles Triangle 31">
              <a:extLst>
                <a:ext uri="{FF2B5EF4-FFF2-40B4-BE49-F238E27FC236}">
                  <a16:creationId xmlns:a16="http://schemas.microsoft.com/office/drawing/2014/main" id="{02B27028-8AC9-405C-821F-A5E21F6D90E7}"/>
                </a:ext>
              </a:extLst>
            </p:cNvPr>
            <p:cNvSpPr/>
            <p:nvPr/>
          </p:nvSpPr>
          <p:spPr>
            <a:xfrm rot="5400000">
              <a:off x="5678653" y="3897188"/>
              <a:ext cx="250166" cy="250166"/>
            </a:xfrm>
            <a:prstGeom prst="triangle">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646464"/>
                </a:solidFill>
                <a:effectLst/>
                <a:uLnTx/>
                <a:uFillTx/>
                <a:latin typeface="+mj-lt"/>
                <a:ea typeface="+mn-ea"/>
                <a:cs typeface="+mn-cs"/>
              </a:endParaRPr>
            </a:p>
          </p:txBody>
        </p:sp>
      </p:grpSp>
      <p:sp>
        <p:nvSpPr>
          <p:cNvPr id="51" name="Rectangle 50">
            <a:extLst>
              <a:ext uri="{FF2B5EF4-FFF2-40B4-BE49-F238E27FC236}">
                <a16:creationId xmlns:a16="http://schemas.microsoft.com/office/drawing/2014/main" id="{F5E52AEA-64AA-44A8-B687-8BA2E774F967}"/>
              </a:ext>
            </a:extLst>
          </p:cNvPr>
          <p:cNvSpPr/>
          <p:nvPr/>
        </p:nvSpPr>
        <p:spPr>
          <a:xfrm>
            <a:off x="772653" y="1212111"/>
            <a:ext cx="1430700" cy="3803063"/>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grpSp>
        <p:nvGrpSpPr>
          <p:cNvPr id="87" name="Group 86">
            <a:extLst>
              <a:ext uri="{FF2B5EF4-FFF2-40B4-BE49-F238E27FC236}">
                <a16:creationId xmlns:a16="http://schemas.microsoft.com/office/drawing/2014/main" id="{DEA1B27B-7C03-4F5C-B40B-79FA1BB948E5}"/>
              </a:ext>
            </a:extLst>
          </p:cNvPr>
          <p:cNvGrpSpPr/>
          <p:nvPr/>
        </p:nvGrpSpPr>
        <p:grpSpPr>
          <a:xfrm>
            <a:off x="2392603" y="1313745"/>
            <a:ext cx="1263023" cy="2977900"/>
            <a:chOff x="460597" y="-2424842"/>
            <a:chExt cx="1174270" cy="2850326"/>
          </a:xfrm>
        </p:grpSpPr>
        <p:sp>
          <p:nvSpPr>
            <p:cNvPr id="88" name="Rectangle 87">
              <a:extLst>
                <a:ext uri="{FF2B5EF4-FFF2-40B4-BE49-F238E27FC236}">
                  <a16:creationId xmlns:a16="http://schemas.microsoft.com/office/drawing/2014/main" id="{27661940-F521-4788-AD69-8BE7E6BAE167}"/>
                </a:ext>
              </a:extLst>
            </p:cNvPr>
            <p:cNvSpPr/>
            <p:nvPr/>
          </p:nvSpPr>
          <p:spPr>
            <a:xfrm>
              <a:off x="460597" y="-1942898"/>
              <a:ext cx="1174270" cy="2368382"/>
            </a:xfrm>
            <a:prstGeom prst="rect">
              <a:avLst/>
            </a:prstGeom>
            <a:solidFill>
              <a:srgbClr val="00A3AE"/>
            </a:solidFill>
            <a:ln w="9525" cap="flat" cmpd="sng" algn="ctr">
              <a:noFill/>
              <a:prstDash val="solid"/>
            </a:ln>
            <a:effectLst/>
          </p:spPr>
          <p:txBody>
            <a:bodyPr rtlCol="0" anchor="ctr" anchorCtr="0"/>
            <a:lstStyle/>
            <a:p>
              <a:pPr algn="ctr"/>
              <a:r>
                <a:rPr lang="lv-LV" sz="1200" b="1" kern="0" dirty="0">
                  <a:solidFill>
                    <a:srgbClr val="FFFFFF"/>
                  </a:solidFill>
                  <a:latin typeface="+mj-lt"/>
                </a:rPr>
                <a:t>Analizēt datus par atbalstu saņēmušajiem komersantiem 3.2.IP 3.2.1.SAM</a:t>
              </a:r>
            </a:p>
          </p:txBody>
        </p:sp>
        <p:sp>
          <p:nvSpPr>
            <p:cNvPr id="89" name="TextBox 88">
              <a:extLst>
                <a:ext uri="{FF2B5EF4-FFF2-40B4-BE49-F238E27FC236}">
                  <a16:creationId xmlns:a16="http://schemas.microsoft.com/office/drawing/2014/main" id="{0F54C5B3-46C6-4EA2-964C-726F10DE262B}"/>
                </a:ext>
              </a:extLst>
            </p:cNvPr>
            <p:cNvSpPr txBox="1"/>
            <p:nvPr/>
          </p:nvSpPr>
          <p:spPr>
            <a:xfrm>
              <a:off x="495975" y="-2424842"/>
              <a:ext cx="1082001" cy="385914"/>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a:t>
              </a:r>
              <a:r>
                <a:rPr kumimoji="0" lang="lv-LV"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3</a:t>
              </a: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.DU</a:t>
              </a:r>
            </a:p>
          </p:txBody>
        </p:sp>
      </p:grpSp>
      <p:grpSp>
        <p:nvGrpSpPr>
          <p:cNvPr id="90" name="Group 89">
            <a:extLst>
              <a:ext uri="{FF2B5EF4-FFF2-40B4-BE49-F238E27FC236}">
                <a16:creationId xmlns:a16="http://schemas.microsoft.com/office/drawing/2014/main" id="{390651F6-EFA9-45D8-B1E7-50737877AC0D}"/>
              </a:ext>
            </a:extLst>
          </p:cNvPr>
          <p:cNvGrpSpPr/>
          <p:nvPr/>
        </p:nvGrpSpPr>
        <p:grpSpPr>
          <a:xfrm>
            <a:off x="2385177" y="4350933"/>
            <a:ext cx="1270449" cy="553939"/>
            <a:chOff x="683958" y="3897188"/>
            <a:chExt cx="5244860" cy="250167"/>
          </a:xfrm>
          <a:solidFill>
            <a:srgbClr val="FFF27F"/>
          </a:solidFill>
        </p:grpSpPr>
        <p:sp>
          <p:nvSpPr>
            <p:cNvPr id="91" name="Rectangle 90">
              <a:extLst>
                <a:ext uri="{FF2B5EF4-FFF2-40B4-BE49-F238E27FC236}">
                  <a16:creationId xmlns:a16="http://schemas.microsoft.com/office/drawing/2014/main" id="{271C8AE8-3D93-4A43-BD70-BEAE19FB9C16}"/>
                </a:ext>
              </a:extLst>
            </p:cNvPr>
            <p:cNvSpPr/>
            <p:nvPr/>
          </p:nvSpPr>
          <p:spPr>
            <a:xfrm>
              <a:off x="683958" y="3897188"/>
              <a:ext cx="4994694" cy="250166"/>
            </a:xfrm>
            <a:prstGeom prst="rect">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lv-LV" sz="1100" b="1" kern="0" dirty="0">
                  <a:solidFill>
                    <a:srgbClr val="646464"/>
                  </a:solidFill>
                  <a:latin typeface="+mj-lt"/>
                </a:rPr>
                <a:t>7 </a:t>
              </a:r>
              <a:r>
                <a:rPr lang="lv-LV" sz="1100" b="1" kern="0" dirty="0" err="1">
                  <a:solidFill>
                    <a:srgbClr val="646464"/>
                  </a:solidFill>
                  <a:latin typeface="+mj-lt"/>
                </a:rPr>
                <a:t>izvērtējuma</a:t>
              </a:r>
              <a:r>
                <a:rPr lang="lv-LV" sz="1100" b="1" kern="0" dirty="0">
                  <a:solidFill>
                    <a:srgbClr val="646464"/>
                  </a:solidFill>
                  <a:latin typeface="+mj-lt"/>
                </a:rPr>
                <a:t> jautājumi</a:t>
              </a:r>
              <a:endParaRPr kumimoji="0" lang="en-US" sz="1100" b="0" i="0" u="none" strike="noStrike" kern="0" cap="none" spc="0" normalizeH="0" baseline="0" noProof="0" dirty="0">
                <a:ln>
                  <a:noFill/>
                </a:ln>
                <a:solidFill>
                  <a:srgbClr val="646464"/>
                </a:solidFill>
                <a:effectLst/>
                <a:uLnTx/>
                <a:uFillTx/>
                <a:latin typeface="+mj-lt"/>
                <a:ea typeface="+mn-ea"/>
                <a:cs typeface="+mn-cs"/>
              </a:endParaRPr>
            </a:p>
          </p:txBody>
        </p:sp>
        <p:sp>
          <p:nvSpPr>
            <p:cNvPr id="92" name="Isosceles Triangle 91">
              <a:extLst>
                <a:ext uri="{FF2B5EF4-FFF2-40B4-BE49-F238E27FC236}">
                  <a16:creationId xmlns:a16="http://schemas.microsoft.com/office/drawing/2014/main" id="{0484093F-0B96-4C8F-97D0-FEDB1F83AF84}"/>
                </a:ext>
              </a:extLst>
            </p:cNvPr>
            <p:cNvSpPr/>
            <p:nvPr/>
          </p:nvSpPr>
          <p:spPr>
            <a:xfrm rot="5400000">
              <a:off x="5678653" y="3897188"/>
              <a:ext cx="250166" cy="250166"/>
            </a:xfrm>
            <a:prstGeom prst="triangle">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646464"/>
                </a:solidFill>
                <a:effectLst/>
                <a:uLnTx/>
                <a:uFillTx/>
                <a:latin typeface="+mj-lt"/>
                <a:ea typeface="+mn-ea"/>
                <a:cs typeface="+mn-cs"/>
              </a:endParaRPr>
            </a:p>
          </p:txBody>
        </p:sp>
      </p:grpSp>
      <p:sp>
        <p:nvSpPr>
          <p:cNvPr id="93" name="Rectangle 92">
            <a:extLst>
              <a:ext uri="{FF2B5EF4-FFF2-40B4-BE49-F238E27FC236}">
                <a16:creationId xmlns:a16="http://schemas.microsoft.com/office/drawing/2014/main" id="{E398A162-200C-4827-86B1-F13E5A01A78F}"/>
              </a:ext>
            </a:extLst>
          </p:cNvPr>
          <p:cNvSpPr/>
          <p:nvPr/>
        </p:nvSpPr>
        <p:spPr>
          <a:xfrm>
            <a:off x="2297978" y="1212111"/>
            <a:ext cx="1430700" cy="3803063"/>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grpSp>
        <p:nvGrpSpPr>
          <p:cNvPr id="94" name="Group 93">
            <a:extLst>
              <a:ext uri="{FF2B5EF4-FFF2-40B4-BE49-F238E27FC236}">
                <a16:creationId xmlns:a16="http://schemas.microsoft.com/office/drawing/2014/main" id="{A474C37D-A760-46CB-B00E-CEC0E961D0BB}"/>
              </a:ext>
            </a:extLst>
          </p:cNvPr>
          <p:cNvGrpSpPr/>
          <p:nvPr/>
        </p:nvGrpSpPr>
        <p:grpSpPr>
          <a:xfrm>
            <a:off x="3917928" y="1315015"/>
            <a:ext cx="1263023" cy="2976630"/>
            <a:chOff x="460597" y="-2423626"/>
            <a:chExt cx="1174270" cy="2849110"/>
          </a:xfrm>
        </p:grpSpPr>
        <p:sp>
          <p:nvSpPr>
            <p:cNvPr id="95" name="Rectangle 94">
              <a:extLst>
                <a:ext uri="{FF2B5EF4-FFF2-40B4-BE49-F238E27FC236}">
                  <a16:creationId xmlns:a16="http://schemas.microsoft.com/office/drawing/2014/main" id="{EA814A4F-8F33-4118-9A36-ACD1E227211A}"/>
                </a:ext>
              </a:extLst>
            </p:cNvPr>
            <p:cNvSpPr/>
            <p:nvPr/>
          </p:nvSpPr>
          <p:spPr>
            <a:xfrm>
              <a:off x="460597" y="-1951694"/>
              <a:ext cx="1174270" cy="2377178"/>
            </a:xfrm>
            <a:prstGeom prst="rect">
              <a:avLst/>
            </a:prstGeom>
            <a:solidFill>
              <a:srgbClr val="00A3AE"/>
            </a:solidFill>
            <a:ln w="9525" cap="flat" cmpd="sng" algn="ctr">
              <a:noFill/>
              <a:prstDash val="solid"/>
            </a:ln>
            <a:effectLst/>
          </p:spPr>
          <p:txBody>
            <a:bodyPr rtlCol="0" anchor="ctr" anchorCtr="0"/>
            <a:lstStyle/>
            <a:p>
              <a:pPr algn="ctr"/>
              <a:r>
                <a:rPr lang="lv-LV" sz="1200" b="1" kern="0" dirty="0">
                  <a:solidFill>
                    <a:srgbClr val="FFFFFF"/>
                  </a:solidFill>
                  <a:latin typeface="+mj-lt"/>
                </a:rPr>
                <a:t>Analizēt datus par sniegto atbalstu MVK uzlabotu spēju radīšanu un produktu un pakalpojumu attīstībai, atbilstoši ieguldījumiem 3.3.1. SAM</a:t>
              </a:r>
            </a:p>
          </p:txBody>
        </p:sp>
        <p:sp>
          <p:nvSpPr>
            <p:cNvPr id="96" name="TextBox 95">
              <a:extLst>
                <a:ext uri="{FF2B5EF4-FFF2-40B4-BE49-F238E27FC236}">
                  <a16:creationId xmlns:a16="http://schemas.microsoft.com/office/drawing/2014/main" id="{64A62678-A828-4FD3-B01C-3167BBBF8547}"/>
                </a:ext>
              </a:extLst>
            </p:cNvPr>
            <p:cNvSpPr txBox="1"/>
            <p:nvPr/>
          </p:nvSpPr>
          <p:spPr>
            <a:xfrm>
              <a:off x="528851" y="-2423626"/>
              <a:ext cx="1082001" cy="385914"/>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a:t>
              </a:r>
              <a:r>
                <a:rPr kumimoji="0" lang="lv-LV"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4</a:t>
              </a: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.DU</a:t>
              </a:r>
            </a:p>
          </p:txBody>
        </p:sp>
      </p:grpSp>
      <p:grpSp>
        <p:nvGrpSpPr>
          <p:cNvPr id="97" name="Group 96">
            <a:extLst>
              <a:ext uri="{FF2B5EF4-FFF2-40B4-BE49-F238E27FC236}">
                <a16:creationId xmlns:a16="http://schemas.microsoft.com/office/drawing/2014/main" id="{BCF1D6AC-A85D-405E-9D43-5BD91D29E2B8}"/>
              </a:ext>
            </a:extLst>
          </p:cNvPr>
          <p:cNvGrpSpPr/>
          <p:nvPr/>
        </p:nvGrpSpPr>
        <p:grpSpPr>
          <a:xfrm>
            <a:off x="3910502" y="4350933"/>
            <a:ext cx="1270449" cy="553939"/>
            <a:chOff x="683958" y="3897188"/>
            <a:chExt cx="5244860" cy="250167"/>
          </a:xfrm>
          <a:solidFill>
            <a:srgbClr val="FFF27F"/>
          </a:solidFill>
        </p:grpSpPr>
        <p:sp>
          <p:nvSpPr>
            <p:cNvPr id="98" name="Rectangle 97">
              <a:extLst>
                <a:ext uri="{FF2B5EF4-FFF2-40B4-BE49-F238E27FC236}">
                  <a16:creationId xmlns:a16="http://schemas.microsoft.com/office/drawing/2014/main" id="{DD320622-181C-49B8-846F-D3AD5ECA4DC6}"/>
                </a:ext>
              </a:extLst>
            </p:cNvPr>
            <p:cNvSpPr/>
            <p:nvPr/>
          </p:nvSpPr>
          <p:spPr>
            <a:xfrm>
              <a:off x="683958" y="3897188"/>
              <a:ext cx="4994694" cy="250166"/>
            </a:xfrm>
            <a:prstGeom prst="rect">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lv-LV" sz="1100" b="1" kern="0" dirty="0">
                  <a:solidFill>
                    <a:srgbClr val="646464"/>
                  </a:solidFill>
                  <a:latin typeface="+mj-lt"/>
                </a:rPr>
                <a:t>5 </a:t>
              </a:r>
              <a:r>
                <a:rPr lang="lv-LV" sz="1100" b="1" kern="0" dirty="0" err="1">
                  <a:solidFill>
                    <a:srgbClr val="646464"/>
                  </a:solidFill>
                  <a:latin typeface="+mj-lt"/>
                </a:rPr>
                <a:t>izvērtējuma</a:t>
              </a:r>
              <a:r>
                <a:rPr lang="lv-LV" sz="1100" b="1" kern="0" dirty="0">
                  <a:solidFill>
                    <a:srgbClr val="646464"/>
                  </a:solidFill>
                  <a:latin typeface="+mj-lt"/>
                </a:rPr>
                <a:t> jautājumi</a:t>
              </a:r>
              <a:endParaRPr kumimoji="0" lang="en-US" sz="1100" b="0" i="0" u="none" strike="noStrike" kern="0" cap="none" spc="0" normalizeH="0" baseline="0" noProof="0" dirty="0">
                <a:ln>
                  <a:noFill/>
                </a:ln>
                <a:solidFill>
                  <a:srgbClr val="646464"/>
                </a:solidFill>
                <a:effectLst/>
                <a:uLnTx/>
                <a:uFillTx/>
                <a:latin typeface="+mj-lt"/>
                <a:ea typeface="+mn-ea"/>
                <a:cs typeface="+mn-cs"/>
              </a:endParaRPr>
            </a:p>
          </p:txBody>
        </p:sp>
        <p:sp>
          <p:nvSpPr>
            <p:cNvPr id="99" name="Isosceles Triangle 98">
              <a:extLst>
                <a:ext uri="{FF2B5EF4-FFF2-40B4-BE49-F238E27FC236}">
                  <a16:creationId xmlns:a16="http://schemas.microsoft.com/office/drawing/2014/main" id="{599C6EF6-A404-46FD-AA82-BB488B559A85}"/>
                </a:ext>
              </a:extLst>
            </p:cNvPr>
            <p:cNvSpPr/>
            <p:nvPr/>
          </p:nvSpPr>
          <p:spPr>
            <a:xfrm rot="5400000">
              <a:off x="5678653" y="3897188"/>
              <a:ext cx="250166" cy="250166"/>
            </a:xfrm>
            <a:prstGeom prst="triangle">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646464"/>
                </a:solidFill>
                <a:effectLst/>
                <a:uLnTx/>
                <a:uFillTx/>
                <a:latin typeface="+mj-lt"/>
                <a:ea typeface="+mn-ea"/>
                <a:cs typeface="+mn-cs"/>
              </a:endParaRPr>
            </a:p>
          </p:txBody>
        </p:sp>
      </p:grpSp>
      <p:sp>
        <p:nvSpPr>
          <p:cNvPr id="100" name="Rectangle 99">
            <a:extLst>
              <a:ext uri="{FF2B5EF4-FFF2-40B4-BE49-F238E27FC236}">
                <a16:creationId xmlns:a16="http://schemas.microsoft.com/office/drawing/2014/main" id="{836759BC-24FE-4BC1-B9C4-8C1ECE00944F}"/>
              </a:ext>
            </a:extLst>
          </p:cNvPr>
          <p:cNvSpPr/>
          <p:nvPr/>
        </p:nvSpPr>
        <p:spPr>
          <a:xfrm>
            <a:off x="3823303" y="1212111"/>
            <a:ext cx="1430700" cy="3803063"/>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grpSp>
        <p:nvGrpSpPr>
          <p:cNvPr id="101" name="Group 100">
            <a:extLst>
              <a:ext uri="{FF2B5EF4-FFF2-40B4-BE49-F238E27FC236}">
                <a16:creationId xmlns:a16="http://schemas.microsoft.com/office/drawing/2014/main" id="{450C377A-1848-48CF-811A-74CCFE776AAA}"/>
              </a:ext>
            </a:extLst>
          </p:cNvPr>
          <p:cNvGrpSpPr/>
          <p:nvPr/>
        </p:nvGrpSpPr>
        <p:grpSpPr>
          <a:xfrm>
            <a:off x="5435827" y="1315015"/>
            <a:ext cx="1263023" cy="2976630"/>
            <a:chOff x="460597" y="-2423626"/>
            <a:chExt cx="1174270" cy="2849110"/>
          </a:xfrm>
        </p:grpSpPr>
        <p:sp>
          <p:nvSpPr>
            <p:cNvPr id="102" name="Rectangle 101">
              <a:extLst>
                <a:ext uri="{FF2B5EF4-FFF2-40B4-BE49-F238E27FC236}">
                  <a16:creationId xmlns:a16="http://schemas.microsoft.com/office/drawing/2014/main" id="{FC71DBA5-505A-4B5B-8F5F-7C3A0290A2D6}"/>
                </a:ext>
              </a:extLst>
            </p:cNvPr>
            <p:cNvSpPr/>
            <p:nvPr/>
          </p:nvSpPr>
          <p:spPr>
            <a:xfrm>
              <a:off x="460597" y="-1942897"/>
              <a:ext cx="1174270" cy="2368381"/>
            </a:xfrm>
            <a:prstGeom prst="rect">
              <a:avLst/>
            </a:prstGeom>
            <a:solidFill>
              <a:srgbClr val="00A3AE"/>
            </a:solidFill>
            <a:ln w="9525" cap="flat" cmpd="sng" algn="ctr">
              <a:noFill/>
              <a:prstDash val="solid"/>
            </a:ln>
            <a:effectLst/>
          </p:spPr>
          <p:txBody>
            <a:bodyPr rtlCol="0" anchor="ctr" anchorCtr="0"/>
            <a:lstStyle/>
            <a:p>
              <a:pPr algn="ctr"/>
              <a:r>
                <a:rPr lang="lv-LV" sz="950" b="1" kern="0" dirty="0">
                  <a:solidFill>
                    <a:srgbClr val="FFFFFF"/>
                  </a:solidFill>
                  <a:latin typeface="+mj-lt"/>
                </a:rPr>
                <a:t>Veikt IP 3.1., 3.2. un 3.3. SAM intervences loģiku, t.sk. īstenojot kvalitatīvu analīzi par izvirzīto rādītāju atbilstību izvirzītajiem mērķiem. Veikt apkopojumu par IP 3.1., 3.2. un 3.3. SAM un uzraudzības rādītāju sasniegšanas progresu</a:t>
              </a:r>
            </a:p>
          </p:txBody>
        </p:sp>
        <p:sp>
          <p:nvSpPr>
            <p:cNvPr id="103" name="TextBox 102">
              <a:extLst>
                <a:ext uri="{FF2B5EF4-FFF2-40B4-BE49-F238E27FC236}">
                  <a16:creationId xmlns:a16="http://schemas.microsoft.com/office/drawing/2014/main" id="{3F8E6B9F-8F0B-4A12-94F7-153020B91B40}"/>
                </a:ext>
              </a:extLst>
            </p:cNvPr>
            <p:cNvSpPr txBox="1"/>
            <p:nvPr/>
          </p:nvSpPr>
          <p:spPr>
            <a:xfrm>
              <a:off x="538257" y="-2423626"/>
              <a:ext cx="1082001" cy="385914"/>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a:t>
              </a:r>
              <a:r>
                <a:rPr kumimoji="0" lang="lv-LV"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5</a:t>
              </a: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.DU</a:t>
              </a:r>
            </a:p>
          </p:txBody>
        </p:sp>
      </p:grpSp>
      <p:grpSp>
        <p:nvGrpSpPr>
          <p:cNvPr id="104" name="Group 103">
            <a:extLst>
              <a:ext uri="{FF2B5EF4-FFF2-40B4-BE49-F238E27FC236}">
                <a16:creationId xmlns:a16="http://schemas.microsoft.com/office/drawing/2014/main" id="{62FCD57D-F996-4EB2-BCA1-25DCF1E51C53}"/>
              </a:ext>
            </a:extLst>
          </p:cNvPr>
          <p:cNvGrpSpPr/>
          <p:nvPr/>
        </p:nvGrpSpPr>
        <p:grpSpPr>
          <a:xfrm>
            <a:off x="5428401" y="4350933"/>
            <a:ext cx="1270449" cy="553939"/>
            <a:chOff x="683958" y="3897188"/>
            <a:chExt cx="5244860" cy="250167"/>
          </a:xfrm>
          <a:solidFill>
            <a:srgbClr val="FFF27F"/>
          </a:solidFill>
        </p:grpSpPr>
        <p:sp>
          <p:nvSpPr>
            <p:cNvPr id="105" name="Rectangle 104">
              <a:extLst>
                <a:ext uri="{FF2B5EF4-FFF2-40B4-BE49-F238E27FC236}">
                  <a16:creationId xmlns:a16="http://schemas.microsoft.com/office/drawing/2014/main" id="{B75F27FF-CE1D-4FE0-A944-EFBF6198AA53}"/>
                </a:ext>
              </a:extLst>
            </p:cNvPr>
            <p:cNvSpPr/>
            <p:nvPr/>
          </p:nvSpPr>
          <p:spPr>
            <a:xfrm>
              <a:off x="683958" y="3897188"/>
              <a:ext cx="4994694" cy="250166"/>
            </a:xfrm>
            <a:prstGeom prst="rect">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lv-LV" sz="1100" b="1" kern="0" dirty="0">
                  <a:solidFill>
                    <a:srgbClr val="646464"/>
                  </a:solidFill>
                  <a:latin typeface="+mj-lt"/>
                </a:rPr>
                <a:t>5 </a:t>
              </a:r>
              <a:r>
                <a:rPr lang="lv-LV" sz="1100" b="1" kern="0" dirty="0" err="1">
                  <a:solidFill>
                    <a:srgbClr val="646464"/>
                  </a:solidFill>
                  <a:latin typeface="+mj-lt"/>
                </a:rPr>
                <a:t>izvērtējuma</a:t>
              </a:r>
              <a:r>
                <a:rPr lang="lv-LV" sz="1100" b="1" kern="0" dirty="0">
                  <a:solidFill>
                    <a:srgbClr val="646464"/>
                  </a:solidFill>
                  <a:latin typeface="+mj-lt"/>
                </a:rPr>
                <a:t> jautājumi</a:t>
              </a:r>
              <a:endParaRPr kumimoji="0" lang="en-US" sz="1100" b="0" i="0" u="none" strike="noStrike" kern="0" cap="none" spc="0" normalizeH="0" baseline="0" noProof="0" dirty="0">
                <a:ln>
                  <a:noFill/>
                </a:ln>
                <a:solidFill>
                  <a:srgbClr val="646464"/>
                </a:solidFill>
                <a:effectLst/>
                <a:uLnTx/>
                <a:uFillTx/>
                <a:latin typeface="+mj-lt"/>
                <a:ea typeface="+mn-ea"/>
                <a:cs typeface="+mn-cs"/>
              </a:endParaRPr>
            </a:p>
          </p:txBody>
        </p:sp>
        <p:sp>
          <p:nvSpPr>
            <p:cNvPr id="106" name="Isosceles Triangle 105">
              <a:extLst>
                <a:ext uri="{FF2B5EF4-FFF2-40B4-BE49-F238E27FC236}">
                  <a16:creationId xmlns:a16="http://schemas.microsoft.com/office/drawing/2014/main" id="{FE07F1B1-8AAC-4D66-9CAE-6335390D9D58}"/>
                </a:ext>
              </a:extLst>
            </p:cNvPr>
            <p:cNvSpPr/>
            <p:nvPr/>
          </p:nvSpPr>
          <p:spPr>
            <a:xfrm rot="5400000">
              <a:off x="5678653" y="3897188"/>
              <a:ext cx="250166" cy="250166"/>
            </a:xfrm>
            <a:prstGeom prst="triangle">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646464"/>
                </a:solidFill>
                <a:effectLst/>
                <a:uLnTx/>
                <a:uFillTx/>
                <a:latin typeface="+mj-lt"/>
                <a:ea typeface="+mn-ea"/>
                <a:cs typeface="+mn-cs"/>
              </a:endParaRPr>
            </a:p>
          </p:txBody>
        </p:sp>
      </p:grpSp>
      <p:sp>
        <p:nvSpPr>
          <p:cNvPr id="107" name="Rectangle 106">
            <a:extLst>
              <a:ext uri="{FF2B5EF4-FFF2-40B4-BE49-F238E27FC236}">
                <a16:creationId xmlns:a16="http://schemas.microsoft.com/office/drawing/2014/main" id="{797D969E-06D7-41F9-AD54-5D769B8F3B80}"/>
              </a:ext>
            </a:extLst>
          </p:cNvPr>
          <p:cNvSpPr/>
          <p:nvPr/>
        </p:nvSpPr>
        <p:spPr>
          <a:xfrm>
            <a:off x="5341202" y="1212111"/>
            <a:ext cx="1430700" cy="3803063"/>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grpSp>
        <p:nvGrpSpPr>
          <p:cNvPr id="108" name="Group 107">
            <a:extLst>
              <a:ext uri="{FF2B5EF4-FFF2-40B4-BE49-F238E27FC236}">
                <a16:creationId xmlns:a16="http://schemas.microsoft.com/office/drawing/2014/main" id="{AA3E02E5-35F7-4737-8BCD-4063C2E44A1B}"/>
              </a:ext>
            </a:extLst>
          </p:cNvPr>
          <p:cNvGrpSpPr/>
          <p:nvPr/>
        </p:nvGrpSpPr>
        <p:grpSpPr>
          <a:xfrm>
            <a:off x="6961152" y="1308628"/>
            <a:ext cx="1263023" cy="2983017"/>
            <a:chOff x="460597" y="-2429740"/>
            <a:chExt cx="1174270" cy="2855224"/>
          </a:xfrm>
        </p:grpSpPr>
        <p:sp>
          <p:nvSpPr>
            <p:cNvPr id="109" name="Rectangle 108">
              <a:extLst>
                <a:ext uri="{FF2B5EF4-FFF2-40B4-BE49-F238E27FC236}">
                  <a16:creationId xmlns:a16="http://schemas.microsoft.com/office/drawing/2014/main" id="{DE27E99D-090A-45B9-89D3-C90B48B6F720}"/>
                </a:ext>
              </a:extLst>
            </p:cNvPr>
            <p:cNvSpPr/>
            <p:nvPr/>
          </p:nvSpPr>
          <p:spPr>
            <a:xfrm>
              <a:off x="460597" y="-1942898"/>
              <a:ext cx="1174270" cy="2368382"/>
            </a:xfrm>
            <a:prstGeom prst="rect">
              <a:avLst/>
            </a:prstGeom>
            <a:solidFill>
              <a:srgbClr val="00A3AE"/>
            </a:solidFill>
            <a:ln w="9525" cap="flat" cmpd="sng" algn="ctr">
              <a:noFill/>
              <a:prstDash val="solid"/>
            </a:ln>
            <a:effectLst/>
          </p:spPr>
          <p:txBody>
            <a:bodyPr rtlCol="0" anchor="ctr" anchorCtr="0"/>
            <a:lstStyle/>
            <a:p>
              <a:pPr algn="ctr"/>
              <a:r>
                <a:rPr lang="lv-LV" sz="1200" b="1" kern="0" dirty="0">
                  <a:solidFill>
                    <a:srgbClr val="FFFFFF"/>
                  </a:solidFill>
                  <a:latin typeface="+mj-lt"/>
                </a:rPr>
                <a:t>Veikt IP 3.1., 3.2. un 3.3. SAM ieviešanas mehānisma kvalitatīvu analīzi</a:t>
              </a:r>
            </a:p>
          </p:txBody>
        </p:sp>
        <p:sp>
          <p:nvSpPr>
            <p:cNvPr id="110" name="TextBox 109">
              <a:extLst>
                <a:ext uri="{FF2B5EF4-FFF2-40B4-BE49-F238E27FC236}">
                  <a16:creationId xmlns:a16="http://schemas.microsoft.com/office/drawing/2014/main" id="{3348F906-A223-460A-8DE8-AE903255DF5B}"/>
                </a:ext>
              </a:extLst>
            </p:cNvPr>
            <p:cNvSpPr txBox="1"/>
            <p:nvPr/>
          </p:nvSpPr>
          <p:spPr>
            <a:xfrm>
              <a:off x="538257" y="-2429740"/>
              <a:ext cx="1082001" cy="385914"/>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a:t>
              </a:r>
              <a:r>
                <a:rPr kumimoji="0" lang="lv-LV"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6</a:t>
              </a: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.DU</a:t>
              </a:r>
            </a:p>
          </p:txBody>
        </p:sp>
      </p:grpSp>
      <p:grpSp>
        <p:nvGrpSpPr>
          <p:cNvPr id="111" name="Group 110">
            <a:extLst>
              <a:ext uri="{FF2B5EF4-FFF2-40B4-BE49-F238E27FC236}">
                <a16:creationId xmlns:a16="http://schemas.microsoft.com/office/drawing/2014/main" id="{2CB90C95-FE18-4817-85E6-F341211C7D00}"/>
              </a:ext>
            </a:extLst>
          </p:cNvPr>
          <p:cNvGrpSpPr/>
          <p:nvPr/>
        </p:nvGrpSpPr>
        <p:grpSpPr>
          <a:xfrm>
            <a:off x="6953726" y="4350933"/>
            <a:ext cx="1270449" cy="553939"/>
            <a:chOff x="683958" y="3897188"/>
            <a:chExt cx="5244860" cy="250167"/>
          </a:xfrm>
          <a:solidFill>
            <a:srgbClr val="FFF27F"/>
          </a:solidFill>
        </p:grpSpPr>
        <p:sp>
          <p:nvSpPr>
            <p:cNvPr id="112" name="Rectangle 111">
              <a:extLst>
                <a:ext uri="{FF2B5EF4-FFF2-40B4-BE49-F238E27FC236}">
                  <a16:creationId xmlns:a16="http://schemas.microsoft.com/office/drawing/2014/main" id="{241567BF-8507-4490-9F3A-BB4C9B92F2B3}"/>
                </a:ext>
              </a:extLst>
            </p:cNvPr>
            <p:cNvSpPr/>
            <p:nvPr/>
          </p:nvSpPr>
          <p:spPr>
            <a:xfrm>
              <a:off x="683958" y="3897188"/>
              <a:ext cx="4994694" cy="250166"/>
            </a:xfrm>
            <a:prstGeom prst="rect">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lv-LV" sz="1100" b="1" kern="0" dirty="0">
                  <a:solidFill>
                    <a:srgbClr val="646464"/>
                  </a:solidFill>
                  <a:latin typeface="+mj-lt"/>
                </a:rPr>
                <a:t>6 </a:t>
              </a:r>
              <a:r>
                <a:rPr lang="lv-LV" sz="1100" b="1" kern="0" dirty="0" err="1">
                  <a:solidFill>
                    <a:srgbClr val="646464"/>
                  </a:solidFill>
                  <a:latin typeface="+mj-lt"/>
                </a:rPr>
                <a:t>izvērtējuma</a:t>
              </a:r>
              <a:r>
                <a:rPr lang="lv-LV" sz="1100" b="1" kern="0" dirty="0">
                  <a:solidFill>
                    <a:srgbClr val="646464"/>
                  </a:solidFill>
                  <a:latin typeface="+mj-lt"/>
                </a:rPr>
                <a:t> jautājumi</a:t>
              </a:r>
              <a:endParaRPr kumimoji="0" lang="en-US" sz="1100" b="0" i="0" u="none" strike="noStrike" kern="0" cap="none" spc="0" normalizeH="0" baseline="0" noProof="0" dirty="0">
                <a:ln>
                  <a:noFill/>
                </a:ln>
                <a:solidFill>
                  <a:srgbClr val="646464"/>
                </a:solidFill>
                <a:effectLst/>
                <a:uLnTx/>
                <a:uFillTx/>
                <a:latin typeface="+mj-lt"/>
                <a:ea typeface="+mn-ea"/>
                <a:cs typeface="+mn-cs"/>
              </a:endParaRPr>
            </a:p>
          </p:txBody>
        </p:sp>
        <p:sp>
          <p:nvSpPr>
            <p:cNvPr id="113" name="Isosceles Triangle 112">
              <a:extLst>
                <a:ext uri="{FF2B5EF4-FFF2-40B4-BE49-F238E27FC236}">
                  <a16:creationId xmlns:a16="http://schemas.microsoft.com/office/drawing/2014/main" id="{2ED743BE-EE3B-49B1-8088-BD6292786AA0}"/>
                </a:ext>
              </a:extLst>
            </p:cNvPr>
            <p:cNvSpPr/>
            <p:nvPr/>
          </p:nvSpPr>
          <p:spPr>
            <a:xfrm rot="5400000">
              <a:off x="5678653" y="3897188"/>
              <a:ext cx="250166" cy="250166"/>
            </a:xfrm>
            <a:prstGeom prst="triangle">
              <a:avLst/>
            </a:prstGeom>
            <a:grp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646464"/>
                </a:solidFill>
                <a:effectLst/>
                <a:uLnTx/>
                <a:uFillTx/>
                <a:latin typeface="+mj-lt"/>
                <a:ea typeface="+mn-ea"/>
                <a:cs typeface="+mn-cs"/>
              </a:endParaRPr>
            </a:p>
          </p:txBody>
        </p:sp>
      </p:grpSp>
      <p:sp>
        <p:nvSpPr>
          <p:cNvPr id="114" name="Rectangle 113">
            <a:extLst>
              <a:ext uri="{FF2B5EF4-FFF2-40B4-BE49-F238E27FC236}">
                <a16:creationId xmlns:a16="http://schemas.microsoft.com/office/drawing/2014/main" id="{937FDDB0-FB74-48D1-B800-0BD12E96262C}"/>
              </a:ext>
            </a:extLst>
          </p:cNvPr>
          <p:cNvSpPr/>
          <p:nvPr/>
        </p:nvSpPr>
        <p:spPr>
          <a:xfrm>
            <a:off x="6866527" y="1212111"/>
            <a:ext cx="1430700" cy="3803063"/>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grpSp>
        <p:nvGrpSpPr>
          <p:cNvPr id="115" name="Group 114">
            <a:extLst>
              <a:ext uri="{FF2B5EF4-FFF2-40B4-BE49-F238E27FC236}">
                <a16:creationId xmlns:a16="http://schemas.microsoft.com/office/drawing/2014/main" id="{543253D0-6623-4E72-9B84-A3AB8AF313E1}"/>
              </a:ext>
            </a:extLst>
          </p:cNvPr>
          <p:cNvGrpSpPr/>
          <p:nvPr/>
        </p:nvGrpSpPr>
        <p:grpSpPr>
          <a:xfrm>
            <a:off x="8474622" y="1315015"/>
            <a:ext cx="1263023" cy="1991711"/>
            <a:chOff x="450568" y="-2384296"/>
            <a:chExt cx="1174270" cy="2421907"/>
          </a:xfrm>
        </p:grpSpPr>
        <p:sp>
          <p:nvSpPr>
            <p:cNvPr id="116" name="Rectangle 115">
              <a:extLst>
                <a:ext uri="{FF2B5EF4-FFF2-40B4-BE49-F238E27FC236}">
                  <a16:creationId xmlns:a16="http://schemas.microsoft.com/office/drawing/2014/main" id="{68A56FCF-A113-4F1B-8B60-FA96D6D18CF6}"/>
                </a:ext>
              </a:extLst>
            </p:cNvPr>
            <p:cNvSpPr/>
            <p:nvPr/>
          </p:nvSpPr>
          <p:spPr>
            <a:xfrm>
              <a:off x="450568" y="-1770786"/>
              <a:ext cx="1174270" cy="1808397"/>
            </a:xfrm>
            <a:prstGeom prst="rect">
              <a:avLst/>
            </a:prstGeom>
            <a:solidFill>
              <a:srgbClr val="00A3AE"/>
            </a:solidFill>
            <a:ln w="9525" cap="flat" cmpd="sng" algn="ctr">
              <a:noFill/>
              <a:prstDash val="solid"/>
            </a:ln>
            <a:effectLst/>
          </p:spPr>
          <p:txBody>
            <a:bodyPr rtlCol="0" anchor="ctr" anchorCtr="0"/>
            <a:lstStyle/>
            <a:p>
              <a:pPr algn="ctr"/>
              <a:r>
                <a:rPr lang="lv-LV" sz="1200" b="1" kern="0" dirty="0">
                  <a:solidFill>
                    <a:srgbClr val="FFFFFF"/>
                  </a:solidFill>
                  <a:latin typeface="+mj-lt"/>
                </a:rPr>
                <a:t>Rezultātu prezentācijas seminārs</a:t>
              </a:r>
            </a:p>
          </p:txBody>
        </p:sp>
        <p:sp>
          <p:nvSpPr>
            <p:cNvPr id="117" name="TextBox 116">
              <a:extLst>
                <a:ext uri="{FF2B5EF4-FFF2-40B4-BE49-F238E27FC236}">
                  <a16:creationId xmlns:a16="http://schemas.microsoft.com/office/drawing/2014/main" id="{27E9FF03-E9DA-49D5-ACF2-EEDADC564182}"/>
                </a:ext>
              </a:extLst>
            </p:cNvPr>
            <p:cNvSpPr txBox="1"/>
            <p:nvPr/>
          </p:nvSpPr>
          <p:spPr>
            <a:xfrm>
              <a:off x="517568" y="-2384296"/>
              <a:ext cx="1082001" cy="315575"/>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a:t>
              </a:r>
              <a:r>
                <a:rPr kumimoji="0" lang="lv-LV"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7</a:t>
              </a: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.DU</a:t>
              </a:r>
            </a:p>
          </p:txBody>
        </p:sp>
      </p:grpSp>
      <p:sp>
        <p:nvSpPr>
          <p:cNvPr id="121" name="Rectangle 120">
            <a:extLst>
              <a:ext uri="{FF2B5EF4-FFF2-40B4-BE49-F238E27FC236}">
                <a16:creationId xmlns:a16="http://schemas.microsoft.com/office/drawing/2014/main" id="{EEDA2D92-5A6B-4CB6-90F2-95AB71795E6C}"/>
              </a:ext>
            </a:extLst>
          </p:cNvPr>
          <p:cNvSpPr/>
          <p:nvPr/>
        </p:nvSpPr>
        <p:spPr>
          <a:xfrm>
            <a:off x="8390784" y="1212112"/>
            <a:ext cx="1430700" cy="2216888"/>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grpSp>
        <p:nvGrpSpPr>
          <p:cNvPr id="122" name="Group 121">
            <a:extLst>
              <a:ext uri="{FF2B5EF4-FFF2-40B4-BE49-F238E27FC236}">
                <a16:creationId xmlns:a16="http://schemas.microsoft.com/office/drawing/2014/main" id="{BDF70682-7E59-4682-A46F-CF0CC1036C8F}"/>
              </a:ext>
            </a:extLst>
          </p:cNvPr>
          <p:cNvGrpSpPr/>
          <p:nvPr/>
        </p:nvGrpSpPr>
        <p:grpSpPr>
          <a:xfrm>
            <a:off x="10009666" y="1324205"/>
            <a:ext cx="1263023" cy="1982521"/>
            <a:chOff x="460597" y="-2377104"/>
            <a:chExt cx="1174270" cy="3005887"/>
          </a:xfrm>
        </p:grpSpPr>
        <p:sp>
          <p:nvSpPr>
            <p:cNvPr id="123" name="Rectangle 122">
              <a:extLst>
                <a:ext uri="{FF2B5EF4-FFF2-40B4-BE49-F238E27FC236}">
                  <a16:creationId xmlns:a16="http://schemas.microsoft.com/office/drawing/2014/main" id="{F8734CB9-9DC0-4D4A-B54D-DB0A07D5D894}"/>
                </a:ext>
              </a:extLst>
            </p:cNvPr>
            <p:cNvSpPr/>
            <p:nvPr/>
          </p:nvSpPr>
          <p:spPr>
            <a:xfrm>
              <a:off x="460597" y="-1787890"/>
              <a:ext cx="1174270" cy="2416673"/>
            </a:xfrm>
            <a:prstGeom prst="rect">
              <a:avLst/>
            </a:prstGeom>
            <a:solidFill>
              <a:srgbClr val="00A3AE"/>
            </a:solidFill>
            <a:ln w="9525" cap="flat" cmpd="sng" algn="ctr">
              <a:noFill/>
              <a:prstDash val="solid"/>
            </a:ln>
            <a:effectLst/>
          </p:spPr>
          <p:txBody>
            <a:bodyPr rtlCol="0" anchor="ctr" anchorCtr="0"/>
            <a:lstStyle/>
            <a:p>
              <a:pPr algn="ctr"/>
              <a:r>
                <a:rPr lang="lv-LV" sz="1200" b="1" kern="0" dirty="0">
                  <a:solidFill>
                    <a:srgbClr val="FFFFFF"/>
                  </a:solidFill>
                  <a:latin typeface="+mj-lt"/>
                </a:rPr>
                <a:t>Secinājumi un ieteikumi</a:t>
              </a:r>
            </a:p>
          </p:txBody>
        </p:sp>
        <p:sp>
          <p:nvSpPr>
            <p:cNvPr id="124" name="TextBox 123">
              <a:extLst>
                <a:ext uri="{FF2B5EF4-FFF2-40B4-BE49-F238E27FC236}">
                  <a16:creationId xmlns:a16="http://schemas.microsoft.com/office/drawing/2014/main" id="{A237C459-C10D-49AB-82A4-93E3DBD26322}"/>
                </a:ext>
              </a:extLst>
            </p:cNvPr>
            <p:cNvSpPr txBox="1"/>
            <p:nvPr/>
          </p:nvSpPr>
          <p:spPr>
            <a:xfrm>
              <a:off x="517568" y="-2377104"/>
              <a:ext cx="1082001" cy="315575"/>
            </a:xfrm>
            <a:prstGeom prst="rect">
              <a:avLst/>
            </a:prstGeom>
            <a:noFill/>
          </p:spPr>
          <p:txBody>
            <a:bodyPr wrap="none" lIns="0" tIns="36576" rIns="0" bIns="0" rtlCol="0">
              <a:spAutoFit/>
            </a:bodyPr>
            <a:lstStyle/>
            <a:p>
              <a:pPr marL="0" marR="0" lvl="0" indent="0" defTabSz="914400" eaLnBrk="1" fontAlgn="auto" latinLnBrk="0" hangingPunct="1">
                <a:lnSpc>
                  <a:spcPct val="85000"/>
                </a:lnSpc>
                <a:spcBef>
                  <a:spcPts val="0"/>
                </a:spcBef>
                <a:spcAft>
                  <a:spcPts val="600"/>
                </a:spcAft>
                <a:buClr>
                  <a:srgbClr val="FFE600"/>
                </a:buClr>
                <a:buSzPct val="70000"/>
                <a:buFontTx/>
                <a:buNone/>
                <a:tabLst/>
                <a:defRPr/>
              </a:pP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2.</a:t>
              </a:r>
              <a:r>
                <a:rPr kumimoji="0" lang="lv-LV"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8</a:t>
              </a:r>
              <a:r>
                <a:rPr kumimoji="0" lang="en-US" sz="2800" b="1" i="0" u="none" strike="noStrike" kern="0" cap="none" spc="0" normalizeH="0" baseline="0" noProof="0" dirty="0">
                  <a:ln>
                    <a:noFill/>
                  </a:ln>
                  <a:solidFill>
                    <a:srgbClr val="FFE600"/>
                  </a:solidFill>
                  <a:effectLst>
                    <a:outerShdw blurRad="38100" dist="38100" dir="2700000" algn="tl">
                      <a:srgbClr val="000000">
                        <a:alpha val="43137"/>
                      </a:srgbClr>
                    </a:outerShdw>
                  </a:effectLst>
                  <a:uLnTx/>
                  <a:uFillTx/>
                  <a:latin typeface="+mj-lt"/>
                </a:rPr>
                <a:t>.DU</a:t>
              </a:r>
            </a:p>
          </p:txBody>
        </p:sp>
      </p:grpSp>
      <p:sp>
        <p:nvSpPr>
          <p:cNvPr id="128" name="Rectangle 127">
            <a:extLst>
              <a:ext uri="{FF2B5EF4-FFF2-40B4-BE49-F238E27FC236}">
                <a16:creationId xmlns:a16="http://schemas.microsoft.com/office/drawing/2014/main" id="{7791387E-726B-4E18-AA86-E89436C3A8D6}"/>
              </a:ext>
            </a:extLst>
          </p:cNvPr>
          <p:cNvSpPr/>
          <p:nvPr/>
        </p:nvSpPr>
        <p:spPr>
          <a:xfrm>
            <a:off x="9915041" y="1212111"/>
            <a:ext cx="1430700" cy="2216889"/>
          </a:xfrm>
          <a:prstGeom prst="rect">
            <a:avLst/>
          </a:prstGeom>
          <a:noFill/>
          <a:ln w="12700">
            <a:solidFill>
              <a:srgbClr val="13565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latin typeface="+mj-lt"/>
            </a:endParaRPr>
          </a:p>
        </p:txBody>
      </p:sp>
      <p:sp>
        <p:nvSpPr>
          <p:cNvPr id="131" name="Arrow: Right 130">
            <a:extLst>
              <a:ext uri="{FF2B5EF4-FFF2-40B4-BE49-F238E27FC236}">
                <a16:creationId xmlns:a16="http://schemas.microsoft.com/office/drawing/2014/main" id="{1363636E-6ED1-4586-BC75-A247D8154A33}"/>
              </a:ext>
            </a:extLst>
          </p:cNvPr>
          <p:cNvSpPr/>
          <p:nvPr/>
        </p:nvSpPr>
        <p:spPr>
          <a:xfrm>
            <a:off x="616901" y="5157117"/>
            <a:ext cx="10965501" cy="537147"/>
          </a:xfrm>
          <a:prstGeom prst="rightArrow">
            <a:avLst/>
          </a:prstGeom>
          <a:solidFill>
            <a:srgbClr val="135655"/>
          </a:solidFill>
          <a:ln w="9525">
            <a:solidFill>
              <a:srgbClr val="13565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pic>
        <p:nvPicPr>
          <p:cNvPr id="142" name="Picture 141" descr="Two people pointing at a whiteboard&#10;&#10;Description automatically generated with medium confidence">
            <a:extLst>
              <a:ext uri="{FF2B5EF4-FFF2-40B4-BE49-F238E27FC236}">
                <a16:creationId xmlns:a16="http://schemas.microsoft.com/office/drawing/2014/main" id="{09070432-96D9-4832-9B7F-ED8763CF0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34" t="12193" r="2424" b="14985"/>
          <a:stretch/>
        </p:blipFill>
        <p:spPr>
          <a:xfrm>
            <a:off x="8463324" y="3551741"/>
            <a:ext cx="2809366" cy="1463434"/>
          </a:xfrm>
          <a:prstGeom prst="rect">
            <a:avLst/>
          </a:prstGeom>
        </p:spPr>
      </p:pic>
      <p:sp>
        <p:nvSpPr>
          <p:cNvPr id="3" name="Footer Placeholder 2">
            <a:extLst>
              <a:ext uri="{FF2B5EF4-FFF2-40B4-BE49-F238E27FC236}">
                <a16:creationId xmlns:a16="http://schemas.microsoft.com/office/drawing/2014/main" id="{8B9DD7C2-EBD1-3CD4-1BB9-7F4EB57405E0}"/>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25190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on a table&#10;&#10;Description automatically generated">
            <a:extLst>
              <a:ext uri="{FF2B5EF4-FFF2-40B4-BE49-F238E27FC236}">
                <a16:creationId xmlns:a16="http://schemas.microsoft.com/office/drawing/2014/main" id="{B198FEA6-B3EE-6A65-6401-20424B248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080"/>
          <a:stretch/>
        </p:blipFill>
        <p:spPr>
          <a:xfrm>
            <a:off x="6715927" y="0"/>
            <a:ext cx="5478035" cy="6854432"/>
          </a:xfrm>
          <a:prstGeom prst="rect">
            <a:avLst/>
          </a:prstGeom>
        </p:spPr>
      </p:pic>
      <p:sp>
        <p:nvSpPr>
          <p:cNvPr id="40" name="Abgerundetes Rechteck 24">
            <a:extLst>
              <a:ext uri="{FF2B5EF4-FFF2-40B4-BE49-F238E27FC236}">
                <a16:creationId xmlns:a16="http://schemas.microsoft.com/office/drawing/2014/main" id="{838E7592-AA99-4474-B9F3-1FF9BB29071F}"/>
              </a:ext>
            </a:extLst>
          </p:cNvPr>
          <p:cNvSpPr/>
          <p:nvPr/>
        </p:nvSpPr>
        <p:spPr bwMode="gray">
          <a:xfrm>
            <a:off x="1286153" y="4328657"/>
            <a:ext cx="5163190" cy="1082547"/>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lnSpc>
                <a:spcPct val="115000"/>
              </a:lnSpc>
              <a:spcBef>
                <a:spcPts val="600"/>
              </a:spcBef>
              <a:spcAft>
                <a:spcPts val="600"/>
              </a:spcAft>
              <a:buClr>
                <a:srgbClr val="FFE600"/>
              </a:buClr>
              <a:buSzPts val="1000"/>
            </a:pPr>
            <a:r>
              <a:rPr lang="lv-LV" sz="1200" dirty="0">
                <a:solidFill>
                  <a:schemeClr val="bg1"/>
                </a:solidFill>
              </a:rPr>
              <a:t>3.3.1.SAM ”Palielināt privāto investīciju apjomu reģionos, veicot ieguldījumus uzņēmējdarbības attīstībai atbilstoši pašvaldību attīstības programmās noteiktajai teritoriju ekonomiskajai specializācijai un balstoties uz vietējo uzņēmēju vajadzībām”.</a:t>
            </a:r>
          </a:p>
        </p:txBody>
      </p:sp>
      <p:sp>
        <p:nvSpPr>
          <p:cNvPr id="30" name="Rectangle 29">
            <a:extLst>
              <a:ext uri="{FF2B5EF4-FFF2-40B4-BE49-F238E27FC236}">
                <a16:creationId xmlns:a16="http://schemas.microsoft.com/office/drawing/2014/main" id="{515CEE72-0B5B-4954-9E35-5B78EEC31B55}"/>
              </a:ext>
            </a:extLst>
          </p:cNvPr>
          <p:cNvSpPr/>
          <p:nvPr/>
        </p:nvSpPr>
        <p:spPr>
          <a:xfrm>
            <a:off x="1963" y="0"/>
            <a:ext cx="12191999" cy="6854432"/>
          </a:xfrm>
          <a:prstGeom prst="rect">
            <a:avLst/>
          </a:prstGeom>
          <a:gradFill flip="none" rotWithShape="1">
            <a:gsLst>
              <a:gs pos="43000">
                <a:srgbClr val="000000">
                  <a:alpha val="0"/>
                </a:srgbClr>
              </a:gs>
              <a:gs pos="92000">
                <a:srgbClr val="000000">
                  <a:alpha val="43000"/>
                </a:srgbClr>
              </a:gs>
              <a:gs pos="100000">
                <a:srgbClr val="000000">
                  <a:alpha val="5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3"/>
            <a:endParaRPr lang="en-GB" sz="1799" dirty="0">
              <a:solidFill>
                <a:srgbClr val="2E2E38"/>
              </a:solidFill>
              <a:latin typeface="+mj-lt"/>
            </a:endParaRPr>
          </a:p>
        </p:txBody>
      </p:sp>
      <p:sp>
        <p:nvSpPr>
          <p:cNvPr id="4" name="Title 3"/>
          <p:cNvSpPr>
            <a:spLocks noGrp="1"/>
          </p:cNvSpPr>
          <p:nvPr>
            <p:ph type="title"/>
          </p:nvPr>
        </p:nvSpPr>
        <p:spPr/>
        <p:txBody>
          <a:bodyPr>
            <a:normAutofit/>
          </a:bodyPr>
          <a:lstStyle/>
          <a:p>
            <a:r>
              <a:rPr lang="lv-LV" dirty="0">
                <a:latin typeface="+mj-lt"/>
              </a:rPr>
              <a:t>Izvērtējuma tvērums</a:t>
            </a:r>
            <a:endParaRPr lang="en-US" dirty="0">
              <a:latin typeface="+mj-lt"/>
            </a:endParaRPr>
          </a:p>
        </p:txBody>
      </p:sp>
      <p:sp>
        <p:nvSpPr>
          <p:cNvPr id="2" name="Date Placeholder 1">
            <a:extLst>
              <a:ext uri="{FF2B5EF4-FFF2-40B4-BE49-F238E27FC236}">
                <a16:creationId xmlns:a16="http://schemas.microsoft.com/office/drawing/2014/main" id="{3DB057CF-B986-41E6-95A7-219156C02807}"/>
              </a:ext>
            </a:extLst>
          </p:cNvPr>
          <p:cNvSpPr>
            <a:spLocks noGrp="1"/>
          </p:cNvSpPr>
          <p:nvPr>
            <p:ph type="dt" sz="half" idx="19"/>
          </p:nvPr>
        </p:nvSpPr>
        <p:spPr/>
        <p:txBody>
          <a:bodyPr/>
          <a:lstStyle/>
          <a:p>
            <a:fld id="{9E538AC1-410D-4397-8E46-18E7C04BBFD7}" type="datetime1">
              <a:rPr lang="lv-LV" smtClean="0">
                <a:solidFill>
                  <a:srgbClr val="2E2E38"/>
                </a:solidFill>
                <a:latin typeface="+mj-lt"/>
              </a:rPr>
              <a:t>18.10.2023</a:t>
            </a:fld>
            <a:endParaRPr lang="en-IN" dirty="0">
              <a:solidFill>
                <a:srgbClr val="2E2E38"/>
              </a:solidFill>
              <a:latin typeface="+mj-lt"/>
            </a:endParaRPr>
          </a:p>
        </p:txBody>
      </p:sp>
      <p:sp>
        <p:nvSpPr>
          <p:cNvPr id="5" name="Slide Number Placeholder 4">
            <a:extLst>
              <a:ext uri="{FF2B5EF4-FFF2-40B4-BE49-F238E27FC236}">
                <a16:creationId xmlns:a16="http://schemas.microsoft.com/office/drawing/2014/main" id="{2E898AE0-B817-48DB-9976-758677586103}"/>
              </a:ext>
            </a:extLst>
          </p:cNvPr>
          <p:cNvSpPr>
            <a:spLocks noGrp="1"/>
          </p:cNvSpPr>
          <p:nvPr>
            <p:ph type="sldNum" sz="quarter" idx="21"/>
          </p:nvPr>
        </p:nvSpPr>
        <p:spPr/>
        <p:txBody>
          <a:bodyPr/>
          <a:lstStyle/>
          <a:p>
            <a:r>
              <a:rPr lang="lv-LV" dirty="0">
                <a:solidFill>
                  <a:srgbClr val="2E2E38"/>
                </a:solidFill>
                <a:latin typeface="+mj-lt"/>
              </a:rPr>
              <a:t>Lapa</a:t>
            </a:r>
            <a:r>
              <a:rPr lang="en-GB" dirty="0">
                <a:solidFill>
                  <a:srgbClr val="2E2E38"/>
                </a:solidFill>
                <a:latin typeface="+mj-lt"/>
              </a:rPr>
              <a:t> </a:t>
            </a:r>
            <a:fld id="{F1BC30E3-FFE5-4B91-AA19-87A149EBB9EE}" type="slidenum">
              <a:rPr lang="en-GB">
                <a:solidFill>
                  <a:srgbClr val="2E2E38"/>
                </a:solidFill>
                <a:latin typeface="+mj-lt"/>
              </a:rPr>
              <a:pPr/>
              <a:t>5</a:t>
            </a:fld>
            <a:endParaRPr lang="en-GB" dirty="0">
              <a:solidFill>
                <a:srgbClr val="2E2E38"/>
              </a:solidFill>
              <a:latin typeface="+mj-lt"/>
            </a:endParaRPr>
          </a:p>
        </p:txBody>
      </p:sp>
      <p:grpSp>
        <p:nvGrpSpPr>
          <p:cNvPr id="21" name="Group 4">
            <a:extLst>
              <a:ext uri="{FF2B5EF4-FFF2-40B4-BE49-F238E27FC236}">
                <a16:creationId xmlns:a16="http://schemas.microsoft.com/office/drawing/2014/main" id="{ABA621AC-91DA-4716-A450-56540FA39C36}"/>
              </a:ext>
            </a:extLst>
          </p:cNvPr>
          <p:cNvGrpSpPr>
            <a:grpSpLocks noChangeAspect="1"/>
          </p:cNvGrpSpPr>
          <p:nvPr/>
        </p:nvGrpSpPr>
        <p:grpSpPr bwMode="auto">
          <a:xfrm>
            <a:off x="11281250" y="6354826"/>
            <a:ext cx="303055" cy="310988"/>
            <a:chOff x="7110" y="4004"/>
            <a:chExt cx="191" cy="196"/>
          </a:xfrm>
        </p:grpSpPr>
        <p:sp>
          <p:nvSpPr>
            <p:cNvPr id="22"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sp>
          <p:nvSpPr>
            <p:cNvPr id="23"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sp>
          <p:nvSpPr>
            <p:cNvPr id="2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IN" sz="1799">
                <a:solidFill>
                  <a:srgbClr val="FFFFFF"/>
                </a:solidFill>
                <a:latin typeface="+mj-lt"/>
              </a:endParaRPr>
            </a:p>
          </p:txBody>
        </p:sp>
      </p:grpSp>
      <p:sp>
        <p:nvSpPr>
          <p:cNvPr id="37" name="Oval 36">
            <a:extLst>
              <a:ext uri="{FF2B5EF4-FFF2-40B4-BE49-F238E27FC236}">
                <a16:creationId xmlns:a16="http://schemas.microsoft.com/office/drawing/2014/main" id="{1953D098-0F84-4EB1-B5A0-21FCEBFCE0CA}"/>
              </a:ext>
            </a:extLst>
          </p:cNvPr>
          <p:cNvSpPr/>
          <p:nvPr/>
        </p:nvSpPr>
        <p:spPr>
          <a:xfrm>
            <a:off x="6096000" y="102735"/>
            <a:ext cx="1517336" cy="1517336"/>
          </a:xfrm>
          <a:prstGeom prst="ellipse">
            <a:avLst/>
          </a:prstGeom>
          <a:solidFill>
            <a:srgbClr val="6B0B4D"/>
          </a:solidFill>
          <a:ln w="9525">
            <a:solidFill>
              <a:srgbClr val="6B0B4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grpSp>
        <p:nvGrpSpPr>
          <p:cNvPr id="14" name="Group 13">
            <a:extLst>
              <a:ext uri="{FF2B5EF4-FFF2-40B4-BE49-F238E27FC236}">
                <a16:creationId xmlns:a16="http://schemas.microsoft.com/office/drawing/2014/main" id="{698D40C6-3B29-4C17-BA3C-4E28AEBB4961}"/>
              </a:ext>
            </a:extLst>
          </p:cNvPr>
          <p:cNvGrpSpPr/>
          <p:nvPr/>
        </p:nvGrpSpPr>
        <p:grpSpPr>
          <a:xfrm>
            <a:off x="6421316" y="297003"/>
            <a:ext cx="853942" cy="1169151"/>
            <a:chOff x="2620064" y="4970398"/>
            <a:chExt cx="845636" cy="858587"/>
          </a:xfrm>
        </p:grpSpPr>
        <p:sp>
          <p:nvSpPr>
            <p:cNvPr id="15" name="AutoShape 3">
              <a:extLst>
                <a:ext uri="{FF2B5EF4-FFF2-40B4-BE49-F238E27FC236}">
                  <a16:creationId xmlns:a16="http://schemas.microsoft.com/office/drawing/2014/main" id="{03640D0B-CAF8-4D7B-B980-BC8E158C239E}"/>
                </a:ext>
              </a:extLst>
            </p:cNvPr>
            <p:cNvSpPr>
              <a:spLocks noChangeAspect="1" noChangeArrowheads="1" noTextEdit="1"/>
            </p:cNvSpPr>
            <p:nvPr/>
          </p:nvSpPr>
          <p:spPr bwMode="auto">
            <a:xfrm>
              <a:off x="2620064" y="4970398"/>
              <a:ext cx="845636" cy="8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16" name="Freeform 5">
              <a:extLst>
                <a:ext uri="{FF2B5EF4-FFF2-40B4-BE49-F238E27FC236}">
                  <a16:creationId xmlns:a16="http://schemas.microsoft.com/office/drawing/2014/main" id="{DA636B27-722A-4BAE-B125-27010468E611}"/>
                </a:ext>
              </a:extLst>
            </p:cNvPr>
            <p:cNvSpPr>
              <a:spLocks noEditPoints="1"/>
            </p:cNvSpPr>
            <p:nvPr/>
          </p:nvSpPr>
          <p:spPr bwMode="auto">
            <a:xfrm>
              <a:off x="2996372" y="4970398"/>
              <a:ext cx="90906" cy="858587"/>
            </a:xfrm>
            <a:custGeom>
              <a:avLst/>
              <a:gdLst>
                <a:gd name="T0" fmla="*/ 86 w 86"/>
                <a:gd name="T1" fmla="*/ 828 h 828"/>
                <a:gd name="T2" fmla="*/ 0 w 86"/>
                <a:gd name="T3" fmla="*/ 828 h 828"/>
                <a:gd name="T4" fmla="*/ 0 w 86"/>
                <a:gd name="T5" fmla="*/ 42 h 828"/>
                <a:gd name="T6" fmla="*/ 0 w 86"/>
                <a:gd name="T7" fmla="*/ 42 h 828"/>
                <a:gd name="T8" fmla="*/ 2 w 86"/>
                <a:gd name="T9" fmla="*/ 34 h 828"/>
                <a:gd name="T10" fmla="*/ 4 w 86"/>
                <a:gd name="T11" fmla="*/ 26 h 828"/>
                <a:gd name="T12" fmla="*/ 8 w 86"/>
                <a:gd name="T13" fmla="*/ 18 h 828"/>
                <a:gd name="T14" fmla="*/ 14 w 86"/>
                <a:gd name="T15" fmla="*/ 12 h 828"/>
                <a:gd name="T16" fmla="*/ 20 w 86"/>
                <a:gd name="T17" fmla="*/ 8 h 828"/>
                <a:gd name="T18" fmla="*/ 26 w 86"/>
                <a:gd name="T19" fmla="*/ 4 h 828"/>
                <a:gd name="T20" fmla="*/ 36 w 86"/>
                <a:gd name="T21" fmla="*/ 0 h 828"/>
                <a:gd name="T22" fmla="*/ 44 w 86"/>
                <a:gd name="T23" fmla="*/ 0 h 828"/>
                <a:gd name="T24" fmla="*/ 44 w 86"/>
                <a:gd name="T25" fmla="*/ 0 h 828"/>
                <a:gd name="T26" fmla="*/ 52 w 86"/>
                <a:gd name="T27" fmla="*/ 0 h 828"/>
                <a:gd name="T28" fmla="*/ 60 w 86"/>
                <a:gd name="T29" fmla="*/ 4 h 828"/>
                <a:gd name="T30" fmla="*/ 68 w 86"/>
                <a:gd name="T31" fmla="*/ 8 h 828"/>
                <a:gd name="T32" fmla="*/ 74 w 86"/>
                <a:gd name="T33" fmla="*/ 12 h 828"/>
                <a:gd name="T34" fmla="*/ 80 w 86"/>
                <a:gd name="T35" fmla="*/ 18 h 828"/>
                <a:gd name="T36" fmla="*/ 84 w 86"/>
                <a:gd name="T37" fmla="*/ 26 h 828"/>
                <a:gd name="T38" fmla="*/ 86 w 86"/>
                <a:gd name="T39" fmla="*/ 34 h 828"/>
                <a:gd name="T40" fmla="*/ 86 w 86"/>
                <a:gd name="T41" fmla="*/ 42 h 828"/>
                <a:gd name="T42" fmla="*/ 86 w 86"/>
                <a:gd name="T43" fmla="*/ 828 h 828"/>
                <a:gd name="T44" fmla="*/ 18 w 86"/>
                <a:gd name="T45" fmla="*/ 810 h 828"/>
                <a:gd name="T46" fmla="*/ 68 w 86"/>
                <a:gd name="T47" fmla="*/ 810 h 828"/>
                <a:gd name="T48" fmla="*/ 68 w 86"/>
                <a:gd name="T49" fmla="*/ 42 h 828"/>
                <a:gd name="T50" fmla="*/ 68 w 86"/>
                <a:gd name="T51" fmla="*/ 42 h 828"/>
                <a:gd name="T52" fmla="*/ 66 w 86"/>
                <a:gd name="T53" fmla="*/ 34 h 828"/>
                <a:gd name="T54" fmla="*/ 62 w 86"/>
                <a:gd name="T55" fmla="*/ 26 h 828"/>
                <a:gd name="T56" fmla="*/ 54 w 86"/>
                <a:gd name="T57" fmla="*/ 20 h 828"/>
                <a:gd name="T58" fmla="*/ 44 w 86"/>
                <a:gd name="T59" fmla="*/ 18 h 828"/>
                <a:gd name="T60" fmla="*/ 44 w 86"/>
                <a:gd name="T61" fmla="*/ 18 h 828"/>
                <a:gd name="T62" fmla="*/ 34 w 86"/>
                <a:gd name="T63" fmla="*/ 20 h 828"/>
                <a:gd name="T64" fmla="*/ 26 w 86"/>
                <a:gd name="T65" fmla="*/ 26 h 828"/>
                <a:gd name="T66" fmla="*/ 20 w 86"/>
                <a:gd name="T67" fmla="*/ 34 h 828"/>
                <a:gd name="T68" fmla="*/ 18 w 86"/>
                <a:gd name="T69" fmla="*/ 42 h 828"/>
                <a:gd name="T70" fmla="*/ 18 w 86"/>
                <a:gd name="T71" fmla="*/ 81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828">
                  <a:moveTo>
                    <a:pt x="86" y="828"/>
                  </a:moveTo>
                  <a:lnTo>
                    <a:pt x="0" y="828"/>
                  </a:lnTo>
                  <a:lnTo>
                    <a:pt x="0" y="42"/>
                  </a:lnTo>
                  <a:lnTo>
                    <a:pt x="0" y="42"/>
                  </a:lnTo>
                  <a:lnTo>
                    <a:pt x="2" y="34"/>
                  </a:lnTo>
                  <a:lnTo>
                    <a:pt x="4" y="26"/>
                  </a:lnTo>
                  <a:lnTo>
                    <a:pt x="8" y="18"/>
                  </a:lnTo>
                  <a:lnTo>
                    <a:pt x="14" y="12"/>
                  </a:lnTo>
                  <a:lnTo>
                    <a:pt x="20" y="8"/>
                  </a:lnTo>
                  <a:lnTo>
                    <a:pt x="26" y="4"/>
                  </a:lnTo>
                  <a:lnTo>
                    <a:pt x="36" y="0"/>
                  </a:lnTo>
                  <a:lnTo>
                    <a:pt x="44" y="0"/>
                  </a:lnTo>
                  <a:lnTo>
                    <a:pt x="44" y="0"/>
                  </a:lnTo>
                  <a:lnTo>
                    <a:pt x="52" y="0"/>
                  </a:lnTo>
                  <a:lnTo>
                    <a:pt x="60" y="4"/>
                  </a:lnTo>
                  <a:lnTo>
                    <a:pt x="68" y="8"/>
                  </a:lnTo>
                  <a:lnTo>
                    <a:pt x="74" y="12"/>
                  </a:lnTo>
                  <a:lnTo>
                    <a:pt x="80" y="18"/>
                  </a:lnTo>
                  <a:lnTo>
                    <a:pt x="84" y="26"/>
                  </a:lnTo>
                  <a:lnTo>
                    <a:pt x="86" y="34"/>
                  </a:lnTo>
                  <a:lnTo>
                    <a:pt x="86" y="42"/>
                  </a:lnTo>
                  <a:lnTo>
                    <a:pt x="86" y="828"/>
                  </a:lnTo>
                  <a:close/>
                  <a:moveTo>
                    <a:pt x="18" y="810"/>
                  </a:moveTo>
                  <a:lnTo>
                    <a:pt x="68" y="810"/>
                  </a:lnTo>
                  <a:lnTo>
                    <a:pt x="68" y="42"/>
                  </a:lnTo>
                  <a:lnTo>
                    <a:pt x="68" y="42"/>
                  </a:lnTo>
                  <a:lnTo>
                    <a:pt x="66" y="34"/>
                  </a:lnTo>
                  <a:lnTo>
                    <a:pt x="62" y="26"/>
                  </a:lnTo>
                  <a:lnTo>
                    <a:pt x="54" y="20"/>
                  </a:lnTo>
                  <a:lnTo>
                    <a:pt x="44" y="18"/>
                  </a:lnTo>
                  <a:lnTo>
                    <a:pt x="44" y="18"/>
                  </a:lnTo>
                  <a:lnTo>
                    <a:pt x="34" y="20"/>
                  </a:lnTo>
                  <a:lnTo>
                    <a:pt x="26" y="26"/>
                  </a:lnTo>
                  <a:lnTo>
                    <a:pt x="20" y="34"/>
                  </a:lnTo>
                  <a:lnTo>
                    <a:pt x="18" y="42"/>
                  </a:lnTo>
                  <a:lnTo>
                    <a:pt x="18" y="8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dirty="0">
                <a:solidFill>
                  <a:srgbClr val="000000"/>
                </a:solidFill>
                <a:latin typeface="Arial"/>
              </a:endParaRPr>
            </a:p>
          </p:txBody>
        </p:sp>
        <p:sp>
          <p:nvSpPr>
            <p:cNvPr id="18" name="Freeform 6">
              <a:extLst>
                <a:ext uri="{FF2B5EF4-FFF2-40B4-BE49-F238E27FC236}">
                  <a16:creationId xmlns:a16="http://schemas.microsoft.com/office/drawing/2014/main" id="{656147A0-5AAE-407C-802E-E17807922C2E}"/>
                </a:ext>
              </a:extLst>
            </p:cNvPr>
            <p:cNvSpPr>
              <a:spLocks noEditPoints="1"/>
            </p:cNvSpPr>
            <p:nvPr/>
          </p:nvSpPr>
          <p:spPr bwMode="auto">
            <a:xfrm>
              <a:off x="2620064" y="5042984"/>
              <a:ext cx="395335" cy="149319"/>
            </a:xfrm>
            <a:custGeom>
              <a:avLst/>
              <a:gdLst>
                <a:gd name="T0" fmla="*/ 374 w 374"/>
                <a:gd name="T1" fmla="*/ 144 h 144"/>
                <a:gd name="T2" fmla="*/ 58 w 374"/>
                <a:gd name="T3" fmla="*/ 144 h 144"/>
                <a:gd name="T4" fmla="*/ 0 w 374"/>
                <a:gd name="T5" fmla="*/ 72 h 144"/>
                <a:gd name="T6" fmla="*/ 58 w 374"/>
                <a:gd name="T7" fmla="*/ 0 h 144"/>
                <a:gd name="T8" fmla="*/ 374 w 374"/>
                <a:gd name="T9" fmla="*/ 0 h 144"/>
                <a:gd name="T10" fmla="*/ 374 w 374"/>
                <a:gd name="T11" fmla="*/ 144 h 144"/>
                <a:gd name="T12" fmla="*/ 66 w 374"/>
                <a:gd name="T13" fmla="*/ 126 h 144"/>
                <a:gd name="T14" fmla="*/ 356 w 374"/>
                <a:gd name="T15" fmla="*/ 126 h 144"/>
                <a:gd name="T16" fmla="*/ 356 w 374"/>
                <a:gd name="T17" fmla="*/ 18 h 144"/>
                <a:gd name="T18" fmla="*/ 66 w 374"/>
                <a:gd name="T19" fmla="*/ 18 h 144"/>
                <a:gd name="T20" fmla="*/ 22 w 374"/>
                <a:gd name="T21" fmla="*/ 72 h 144"/>
                <a:gd name="T22" fmla="*/ 66 w 374"/>
                <a:gd name="T2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144">
                  <a:moveTo>
                    <a:pt x="374" y="144"/>
                  </a:moveTo>
                  <a:lnTo>
                    <a:pt x="58" y="144"/>
                  </a:lnTo>
                  <a:lnTo>
                    <a:pt x="0" y="72"/>
                  </a:lnTo>
                  <a:lnTo>
                    <a:pt x="58" y="0"/>
                  </a:lnTo>
                  <a:lnTo>
                    <a:pt x="374" y="0"/>
                  </a:lnTo>
                  <a:lnTo>
                    <a:pt x="374" y="144"/>
                  </a:lnTo>
                  <a:close/>
                  <a:moveTo>
                    <a:pt x="66" y="126"/>
                  </a:moveTo>
                  <a:lnTo>
                    <a:pt x="356" y="126"/>
                  </a:lnTo>
                  <a:lnTo>
                    <a:pt x="356" y="18"/>
                  </a:lnTo>
                  <a:lnTo>
                    <a:pt x="66" y="18"/>
                  </a:lnTo>
                  <a:lnTo>
                    <a:pt x="22" y="72"/>
                  </a:lnTo>
                  <a:lnTo>
                    <a:pt x="66" y="12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19" name="Freeform 7">
              <a:extLst>
                <a:ext uri="{FF2B5EF4-FFF2-40B4-BE49-F238E27FC236}">
                  <a16:creationId xmlns:a16="http://schemas.microsoft.com/office/drawing/2014/main" id="{BD7B6286-5981-4685-B616-7777635C34F9}"/>
                </a:ext>
              </a:extLst>
            </p:cNvPr>
            <p:cNvSpPr>
              <a:spLocks noEditPoints="1"/>
            </p:cNvSpPr>
            <p:nvPr/>
          </p:nvSpPr>
          <p:spPr bwMode="auto">
            <a:xfrm>
              <a:off x="2620064" y="5285628"/>
              <a:ext cx="395335" cy="151394"/>
            </a:xfrm>
            <a:custGeom>
              <a:avLst/>
              <a:gdLst>
                <a:gd name="T0" fmla="*/ 374 w 374"/>
                <a:gd name="T1" fmla="*/ 146 h 146"/>
                <a:gd name="T2" fmla="*/ 58 w 374"/>
                <a:gd name="T3" fmla="*/ 146 h 146"/>
                <a:gd name="T4" fmla="*/ 0 w 374"/>
                <a:gd name="T5" fmla="*/ 72 h 146"/>
                <a:gd name="T6" fmla="*/ 58 w 374"/>
                <a:gd name="T7" fmla="*/ 0 h 146"/>
                <a:gd name="T8" fmla="*/ 374 w 374"/>
                <a:gd name="T9" fmla="*/ 0 h 146"/>
                <a:gd name="T10" fmla="*/ 374 w 374"/>
                <a:gd name="T11" fmla="*/ 146 h 146"/>
                <a:gd name="T12" fmla="*/ 66 w 374"/>
                <a:gd name="T13" fmla="*/ 128 h 146"/>
                <a:gd name="T14" fmla="*/ 356 w 374"/>
                <a:gd name="T15" fmla="*/ 128 h 146"/>
                <a:gd name="T16" fmla="*/ 356 w 374"/>
                <a:gd name="T17" fmla="*/ 18 h 146"/>
                <a:gd name="T18" fmla="*/ 66 w 374"/>
                <a:gd name="T19" fmla="*/ 18 h 146"/>
                <a:gd name="T20" fmla="*/ 22 w 374"/>
                <a:gd name="T21" fmla="*/ 72 h 146"/>
                <a:gd name="T22" fmla="*/ 66 w 374"/>
                <a:gd name="T23"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146">
                  <a:moveTo>
                    <a:pt x="374" y="146"/>
                  </a:moveTo>
                  <a:lnTo>
                    <a:pt x="58" y="146"/>
                  </a:lnTo>
                  <a:lnTo>
                    <a:pt x="0" y="72"/>
                  </a:lnTo>
                  <a:lnTo>
                    <a:pt x="58" y="0"/>
                  </a:lnTo>
                  <a:lnTo>
                    <a:pt x="374" y="0"/>
                  </a:lnTo>
                  <a:lnTo>
                    <a:pt x="374" y="146"/>
                  </a:lnTo>
                  <a:close/>
                  <a:moveTo>
                    <a:pt x="66" y="128"/>
                  </a:moveTo>
                  <a:lnTo>
                    <a:pt x="356" y="128"/>
                  </a:lnTo>
                  <a:lnTo>
                    <a:pt x="356" y="18"/>
                  </a:lnTo>
                  <a:lnTo>
                    <a:pt x="66" y="18"/>
                  </a:lnTo>
                  <a:lnTo>
                    <a:pt x="22" y="72"/>
                  </a:lnTo>
                  <a:lnTo>
                    <a:pt x="66" y="1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0" name="Freeform 8">
              <a:extLst>
                <a:ext uri="{FF2B5EF4-FFF2-40B4-BE49-F238E27FC236}">
                  <a16:creationId xmlns:a16="http://schemas.microsoft.com/office/drawing/2014/main" id="{92A7FC05-7F3A-4FD2-9672-C3AFA4E5B487}"/>
                </a:ext>
              </a:extLst>
            </p:cNvPr>
            <p:cNvSpPr>
              <a:spLocks noEditPoints="1"/>
            </p:cNvSpPr>
            <p:nvPr/>
          </p:nvSpPr>
          <p:spPr bwMode="auto">
            <a:xfrm>
              <a:off x="3068251" y="5163269"/>
              <a:ext cx="397449" cy="151394"/>
            </a:xfrm>
            <a:custGeom>
              <a:avLst/>
              <a:gdLst>
                <a:gd name="T0" fmla="*/ 318 w 376"/>
                <a:gd name="T1" fmla="*/ 146 h 146"/>
                <a:gd name="T2" fmla="*/ 0 w 376"/>
                <a:gd name="T3" fmla="*/ 146 h 146"/>
                <a:gd name="T4" fmla="*/ 0 w 376"/>
                <a:gd name="T5" fmla="*/ 0 h 146"/>
                <a:gd name="T6" fmla="*/ 318 w 376"/>
                <a:gd name="T7" fmla="*/ 0 h 146"/>
                <a:gd name="T8" fmla="*/ 376 w 376"/>
                <a:gd name="T9" fmla="*/ 74 h 146"/>
                <a:gd name="T10" fmla="*/ 318 w 376"/>
                <a:gd name="T11" fmla="*/ 146 h 146"/>
                <a:gd name="T12" fmla="*/ 18 w 376"/>
                <a:gd name="T13" fmla="*/ 128 h 146"/>
                <a:gd name="T14" fmla="*/ 310 w 376"/>
                <a:gd name="T15" fmla="*/ 128 h 146"/>
                <a:gd name="T16" fmla="*/ 352 w 376"/>
                <a:gd name="T17" fmla="*/ 74 h 146"/>
                <a:gd name="T18" fmla="*/ 310 w 376"/>
                <a:gd name="T19" fmla="*/ 18 h 146"/>
                <a:gd name="T20" fmla="*/ 18 w 376"/>
                <a:gd name="T21" fmla="*/ 18 h 146"/>
                <a:gd name="T22" fmla="*/ 18 w 376"/>
                <a:gd name="T23"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6" h="146">
                  <a:moveTo>
                    <a:pt x="318" y="146"/>
                  </a:moveTo>
                  <a:lnTo>
                    <a:pt x="0" y="146"/>
                  </a:lnTo>
                  <a:lnTo>
                    <a:pt x="0" y="0"/>
                  </a:lnTo>
                  <a:lnTo>
                    <a:pt x="318" y="0"/>
                  </a:lnTo>
                  <a:lnTo>
                    <a:pt x="376" y="74"/>
                  </a:lnTo>
                  <a:lnTo>
                    <a:pt x="318" y="146"/>
                  </a:lnTo>
                  <a:close/>
                  <a:moveTo>
                    <a:pt x="18" y="128"/>
                  </a:moveTo>
                  <a:lnTo>
                    <a:pt x="310" y="128"/>
                  </a:lnTo>
                  <a:lnTo>
                    <a:pt x="352" y="74"/>
                  </a:lnTo>
                  <a:lnTo>
                    <a:pt x="310" y="18"/>
                  </a:lnTo>
                  <a:lnTo>
                    <a:pt x="18" y="18"/>
                  </a:lnTo>
                  <a:lnTo>
                    <a:pt x="18" y="1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5" name="Freeform 9">
              <a:extLst>
                <a:ext uri="{FF2B5EF4-FFF2-40B4-BE49-F238E27FC236}">
                  <a16:creationId xmlns:a16="http://schemas.microsoft.com/office/drawing/2014/main" id="{1447BAED-E451-4000-ACD5-10D637A02F8B}"/>
                </a:ext>
              </a:extLst>
            </p:cNvPr>
            <p:cNvSpPr>
              <a:spLocks/>
            </p:cNvSpPr>
            <p:nvPr/>
          </p:nvSpPr>
          <p:spPr bwMode="auto">
            <a:xfrm>
              <a:off x="2810332" y="5810320"/>
              <a:ext cx="465100" cy="18665"/>
            </a:xfrm>
            <a:custGeom>
              <a:avLst/>
              <a:gdLst>
                <a:gd name="T0" fmla="*/ 432 w 440"/>
                <a:gd name="T1" fmla="*/ 18 h 18"/>
                <a:gd name="T2" fmla="*/ 8 w 440"/>
                <a:gd name="T3" fmla="*/ 18 h 18"/>
                <a:gd name="T4" fmla="*/ 8 w 440"/>
                <a:gd name="T5" fmla="*/ 18 h 18"/>
                <a:gd name="T6" fmla="*/ 4 w 440"/>
                <a:gd name="T7" fmla="*/ 16 h 18"/>
                <a:gd name="T8" fmla="*/ 2 w 440"/>
                <a:gd name="T9" fmla="*/ 14 h 18"/>
                <a:gd name="T10" fmla="*/ 0 w 440"/>
                <a:gd name="T11" fmla="*/ 12 h 18"/>
                <a:gd name="T12" fmla="*/ 0 w 440"/>
                <a:gd name="T13" fmla="*/ 8 h 18"/>
                <a:gd name="T14" fmla="*/ 0 w 440"/>
                <a:gd name="T15" fmla="*/ 8 h 18"/>
                <a:gd name="T16" fmla="*/ 0 w 440"/>
                <a:gd name="T17" fmla="*/ 4 h 18"/>
                <a:gd name="T18" fmla="*/ 2 w 440"/>
                <a:gd name="T19" fmla="*/ 2 h 18"/>
                <a:gd name="T20" fmla="*/ 4 w 440"/>
                <a:gd name="T21" fmla="*/ 0 h 18"/>
                <a:gd name="T22" fmla="*/ 8 w 440"/>
                <a:gd name="T23" fmla="*/ 0 h 18"/>
                <a:gd name="T24" fmla="*/ 432 w 440"/>
                <a:gd name="T25" fmla="*/ 0 h 18"/>
                <a:gd name="T26" fmla="*/ 432 w 440"/>
                <a:gd name="T27" fmla="*/ 0 h 18"/>
                <a:gd name="T28" fmla="*/ 434 w 440"/>
                <a:gd name="T29" fmla="*/ 0 h 18"/>
                <a:gd name="T30" fmla="*/ 438 w 440"/>
                <a:gd name="T31" fmla="*/ 2 h 18"/>
                <a:gd name="T32" fmla="*/ 440 w 440"/>
                <a:gd name="T33" fmla="*/ 4 h 18"/>
                <a:gd name="T34" fmla="*/ 440 w 440"/>
                <a:gd name="T35" fmla="*/ 8 h 18"/>
                <a:gd name="T36" fmla="*/ 440 w 440"/>
                <a:gd name="T37" fmla="*/ 8 h 18"/>
                <a:gd name="T38" fmla="*/ 440 w 440"/>
                <a:gd name="T39" fmla="*/ 12 h 18"/>
                <a:gd name="T40" fmla="*/ 438 w 440"/>
                <a:gd name="T41" fmla="*/ 14 h 18"/>
                <a:gd name="T42" fmla="*/ 434 w 440"/>
                <a:gd name="T43" fmla="*/ 16 h 18"/>
                <a:gd name="T44" fmla="*/ 432 w 440"/>
                <a:gd name="T45" fmla="*/ 18 h 18"/>
                <a:gd name="T46" fmla="*/ 432 w 44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0" h="18">
                  <a:moveTo>
                    <a:pt x="432" y="18"/>
                  </a:moveTo>
                  <a:lnTo>
                    <a:pt x="8" y="18"/>
                  </a:lnTo>
                  <a:lnTo>
                    <a:pt x="8" y="18"/>
                  </a:lnTo>
                  <a:lnTo>
                    <a:pt x="4" y="16"/>
                  </a:lnTo>
                  <a:lnTo>
                    <a:pt x="2" y="14"/>
                  </a:lnTo>
                  <a:lnTo>
                    <a:pt x="0" y="12"/>
                  </a:lnTo>
                  <a:lnTo>
                    <a:pt x="0" y="8"/>
                  </a:lnTo>
                  <a:lnTo>
                    <a:pt x="0" y="8"/>
                  </a:lnTo>
                  <a:lnTo>
                    <a:pt x="0" y="4"/>
                  </a:lnTo>
                  <a:lnTo>
                    <a:pt x="2" y="2"/>
                  </a:lnTo>
                  <a:lnTo>
                    <a:pt x="4" y="0"/>
                  </a:lnTo>
                  <a:lnTo>
                    <a:pt x="8" y="0"/>
                  </a:lnTo>
                  <a:lnTo>
                    <a:pt x="432" y="0"/>
                  </a:lnTo>
                  <a:lnTo>
                    <a:pt x="432" y="0"/>
                  </a:lnTo>
                  <a:lnTo>
                    <a:pt x="434" y="0"/>
                  </a:lnTo>
                  <a:lnTo>
                    <a:pt x="438" y="2"/>
                  </a:lnTo>
                  <a:lnTo>
                    <a:pt x="440" y="4"/>
                  </a:lnTo>
                  <a:lnTo>
                    <a:pt x="440" y="8"/>
                  </a:lnTo>
                  <a:lnTo>
                    <a:pt x="440" y="8"/>
                  </a:lnTo>
                  <a:lnTo>
                    <a:pt x="440" y="12"/>
                  </a:lnTo>
                  <a:lnTo>
                    <a:pt x="438" y="14"/>
                  </a:lnTo>
                  <a:lnTo>
                    <a:pt x="434" y="16"/>
                  </a:lnTo>
                  <a:lnTo>
                    <a:pt x="432" y="18"/>
                  </a:lnTo>
                  <a:lnTo>
                    <a:pt x="432"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dirty="0">
                <a:solidFill>
                  <a:srgbClr val="000000"/>
                </a:solidFill>
                <a:latin typeface="Arial"/>
              </a:endParaRPr>
            </a:p>
          </p:txBody>
        </p:sp>
        <p:sp>
          <p:nvSpPr>
            <p:cNvPr id="26" name="Rectangle 10">
              <a:extLst>
                <a:ext uri="{FF2B5EF4-FFF2-40B4-BE49-F238E27FC236}">
                  <a16:creationId xmlns:a16="http://schemas.microsoft.com/office/drawing/2014/main" id="{378FA96C-DB1B-4CBA-BB0A-2DD36E0D9B10}"/>
                </a:ext>
              </a:extLst>
            </p:cNvPr>
            <p:cNvSpPr>
              <a:spLocks noChangeArrowheads="1"/>
            </p:cNvSpPr>
            <p:nvPr/>
          </p:nvSpPr>
          <p:spPr bwMode="auto">
            <a:xfrm>
              <a:off x="2778621" y="5109348"/>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8" name="Rectangle 11">
              <a:extLst>
                <a:ext uri="{FF2B5EF4-FFF2-40B4-BE49-F238E27FC236}">
                  <a16:creationId xmlns:a16="http://schemas.microsoft.com/office/drawing/2014/main" id="{FC616836-A827-4D27-AEAA-F4646447DF8A}"/>
                </a:ext>
              </a:extLst>
            </p:cNvPr>
            <p:cNvSpPr>
              <a:spLocks noChangeArrowheads="1"/>
            </p:cNvSpPr>
            <p:nvPr/>
          </p:nvSpPr>
          <p:spPr bwMode="auto">
            <a:xfrm>
              <a:off x="2831473" y="5109348"/>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29" name="Rectangle 12">
              <a:extLst>
                <a:ext uri="{FF2B5EF4-FFF2-40B4-BE49-F238E27FC236}">
                  <a16:creationId xmlns:a16="http://schemas.microsoft.com/office/drawing/2014/main" id="{77030F06-D861-48C8-B8E7-69618083F819}"/>
                </a:ext>
              </a:extLst>
            </p:cNvPr>
            <p:cNvSpPr>
              <a:spLocks noChangeArrowheads="1"/>
            </p:cNvSpPr>
            <p:nvPr/>
          </p:nvSpPr>
          <p:spPr bwMode="auto">
            <a:xfrm>
              <a:off x="2886439" y="5109348"/>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1" name="Rectangle 13">
              <a:extLst>
                <a:ext uri="{FF2B5EF4-FFF2-40B4-BE49-F238E27FC236}">
                  <a16:creationId xmlns:a16="http://schemas.microsoft.com/office/drawing/2014/main" id="{7376CA80-904C-4E2B-BC24-1301DEF919CA}"/>
                </a:ext>
              </a:extLst>
            </p:cNvPr>
            <p:cNvSpPr>
              <a:spLocks noChangeArrowheads="1"/>
            </p:cNvSpPr>
            <p:nvPr/>
          </p:nvSpPr>
          <p:spPr bwMode="auto">
            <a:xfrm>
              <a:off x="3171842" y="5229633"/>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2" name="Rectangle 14">
              <a:extLst>
                <a:ext uri="{FF2B5EF4-FFF2-40B4-BE49-F238E27FC236}">
                  <a16:creationId xmlns:a16="http://schemas.microsoft.com/office/drawing/2014/main" id="{8883EFBF-C2F0-4898-B3F3-CFA40E043E56}"/>
                </a:ext>
              </a:extLst>
            </p:cNvPr>
            <p:cNvSpPr>
              <a:spLocks noChangeArrowheads="1"/>
            </p:cNvSpPr>
            <p:nvPr/>
          </p:nvSpPr>
          <p:spPr bwMode="auto">
            <a:xfrm>
              <a:off x="3224693" y="5229633"/>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3" name="Rectangle 15">
              <a:extLst>
                <a:ext uri="{FF2B5EF4-FFF2-40B4-BE49-F238E27FC236}">
                  <a16:creationId xmlns:a16="http://schemas.microsoft.com/office/drawing/2014/main" id="{F63C0B8C-DD6D-4BB1-AE71-BF6124DFE14C}"/>
                </a:ext>
              </a:extLst>
            </p:cNvPr>
            <p:cNvSpPr>
              <a:spLocks noChangeArrowheads="1"/>
            </p:cNvSpPr>
            <p:nvPr/>
          </p:nvSpPr>
          <p:spPr bwMode="auto">
            <a:xfrm>
              <a:off x="3279660" y="5229633"/>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4" name="Rectangle 16">
              <a:extLst>
                <a:ext uri="{FF2B5EF4-FFF2-40B4-BE49-F238E27FC236}">
                  <a16:creationId xmlns:a16="http://schemas.microsoft.com/office/drawing/2014/main" id="{3C5E7E78-3863-4D24-8535-69D38BC582D8}"/>
                </a:ext>
              </a:extLst>
            </p:cNvPr>
            <p:cNvSpPr>
              <a:spLocks noChangeArrowheads="1"/>
            </p:cNvSpPr>
            <p:nvPr/>
          </p:nvSpPr>
          <p:spPr bwMode="auto">
            <a:xfrm>
              <a:off x="2778621" y="5351992"/>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5" name="Rectangle 17">
              <a:extLst>
                <a:ext uri="{FF2B5EF4-FFF2-40B4-BE49-F238E27FC236}">
                  <a16:creationId xmlns:a16="http://schemas.microsoft.com/office/drawing/2014/main" id="{6E15FB08-726B-41AC-803D-28C4F556BC02}"/>
                </a:ext>
              </a:extLst>
            </p:cNvPr>
            <p:cNvSpPr>
              <a:spLocks noChangeArrowheads="1"/>
            </p:cNvSpPr>
            <p:nvPr/>
          </p:nvSpPr>
          <p:spPr bwMode="auto">
            <a:xfrm>
              <a:off x="2831473" y="5351992"/>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sp>
          <p:nvSpPr>
            <p:cNvPr id="36" name="Rectangle 18">
              <a:extLst>
                <a:ext uri="{FF2B5EF4-FFF2-40B4-BE49-F238E27FC236}">
                  <a16:creationId xmlns:a16="http://schemas.microsoft.com/office/drawing/2014/main" id="{CB01B937-027C-4F61-B30F-48F9CA8D18C1}"/>
                </a:ext>
              </a:extLst>
            </p:cNvPr>
            <p:cNvSpPr>
              <a:spLocks noChangeArrowheads="1"/>
            </p:cNvSpPr>
            <p:nvPr/>
          </p:nvSpPr>
          <p:spPr bwMode="auto">
            <a:xfrm>
              <a:off x="2886439" y="5351992"/>
              <a:ext cx="27483" cy="18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defRPr/>
              </a:pPr>
              <a:endParaRPr lang="en-US" sz="1799">
                <a:solidFill>
                  <a:srgbClr val="000000"/>
                </a:solidFill>
                <a:latin typeface="Arial"/>
              </a:endParaRPr>
            </a:p>
          </p:txBody>
        </p:sp>
      </p:grpSp>
      <p:sp>
        <p:nvSpPr>
          <p:cNvPr id="38" name="Abgerundetes Rechteck 24">
            <a:extLst>
              <a:ext uri="{FF2B5EF4-FFF2-40B4-BE49-F238E27FC236}">
                <a16:creationId xmlns:a16="http://schemas.microsoft.com/office/drawing/2014/main" id="{5D7AD876-14D1-40DE-820F-850BFBF94FDF}"/>
              </a:ext>
            </a:extLst>
          </p:cNvPr>
          <p:cNvSpPr/>
          <p:nvPr/>
        </p:nvSpPr>
        <p:spPr bwMode="gray">
          <a:xfrm>
            <a:off x="609601" y="1088941"/>
            <a:ext cx="5833210" cy="1072041"/>
          </a:xfrm>
          <a:prstGeom prst="rect">
            <a:avLst/>
          </a:prstGeom>
          <a:solidFill>
            <a:srgbClr val="F0F0F0"/>
          </a:solidFill>
          <a:ln w="25400" cap="flat" cmpd="sng" algn="ctr">
            <a:noFill/>
            <a:prstDash val="solid"/>
            <a:headEnd/>
            <a:tailEnd/>
          </a:ln>
          <a:effectLst/>
        </p:spPr>
        <p:txBody>
          <a:bodyPr lIns="648000" tIns="72000" rIns="108000" bIns="72000" anchor="ctr"/>
          <a:lstStyle/>
          <a:p>
            <a:pPr algn="just">
              <a:lnSpc>
                <a:spcPct val="115000"/>
              </a:lnSpc>
              <a:spcAft>
                <a:spcPts val="600"/>
              </a:spcAft>
            </a:pPr>
            <a:r>
              <a:rPr lang="lv-LV" sz="1400" dirty="0">
                <a:solidFill>
                  <a:schemeClr val="bg1"/>
                </a:solidFill>
                <a:effectLst/>
                <a:latin typeface="EYInterstate Light" panose="02000506000000020004" pitchFamily="2" charset="0"/>
                <a:ea typeface="Calibri" panose="020F0502020204030204" pitchFamily="34" charset="0"/>
                <a:cs typeface="Calibri" panose="020F0502020204030204" pitchFamily="34" charset="0"/>
              </a:rPr>
              <a:t>Izvērtējuma tvērumā ietilpst ES fondu 2014.-</a:t>
            </a:r>
            <a:r>
              <a:rPr lang="lv-LV" sz="1400" dirty="0">
                <a:solidFill>
                  <a:schemeClr val="bg1"/>
                </a:solidFill>
              </a:rPr>
              <a:t>2020.gada plānošanas perioda darbības programmas “Izaugsme un nodarbinātība” 3.prioritārā virziena četri specifiskie atbalsta mērķi un tajos ietilpstošie pasākumi: </a:t>
            </a:r>
          </a:p>
        </p:txBody>
      </p:sp>
      <p:sp>
        <p:nvSpPr>
          <p:cNvPr id="49" name="Abgerundetes Rechteck 24">
            <a:extLst>
              <a:ext uri="{FF2B5EF4-FFF2-40B4-BE49-F238E27FC236}">
                <a16:creationId xmlns:a16="http://schemas.microsoft.com/office/drawing/2014/main" id="{709F662E-FB31-4AC1-AE7A-10BC17A94040}"/>
              </a:ext>
            </a:extLst>
          </p:cNvPr>
          <p:cNvSpPr/>
          <p:nvPr/>
        </p:nvSpPr>
        <p:spPr bwMode="gray">
          <a:xfrm>
            <a:off x="1265744" y="2239710"/>
            <a:ext cx="5163190" cy="720000"/>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lnSpc>
                <a:spcPct val="115000"/>
              </a:lnSpc>
              <a:spcBef>
                <a:spcPts val="600"/>
              </a:spcBef>
              <a:spcAft>
                <a:spcPts val="600"/>
              </a:spcAft>
              <a:buClr>
                <a:srgbClr val="FFE600"/>
              </a:buClr>
              <a:buSzPts val="1000"/>
            </a:pPr>
            <a:r>
              <a:rPr lang="lv-LV" sz="1200" dirty="0">
                <a:solidFill>
                  <a:schemeClr val="bg1"/>
                </a:solidFill>
              </a:rPr>
              <a:t>3.1.1.SAM ”Sekmēt MVK izveidi un attīstību, īpaši apstrādes rūpniecībā un RIS3 prioritārajās nozarēs” un tā septiņi pasākumi,</a:t>
            </a:r>
          </a:p>
        </p:txBody>
      </p:sp>
      <p:sp>
        <p:nvSpPr>
          <p:cNvPr id="50" name="Abgerundetes Rechteck 24">
            <a:extLst>
              <a:ext uri="{FF2B5EF4-FFF2-40B4-BE49-F238E27FC236}">
                <a16:creationId xmlns:a16="http://schemas.microsoft.com/office/drawing/2014/main" id="{D4AFB797-8256-4991-AC29-2ACB886FC453}"/>
              </a:ext>
            </a:extLst>
          </p:cNvPr>
          <p:cNvSpPr/>
          <p:nvPr/>
        </p:nvSpPr>
        <p:spPr bwMode="gray">
          <a:xfrm>
            <a:off x="1265744" y="3085421"/>
            <a:ext cx="5163190" cy="572700"/>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lnSpc>
                <a:spcPct val="115000"/>
              </a:lnSpc>
              <a:spcBef>
                <a:spcPts val="600"/>
              </a:spcBef>
              <a:spcAft>
                <a:spcPts val="600"/>
              </a:spcAft>
              <a:buClr>
                <a:srgbClr val="FFE600"/>
              </a:buClr>
              <a:buSzPts val="1000"/>
            </a:pPr>
            <a:r>
              <a:rPr lang="lv-LV" sz="1200" dirty="0">
                <a:solidFill>
                  <a:schemeClr val="bg1"/>
                </a:solidFill>
              </a:rPr>
              <a:t>3.1.2.SAM ”Palielināt straujas izaugsmes komersantu skaitu” un tā divi pasākumi,</a:t>
            </a:r>
          </a:p>
        </p:txBody>
      </p:sp>
      <p:sp>
        <p:nvSpPr>
          <p:cNvPr id="51" name="Abgerundetes Rechteck 24">
            <a:extLst>
              <a:ext uri="{FF2B5EF4-FFF2-40B4-BE49-F238E27FC236}">
                <a16:creationId xmlns:a16="http://schemas.microsoft.com/office/drawing/2014/main" id="{E8B4D439-603C-416A-B18D-F58795731C4A}"/>
              </a:ext>
            </a:extLst>
          </p:cNvPr>
          <p:cNvSpPr/>
          <p:nvPr/>
        </p:nvSpPr>
        <p:spPr bwMode="gray">
          <a:xfrm>
            <a:off x="1265744" y="3729796"/>
            <a:ext cx="5163190" cy="472951"/>
          </a:xfrm>
          <a:prstGeom prst="rect">
            <a:avLst/>
          </a:prstGeom>
          <a:solidFill>
            <a:srgbClr val="F0F0F0"/>
          </a:solidFill>
          <a:ln w="25400" cap="flat" cmpd="sng" algn="ctr">
            <a:noFill/>
            <a:prstDash val="solid"/>
            <a:headEnd/>
            <a:tailEnd/>
          </a:ln>
          <a:effectLst/>
        </p:spPr>
        <p:txBody>
          <a:bodyPr lIns="648000" tIns="72000" rIns="108000" bIns="72000" anchor="ctr"/>
          <a:lstStyle/>
          <a:p>
            <a:pPr marL="0" lvl="1">
              <a:lnSpc>
                <a:spcPct val="115000"/>
              </a:lnSpc>
              <a:spcBef>
                <a:spcPts val="600"/>
              </a:spcBef>
              <a:spcAft>
                <a:spcPts val="600"/>
              </a:spcAft>
              <a:buClr>
                <a:srgbClr val="FFE600"/>
              </a:buClr>
              <a:buSzPts val="1000"/>
            </a:pPr>
            <a:r>
              <a:rPr lang="lv-LV" sz="1200" dirty="0">
                <a:solidFill>
                  <a:schemeClr val="bg1"/>
                </a:solidFill>
              </a:rPr>
              <a:t>3.2.1.SAM ”Palielināt augstas pievienotās vērtības produktu un pakalpojumu eksporta proporciju” un tā divi pasākumi,</a:t>
            </a:r>
          </a:p>
        </p:txBody>
      </p:sp>
      <p:sp>
        <p:nvSpPr>
          <p:cNvPr id="7" name="Flowchart: Merge 6">
            <a:extLst>
              <a:ext uri="{FF2B5EF4-FFF2-40B4-BE49-F238E27FC236}">
                <a16:creationId xmlns:a16="http://schemas.microsoft.com/office/drawing/2014/main" id="{CF343924-08B3-4D8A-BDBF-63715289A692}"/>
              </a:ext>
            </a:extLst>
          </p:cNvPr>
          <p:cNvSpPr/>
          <p:nvPr/>
        </p:nvSpPr>
        <p:spPr>
          <a:xfrm rot="16200000">
            <a:off x="1190777" y="2500061"/>
            <a:ext cx="368488" cy="199298"/>
          </a:xfrm>
          <a:prstGeom prst="flowChartMerge">
            <a:avLst/>
          </a:prstGeom>
          <a:solidFill>
            <a:srgbClr val="6B0B4D"/>
          </a:solidFill>
          <a:ln w="9525">
            <a:solidFill>
              <a:srgbClr val="6B0B4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52" name="Flowchart: Merge 51">
            <a:extLst>
              <a:ext uri="{FF2B5EF4-FFF2-40B4-BE49-F238E27FC236}">
                <a16:creationId xmlns:a16="http://schemas.microsoft.com/office/drawing/2014/main" id="{6366619A-41CF-4654-AA08-F554E227B13C}"/>
              </a:ext>
            </a:extLst>
          </p:cNvPr>
          <p:cNvSpPr/>
          <p:nvPr/>
        </p:nvSpPr>
        <p:spPr>
          <a:xfrm rot="16200000">
            <a:off x="1186637" y="3231783"/>
            <a:ext cx="368488" cy="199298"/>
          </a:xfrm>
          <a:prstGeom prst="flowChartMerge">
            <a:avLst/>
          </a:prstGeom>
          <a:solidFill>
            <a:srgbClr val="6B0B4D"/>
          </a:solidFill>
          <a:ln w="9525">
            <a:solidFill>
              <a:srgbClr val="6B0B4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53" name="Flowchart: Merge 52">
            <a:extLst>
              <a:ext uri="{FF2B5EF4-FFF2-40B4-BE49-F238E27FC236}">
                <a16:creationId xmlns:a16="http://schemas.microsoft.com/office/drawing/2014/main" id="{E50FC46C-4BDF-4E7B-B2FB-A8E3D9080BB0}"/>
              </a:ext>
            </a:extLst>
          </p:cNvPr>
          <p:cNvSpPr/>
          <p:nvPr/>
        </p:nvSpPr>
        <p:spPr>
          <a:xfrm rot="16200000">
            <a:off x="1189210" y="3841930"/>
            <a:ext cx="368488" cy="199298"/>
          </a:xfrm>
          <a:prstGeom prst="flowChartMerge">
            <a:avLst/>
          </a:prstGeom>
          <a:solidFill>
            <a:srgbClr val="6B0B4D"/>
          </a:solidFill>
          <a:ln w="9525">
            <a:solidFill>
              <a:srgbClr val="6B0B4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41" name="Flowchart: Merge 40">
            <a:extLst>
              <a:ext uri="{FF2B5EF4-FFF2-40B4-BE49-F238E27FC236}">
                <a16:creationId xmlns:a16="http://schemas.microsoft.com/office/drawing/2014/main" id="{E39F9A87-BC1E-4FF9-AD7A-82BC153BECA5}"/>
              </a:ext>
            </a:extLst>
          </p:cNvPr>
          <p:cNvSpPr/>
          <p:nvPr/>
        </p:nvSpPr>
        <p:spPr>
          <a:xfrm rot="16200000">
            <a:off x="1195210" y="4664789"/>
            <a:ext cx="368488" cy="199298"/>
          </a:xfrm>
          <a:prstGeom prst="flowChartMerge">
            <a:avLst/>
          </a:prstGeom>
          <a:solidFill>
            <a:srgbClr val="6B0B4D"/>
          </a:solidFill>
          <a:ln w="9525">
            <a:solidFill>
              <a:srgbClr val="6B0B4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lv-LV" sz="1200" dirty="0">
              <a:solidFill>
                <a:schemeClr val="tx1"/>
              </a:solidFill>
            </a:endParaRPr>
          </a:p>
        </p:txBody>
      </p:sp>
      <p:sp>
        <p:nvSpPr>
          <p:cNvPr id="3" name="Abgerundetes Rechteck 24">
            <a:extLst>
              <a:ext uri="{FF2B5EF4-FFF2-40B4-BE49-F238E27FC236}">
                <a16:creationId xmlns:a16="http://schemas.microsoft.com/office/drawing/2014/main" id="{08932FEF-2541-392D-28D6-8DA7A790561D}"/>
              </a:ext>
            </a:extLst>
          </p:cNvPr>
          <p:cNvSpPr/>
          <p:nvPr/>
        </p:nvSpPr>
        <p:spPr bwMode="gray">
          <a:xfrm>
            <a:off x="616900" y="5514391"/>
            <a:ext cx="5833210" cy="479719"/>
          </a:xfrm>
          <a:prstGeom prst="rect">
            <a:avLst/>
          </a:prstGeom>
          <a:solidFill>
            <a:srgbClr val="F0F0F0"/>
          </a:solidFill>
          <a:ln w="25400" cap="flat" cmpd="sng" algn="ctr">
            <a:noFill/>
            <a:prstDash val="solid"/>
            <a:headEnd/>
            <a:tailEnd/>
          </a:ln>
          <a:effectLst/>
        </p:spPr>
        <p:txBody>
          <a:bodyPr lIns="648000" tIns="72000" rIns="108000" bIns="72000" anchor="ctr"/>
          <a:lstStyle/>
          <a:p>
            <a:pPr algn="just">
              <a:lnSpc>
                <a:spcPct val="115000"/>
              </a:lnSpc>
              <a:spcAft>
                <a:spcPts val="600"/>
              </a:spcAft>
              <a:tabLst>
                <a:tab pos="180340" algn="l"/>
              </a:tabLst>
            </a:pPr>
            <a:r>
              <a:rPr lang="lv-LV" sz="1400" dirty="0">
                <a:solidFill>
                  <a:schemeClr val="bg1"/>
                </a:solidFill>
                <a:latin typeface="EYInterstate Light" panose="02000506000000020004" pitchFamily="2" charset="0"/>
                <a:cs typeface="Calibri" panose="020F0502020204030204" pitchFamily="34" charset="0"/>
              </a:rPr>
              <a:t>Kopējais ES fondu finansējuma apjoms Izvērtējuma tvērumam ir vairāk nekā 357 miljoni EUR.</a:t>
            </a:r>
          </a:p>
        </p:txBody>
      </p:sp>
      <p:sp>
        <p:nvSpPr>
          <p:cNvPr id="11" name="Footer Placeholder 10">
            <a:extLst>
              <a:ext uri="{FF2B5EF4-FFF2-40B4-BE49-F238E27FC236}">
                <a16:creationId xmlns:a16="http://schemas.microsoft.com/office/drawing/2014/main" id="{84943539-494B-8F2E-2FEA-CB6AB33EC619}"/>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196674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omputer&#10;&#10;Description automatically generated">
            <a:extLst>
              <a:ext uri="{FF2B5EF4-FFF2-40B4-BE49-F238E27FC236}">
                <a16:creationId xmlns:a16="http://schemas.microsoft.com/office/drawing/2014/main" id="{B75DF131-35F1-78CA-0C6C-AF2D17D267DD}"/>
              </a:ext>
            </a:extLst>
          </p:cNvPr>
          <p:cNvPicPr>
            <a:picLocks noChangeAspect="1"/>
          </p:cNvPicPr>
          <p:nvPr/>
        </p:nvPicPr>
        <p:blipFill rotWithShape="1">
          <a:blip r:embed="rId2">
            <a:extLst>
              <a:ext uri="{28A0092B-C50C-407E-A947-70E740481C1C}">
                <a14:useLocalDpi xmlns:a14="http://schemas.microsoft.com/office/drawing/2010/main" val="0"/>
              </a:ext>
            </a:extLst>
          </a:blip>
          <a:srcRect l="28177" r="7894"/>
          <a:stretch/>
        </p:blipFill>
        <p:spPr>
          <a:xfrm>
            <a:off x="6645688" y="1055366"/>
            <a:ext cx="4936713" cy="5148168"/>
          </a:xfrm>
          <a:prstGeom prst="rect">
            <a:avLst/>
          </a:prstGeom>
        </p:spPr>
      </p:pic>
      <p:sp>
        <p:nvSpPr>
          <p:cNvPr id="55" name="Arrow: Pentagon 54">
            <a:extLst>
              <a:ext uri="{FF2B5EF4-FFF2-40B4-BE49-F238E27FC236}">
                <a16:creationId xmlns:a16="http://schemas.microsoft.com/office/drawing/2014/main" id="{1E96FCE2-8DCC-4F36-1BBA-9EBBB4E18E54}"/>
              </a:ext>
            </a:extLst>
          </p:cNvPr>
          <p:cNvSpPr/>
          <p:nvPr/>
        </p:nvSpPr>
        <p:spPr>
          <a:xfrm>
            <a:off x="685523" y="1055366"/>
            <a:ext cx="7854974" cy="5148168"/>
          </a:xfrm>
          <a:prstGeom prst="homePlate">
            <a:avLst>
              <a:gd name="adj" fmla="val 19144"/>
            </a:avLst>
          </a:prstGeom>
          <a:solidFill>
            <a:srgbClr val="EEEEF6">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 name="Title 1">
            <a:extLst>
              <a:ext uri="{FF2B5EF4-FFF2-40B4-BE49-F238E27FC236}">
                <a16:creationId xmlns:a16="http://schemas.microsoft.com/office/drawing/2014/main" id="{8DC5BCF4-4345-4F1D-8D81-DD82FC4F9CD2}"/>
              </a:ext>
            </a:extLst>
          </p:cNvPr>
          <p:cNvSpPr>
            <a:spLocks noGrp="1"/>
          </p:cNvSpPr>
          <p:nvPr>
            <p:ph type="title"/>
          </p:nvPr>
        </p:nvSpPr>
        <p:spPr/>
        <p:txBody>
          <a:bodyPr/>
          <a:lstStyle/>
          <a:p>
            <a:r>
              <a:rPr lang="lv-LV" dirty="0"/>
              <a:t>Metodes</a:t>
            </a:r>
          </a:p>
        </p:txBody>
      </p:sp>
      <p:sp>
        <p:nvSpPr>
          <p:cNvPr id="12" name="Rechteck 6">
            <a:extLst>
              <a:ext uri="{FF2B5EF4-FFF2-40B4-BE49-F238E27FC236}">
                <a16:creationId xmlns:a16="http://schemas.microsoft.com/office/drawing/2014/main" id="{2E97F898-26A4-50F7-4643-A25DE186E4BC}"/>
              </a:ext>
            </a:extLst>
          </p:cNvPr>
          <p:cNvSpPr/>
          <p:nvPr/>
        </p:nvSpPr>
        <p:spPr bwMode="gray">
          <a:xfrm rot="5400000">
            <a:off x="2988459" y="-783004"/>
            <a:ext cx="1354292" cy="5336166"/>
          </a:xfrm>
          <a:prstGeom prst="homePlate">
            <a:avLst>
              <a:gd name="adj" fmla="val 16902"/>
            </a:avLst>
          </a:prstGeom>
          <a:solidFill>
            <a:srgbClr val="6B0B4D"/>
          </a:solidFill>
          <a:ln w="12700">
            <a:solidFill>
              <a:srgbClr val="6B0B4D"/>
            </a:solidFill>
            <a:miter lim="800000"/>
            <a:headEnd/>
            <a:tailEnd/>
          </a:ln>
          <a:effectLst/>
        </p:spPr>
        <p:txBody>
          <a:bodyPr lIns="72000" tIns="108000" rIns="72000" bIns="72000" anchor="ctr" anchorCtr="0"/>
          <a:lstStyle/>
          <a:p>
            <a:pPr defTabSz="914383">
              <a:lnSpc>
                <a:spcPct val="95000"/>
              </a:lnSpc>
              <a:spcAft>
                <a:spcPts val="800"/>
              </a:spcAft>
              <a:buClr>
                <a:srgbClr val="969696"/>
              </a:buClr>
            </a:pPr>
            <a:endParaRPr lang="en-US" sz="800" b="1" kern="0" noProof="1">
              <a:solidFill>
                <a:srgbClr val="FFFFFF"/>
              </a:solidFill>
              <a:latin typeface="+mj-lt"/>
              <a:cs typeface="Arial" charset="0"/>
            </a:endParaRPr>
          </a:p>
        </p:txBody>
      </p:sp>
      <p:sp>
        <p:nvSpPr>
          <p:cNvPr id="13" name="TextBox 12">
            <a:extLst>
              <a:ext uri="{FF2B5EF4-FFF2-40B4-BE49-F238E27FC236}">
                <a16:creationId xmlns:a16="http://schemas.microsoft.com/office/drawing/2014/main" id="{6B026717-89EE-9298-E5C6-B6F02EEBAD9E}"/>
              </a:ext>
            </a:extLst>
          </p:cNvPr>
          <p:cNvSpPr txBox="1"/>
          <p:nvPr/>
        </p:nvSpPr>
        <p:spPr>
          <a:xfrm>
            <a:off x="1544311" y="1436149"/>
            <a:ext cx="3833031" cy="1027974"/>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lv-LV" sz="1600" b="1" dirty="0">
                <a:latin typeface="+mj-lt"/>
              </a:rPr>
              <a:t>Noslēguma </a:t>
            </a:r>
            <a:r>
              <a:rPr lang="lv-LV" sz="1600" b="1" dirty="0" err="1">
                <a:latin typeface="+mj-lt"/>
              </a:rPr>
              <a:t>izvērtējumā</a:t>
            </a:r>
            <a:r>
              <a:rPr lang="lv-LV" sz="1600" b="1" dirty="0">
                <a:latin typeface="+mj-lt"/>
              </a:rPr>
              <a:t> izmantotas pētniecības metodes:</a:t>
            </a:r>
          </a:p>
          <a:p>
            <a:pPr algn="ctr">
              <a:lnSpc>
                <a:spcPct val="85000"/>
              </a:lnSpc>
              <a:spcAft>
                <a:spcPts val="600"/>
              </a:spcAft>
              <a:buClr>
                <a:schemeClr val="accent2"/>
              </a:buClr>
              <a:buSzPct val="70000"/>
            </a:pPr>
            <a:r>
              <a:rPr lang="lv-LV" sz="1600" b="1" dirty="0">
                <a:latin typeface="+mj-lt"/>
              </a:rPr>
              <a:t> </a:t>
            </a:r>
          </a:p>
          <a:p>
            <a:pPr algn="ctr">
              <a:lnSpc>
                <a:spcPct val="85000"/>
              </a:lnSpc>
              <a:spcAft>
                <a:spcPts val="600"/>
              </a:spcAft>
              <a:buClr>
                <a:schemeClr val="accent2"/>
              </a:buClr>
              <a:buSzPct val="70000"/>
            </a:pPr>
            <a:endParaRPr lang="lv-LV" sz="1600" b="1" dirty="0">
              <a:solidFill>
                <a:srgbClr val="0D7575"/>
              </a:solidFill>
              <a:latin typeface="+mj-lt"/>
            </a:endParaRPr>
          </a:p>
        </p:txBody>
      </p:sp>
      <p:sp>
        <p:nvSpPr>
          <p:cNvPr id="14" name="Rechteck 6">
            <a:extLst>
              <a:ext uri="{FF2B5EF4-FFF2-40B4-BE49-F238E27FC236}">
                <a16:creationId xmlns:a16="http://schemas.microsoft.com/office/drawing/2014/main" id="{B9994B11-F20D-BC03-2A2C-1C7717857F16}"/>
              </a:ext>
            </a:extLst>
          </p:cNvPr>
          <p:cNvSpPr/>
          <p:nvPr/>
        </p:nvSpPr>
        <p:spPr bwMode="gray">
          <a:xfrm rot="5400000">
            <a:off x="1802988" y="1508150"/>
            <a:ext cx="3725234" cy="5336166"/>
          </a:xfrm>
          <a:prstGeom prst="homePlate">
            <a:avLst>
              <a:gd name="adj" fmla="val 13974"/>
            </a:avLst>
          </a:prstGeom>
          <a:solidFill>
            <a:schemeClr val="tx1">
              <a:lumMod val="85000"/>
              <a:alpha val="28000"/>
            </a:schemeClr>
          </a:solidFill>
          <a:ln w="12700">
            <a:noFill/>
            <a:miter lim="800000"/>
            <a:headEnd/>
            <a:tailEnd/>
          </a:ln>
          <a:effectLst/>
        </p:spPr>
        <p:txBody>
          <a:bodyPr lIns="72000" tIns="108000" rIns="72000" bIns="72000" anchor="ctr" anchorCtr="0"/>
          <a:lstStyle/>
          <a:p>
            <a:pPr defTabSz="914383">
              <a:lnSpc>
                <a:spcPct val="95000"/>
              </a:lnSpc>
              <a:spcAft>
                <a:spcPts val="800"/>
              </a:spcAft>
              <a:buClr>
                <a:srgbClr val="969696"/>
              </a:buClr>
            </a:pPr>
            <a:endParaRPr lang="en-US" sz="800" b="1" kern="0" noProof="1">
              <a:solidFill>
                <a:srgbClr val="FFFFFF"/>
              </a:solidFill>
              <a:latin typeface="+mj-lt"/>
              <a:cs typeface="Arial" charset="0"/>
            </a:endParaRPr>
          </a:p>
        </p:txBody>
      </p:sp>
      <p:sp>
        <p:nvSpPr>
          <p:cNvPr id="16" name="TextBox 15">
            <a:extLst>
              <a:ext uri="{FF2B5EF4-FFF2-40B4-BE49-F238E27FC236}">
                <a16:creationId xmlns:a16="http://schemas.microsoft.com/office/drawing/2014/main" id="{914E520A-9425-B310-44F9-5D540E776073}"/>
              </a:ext>
            </a:extLst>
          </p:cNvPr>
          <p:cNvSpPr txBox="1"/>
          <p:nvPr/>
        </p:nvSpPr>
        <p:spPr>
          <a:xfrm>
            <a:off x="1321564" y="2673071"/>
            <a:ext cx="4816380" cy="3331681"/>
          </a:xfrm>
          <a:prstGeom prst="rect">
            <a:avLst/>
          </a:prstGeom>
          <a:noFill/>
        </p:spPr>
        <p:txBody>
          <a:bodyPr wrap="square" lIns="0" tIns="36576" rIns="0" bIns="0" rtlCol="0">
            <a:spAutoFit/>
          </a:bodyPr>
          <a:lstStyle/>
          <a:p>
            <a:pPr marL="356616" lvl="2" indent="-356616">
              <a:lnSpc>
                <a:spcPct val="85000"/>
              </a:lnSpc>
              <a:spcBef>
                <a:spcPts val="600"/>
              </a:spcBef>
              <a:spcAft>
                <a:spcPts val="600"/>
              </a:spcAft>
              <a:buClr>
                <a:srgbClr val="AF478F"/>
              </a:buClr>
              <a:buSzPct val="70000"/>
              <a:buFont typeface="Arial" pitchFamily="34" charset="0"/>
              <a:buChar char="►"/>
            </a:pPr>
            <a:r>
              <a:rPr lang="lv-LV" sz="1400" dirty="0">
                <a:solidFill>
                  <a:schemeClr val="bg1"/>
                </a:solidFill>
              </a:rPr>
              <a:t>Literatūras (politikas plānošanas un citu saistīto dokumentu) izpēte un analīze;</a:t>
            </a:r>
          </a:p>
          <a:p>
            <a:pPr marL="356616" lvl="2" indent="-356616">
              <a:lnSpc>
                <a:spcPct val="85000"/>
              </a:lnSpc>
              <a:spcBef>
                <a:spcPts val="600"/>
              </a:spcBef>
              <a:spcAft>
                <a:spcPts val="600"/>
              </a:spcAft>
              <a:buClr>
                <a:srgbClr val="AF478F"/>
              </a:buClr>
              <a:buSzPct val="70000"/>
              <a:buFont typeface="Arial" pitchFamily="34" charset="0"/>
              <a:buChar char="►"/>
            </a:pPr>
            <a:r>
              <a:rPr lang="lv-LV" sz="1400" dirty="0">
                <a:solidFill>
                  <a:schemeClr val="bg1"/>
                </a:solidFill>
              </a:rPr>
              <a:t>Kvalitatīvās datu analīzes metodes, t.sk. gadījumu analīze, cēloņsakarību analīze,</a:t>
            </a:r>
          </a:p>
          <a:p>
            <a:pPr marL="356616" lvl="1" indent="-356616">
              <a:lnSpc>
                <a:spcPct val="85000"/>
              </a:lnSpc>
              <a:spcBef>
                <a:spcPts val="600"/>
              </a:spcBef>
              <a:spcAft>
                <a:spcPts val="600"/>
              </a:spcAft>
              <a:buClr>
                <a:srgbClr val="AF478F"/>
              </a:buClr>
              <a:buSzPct val="70000"/>
              <a:buFont typeface="Arial" pitchFamily="34" charset="0"/>
              <a:buChar char="►"/>
            </a:pPr>
            <a:r>
              <a:rPr lang="lv-LV" sz="1400" dirty="0">
                <a:solidFill>
                  <a:schemeClr val="bg1"/>
                </a:solidFill>
              </a:rPr>
              <a:t>Kvantitatīvās datu analīzes metodes, t.sk.  </a:t>
            </a:r>
            <a:r>
              <a:rPr lang="lv-LV" sz="1400" dirty="0" err="1">
                <a:solidFill>
                  <a:schemeClr val="bg1"/>
                </a:solidFill>
              </a:rPr>
              <a:t>Kaplana</a:t>
            </a:r>
            <a:r>
              <a:rPr lang="lv-LV" sz="1400" dirty="0">
                <a:solidFill>
                  <a:schemeClr val="bg1"/>
                </a:solidFill>
              </a:rPr>
              <a:t>-Meiera izdzīvošanas novērtējums, sviras efekts, statistikas datu analīze, rādītāju sasniegšanas analīze,</a:t>
            </a:r>
          </a:p>
          <a:p>
            <a:pPr marL="356616" lvl="1" indent="-356616">
              <a:lnSpc>
                <a:spcPct val="85000"/>
              </a:lnSpc>
              <a:spcBef>
                <a:spcPts val="600"/>
              </a:spcBef>
              <a:spcAft>
                <a:spcPts val="600"/>
              </a:spcAft>
              <a:buClr>
                <a:srgbClr val="AF478F"/>
              </a:buClr>
              <a:buSzPct val="70000"/>
              <a:buFont typeface="Arial" pitchFamily="34" charset="0"/>
              <a:buChar char="►"/>
            </a:pPr>
            <a:r>
              <a:rPr lang="lv-LV" sz="1400" dirty="0">
                <a:solidFill>
                  <a:schemeClr val="bg1"/>
                </a:solidFill>
              </a:rPr>
              <a:t>Ekonometriskās datu analīzes metodes, t.sk., </a:t>
            </a:r>
            <a:r>
              <a:rPr lang="lv-LV" sz="1400" dirty="0" err="1">
                <a:solidFill>
                  <a:schemeClr val="bg1"/>
                </a:solidFill>
              </a:rPr>
              <a:t>kontrafaktuālā</a:t>
            </a:r>
            <a:r>
              <a:rPr lang="lv-LV" sz="1400" dirty="0">
                <a:solidFill>
                  <a:schemeClr val="bg1"/>
                </a:solidFill>
              </a:rPr>
              <a:t> analīzes metode “Atšķirība-atšķirībā”, ražošanas funkcija, korelāciju analīze,</a:t>
            </a:r>
          </a:p>
          <a:p>
            <a:pPr marL="356616" lvl="1" indent="-356616">
              <a:lnSpc>
                <a:spcPct val="85000"/>
              </a:lnSpc>
              <a:spcBef>
                <a:spcPts val="300"/>
              </a:spcBef>
              <a:spcAft>
                <a:spcPts val="600"/>
              </a:spcAft>
              <a:buClr>
                <a:srgbClr val="AF478F"/>
              </a:buClr>
              <a:buSzPct val="70000"/>
              <a:buFont typeface="Arial" pitchFamily="34" charset="0"/>
              <a:buChar char="►"/>
            </a:pPr>
            <a:r>
              <a:rPr lang="lv-LV" sz="1400" dirty="0">
                <a:solidFill>
                  <a:schemeClr val="bg1"/>
                </a:solidFill>
              </a:rPr>
              <a:t>ES fondu ieguldījumu efektivitātes novērtējums uz </a:t>
            </a:r>
            <a:r>
              <a:rPr lang="lv-LV" sz="1400" dirty="0" err="1">
                <a:solidFill>
                  <a:schemeClr val="bg1"/>
                </a:solidFill>
              </a:rPr>
              <a:t>kontrafaktuālajā</a:t>
            </a:r>
            <a:r>
              <a:rPr lang="lv-LV" sz="1400" dirty="0">
                <a:solidFill>
                  <a:schemeClr val="bg1"/>
                </a:solidFill>
              </a:rPr>
              <a:t> analīzē gūtajiem rezultātiem.</a:t>
            </a:r>
          </a:p>
          <a:p>
            <a:pPr marL="356616" indent="-356616">
              <a:lnSpc>
                <a:spcPct val="85000"/>
              </a:lnSpc>
              <a:spcAft>
                <a:spcPts val="600"/>
              </a:spcAft>
              <a:buClr>
                <a:srgbClr val="AF478F"/>
              </a:buClr>
              <a:buSzPct val="70000"/>
              <a:buFont typeface="Arial" pitchFamily="34" charset="0"/>
              <a:buChar char="►"/>
            </a:pPr>
            <a:endParaRPr lang="lv-LV" sz="1400" dirty="0">
              <a:solidFill>
                <a:schemeClr val="bg1"/>
              </a:solidFill>
            </a:endParaRPr>
          </a:p>
          <a:p>
            <a:pPr marL="356616" indent="-356616">
              <a:lnSpc>
                <a:spcPct val="85000"/>
              </a:lnSpc>
              <a:spcAft>
                <a:spcPts val="600"/>
              </a:spcAft>
              <a:buClr>
                <a:srgbClr val="AF478F"/>
              </a:buClr>
              <a:buSzPct val="70000"/>
              <a:buFont typeface="Arial" pitchFamily="34" charset="0"/>
              <a:buChar char="►"/>
            </a:pPr>
            <a:endParaRPr lang="lv-LV" sz="1400" dirty="0">
              <a:solidFill>
                <a:schemeClr val="bg1"/>
              </a:solidFill>
            </a:endParaRPr>
          </a:p>
        </p:txBody>
      </p:sp>
      <p:grpSp>
        <p:nvGrpSpPr>
          <p:cNvPr id="6" name="Group 5">
            <a:extLst>
              <a:ext uri="{FF2B5EF4-FFF2-40B4-BE49-F238E27FC236}">
                <a16:creationId xmlns:a16="http://schemas.microsoft.com/office/drawing/2014/main" id="{C3309F4A-7836-4A84-4E79-B96105294D03}"/>
              </a:ext>
            </a:extLst>
          </p:cNvPr>
          <p:cNvGrpSpPr/>
          <p:nvPr/>
        </p:nvGrpSpPr>
        <p:grpSpPr>
          <a:xfrm>
            <a:off x="5881235" y="4204519"/>
            <a:ext cx="2881293" cy="2513268"/>
            <a:chOff x="4057075" y="1778711"/>
            <a:chExt cx="2392991" cy="2087336"/>
          </a:xfrm>
        </p:grpSpPr>
        <p:sp>
          <p:nvSpPr>
            <p:cNvPr id="7" name="Hexagon 6">
              <a:extLst>
                <a:ext uri="{FF2B5EF4-FFF2-40B4-BE49-F238E27FC236}">
                  <a16:creationId xmlns:a16="http://schemas.microsoft.com/office/drawing/2014/main" id="{41BF493C-4046-AFB7-FDF5-620936BE6DF4}"/>
                </a:ext>
              </a:extLst>
            </p:cNvPr>
            <p:cNvSpPr/>
            <p:nvPr/>
          </p:nvSpPr>
          <p:spPr>
            <a:xfrm>
              <a:off x="4245749" y="1923898"/>
              <a:ext cx="1997544" cy="1812467"/>
            </a:xfrm>
            <a:prstGeom prst="hexagon">
              <a:avLst/>
            </a:prstGeom>
            <a:solidFill>
              <a:srgbClr val="6B0B4D"/>
            </a:solidFill>
            <a:ln w="12700" cap="flat" cmpd="sng" algn="ctr">
              <a:solidFill>
                <a:srgbClr val="C571AB"/>
              </a:solidFill>
              <a:prstDash val="sysDot"/>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v-LV" sz="1200" b="0" i="0" u="none" strike="noStrike" kern="0" cap="none" spc="0" normalizeH="0" baseline="0" noProof="0">
                <a:ln>
                  <a:noFill/>
                </a:ln>
                <a:solidFill>
                  <a:srgbClr val="2E2E38"/>
                </a:solidFill>
                <a:effectLst/>
                <a:uLnTx/>
                <a:uFillTx/>
                <a:latin typeface="+mj-lt"/>
                <a:ea typeface="+mn-ea"/>
                <a:cs typeface="+mn-cs"/>
              </a:endParaRPr>
            </a:p>
          </p:txBody>
        </p:sp>
        <p:sp>
          <p:nvSpPr>
            <p:cNvPr id="8" name="Hexagon 7">
              <a:extLst>
                <a:ext uri="{FF2B5EF4-FFF2-40B4-BE49-F238E27FC236}">
                  <a16:creationId xmlns:a16="http://schemas.microsoft.com/office/drawing/2014/main" id="{14F2E22C-5B20-CC36-F856-7674D9EFE720}"/>
                </a:ext>
              </a:extLst>
            </p:cNvPr>
            <p:cNvSpPr/>
            <p:nvPr/>
          </p:nvSpPr>
          <p:spPr>
            <a:xfrm>
              <a:off x="4057075" y="1778711"/>
              <a:ext cx="2392991" cy="2087336"/>
            </a:xfrm>
            <a:prstGeom prst="hexagon">
              <a:avLst/>
            </a:prstGeom>
            <a:noFill/>
            <a:ln w="12700" cap="flat" cmpd="sng" algn="ctr">
              <a:solidFill>
                <a:srgbClr val="C571AB"/>
              </a:solidFill>
              <a:prstDash val="sysDot"/>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v-LV" sz="1200" b="0" i="0" u="none" strike="noStrike" kern="0" cap="none" spc="0" normalizeH="0" baseline="0" noProof="0">
                <a:ln>
                  <a:noFill/>
                </a:ln>
                <a:solidFill>
                  <a:srgbClr val="2E2E38"/>
                </a:solidFill>
                <a:effectLst/>
                <a:uLnTx/>
                <a:uFillTx/>
                <a:latin typeface="+mj-lt"/>
                <a:ea typeface="+mn-ea"/>
                <a:cs typeface="+mn-cs"/>
              </a:endParaRPr>
            </a:p>
          </p:txBody>
        </p:sp>
      </p:grpSp>
      <p:pic>
        <p:nvPicPr>
          <p:cNvPr id="15" name="Picture 14" descr="A calculator and pen on a paper&#10;&#10;Description automatically generated">
            <a:extLst>
              <a:ext uri="{FF2B5EF4-FFF2-40B4-BE49-F238E27FC236}">
                <a16:creationId xmlns:a16="http://schemas.microsoft.com/office/drawing/2014/main" id="{D2AA3EDD-8D93-4802-F6DF-95FA30E922DD}"/>
              </a:ext>
            </a:extLst>
          </p:cNvPr>
          <p:cNvPicPr>
            <a:picLocks noChangeAspect="1"/>
          </p:cNvPicPr>
          <p:nvPr/>
        </p:nvPicPr>
        <p:blipFill rotWithShape="1">
          <a:blip r:embed="rId3">
            <a:extLst>
              <a:ext uri="{28A0092B-C50C-407E-A947-70E740481C1C}">
                <a14:useLocalDpi xmlns:a14="http://schemas.microsoft.com/office/drawing/2010/main" val="0"/>
              </a:ext>
            </a:extLst>
          </a:blip>
          <a:srcRect l="20741" r="13955"/>
          <a:stretch/>
        </p:blipFill>
        <p:spPr>
          <a:xfrm>
            <a:off x="6290877" y="4557211"/>
            <a:ext cx="2053304" cy="1852220"/>
          </a:xfrm>
          <a:prstGeom prst="hexagon">
            <a:avLst/>
          </a:prstGeom>
        </p:spPr>
      </p:pic>
      <p:sp>
        <p:nvSpPr>
          <p:cNvPr id="20" name="Date Placeholder 19">
            <a:extLst>
              <a:ext uri="{FF2B5EF4-FFF2-40B4-BE49-F238E27FC236}">
                <a16:creationId xmlns:a16="http://schemas.microsoft.com/office/drawing/2014/main" id="{7E4D9E0A-F4BF-82A3-FB0B-D7C679481236}"/>
              </a:ext>
            </a:extLst>
          </p:cNvPr>
          <p:cNvSpPr>
            <a:spLocks noGrp="1"/>
          </p:cNvSpPr>
          <p:nvPr>
            <p:ph type="dt" sz="half" idx="19"/>
          </p:nvPr>
        </p:nvSpPr>
        <p:spPr/>
        <p:txBody>
          <a:bodyPr/>
          <a:lstStyle/>
          <a:p>
            <a:fld id="{E10BAF64-6094-45D4-93D1-D8E79D4B9510}" type="datetime1">
              <a:rPr lang="lv-LV" smtClean="0"/>
              <a:t>18.10.2023</a:t>
            </a:fld>
            <a:endParaRPr lang="en-IN" dirty="0"/>
          </a:p>
        </p:txBody>
      </p:sp>
      <p:sp>
        <p:nvSpPr>
          <p:cNvPr id="30" name="Footer Placeholder 29">
            <a:extLst>
              <a:ext uri="{FF2B5EF4-FFF2-40B4-BE49-F238E27FC236}">
                <a16:creationId xmlns:a16="http://schemas.microsoft.com/office/drawing/2014/main" id="{530353EC-686C-BC68-59BE-C9D1A70C7F6E}"/>
              </a:ext>
            </a:extLst>
          </p:cNvPr>
          <p:cNvSpPr>
            <a:spLocks noGrp="1"/>
          </p:cNvSpPr>
          <p:nvPr>
            <p:ph type="ftr" sz="quarter" idx="20"/>
          </p:nvPr>
        </p:nvSpPr>
        <p:spPr/>
        <p:txBody>
          <a:bodyPr/>
          <a:lstStyle/>
          <a:p>
            <a:r>
              <a:rPr lang="en-IN"/>
              <a:t>Noslēguma izvērtējuma prezentācija</a:t>
            </a:r>
            <a:endParaRPr lang="en-IN" dirty="0"/>
          </a:p>
        </p:txBody>
      </p:sp>
      <p:sp>
        <p:nvSpPr>
          <p:cNvPr id="32" name="Slide Number Placeholder 31">
            <a:extLst>
              <a:ext uri="{FF2B5EF4-FFF2-40B4-BE49-F238E27FC236}">
                <a16:creationId xmlns:a16="http://schemas.microsoft.com/office/drawing/2014/main" id="{DF0F9C3B-0B02-4566-79C3-B68FC605380B}"/>
              </a:ext>
            </a:extLst>
          </p:cNvPr>
          <p:cNvSpPr>
            <a:spLocks noGrp="1"/>
          </p:cNvSpPr>
          <p:nvPr>
            <p:ph type="sldNum" sz="quarter" idx="21"/>
          </p:nvPr>
        </p:nvSpPr>
        <p:spPr/>
        <p:txBody>
          <a:bodyPr/>
          <a:lstStyle/>
          <a:p>
            <a:r>
              <a:rPr lang="en-IN"/>
              <a:t>Page </a:t>
            </a:r>
            <a:fld id="{F1BC30E3-FFE5-4B91-AA19-87A149EBB9EE}" type="slidenum">
              <a:rPr smtClean="0"/>
              <a:pPr/>
              <a:t>6</a:t>
            </a:fld>
            <a:endParaRPr dirty="0"/>
          </a:p>
        </p:txBody>
      </p:sp>
    </p:spTree>
    <p:extLst>
      <p:ext uri="{BB962C8B-B14F-4D97-AF65-F5344CB8AC3E}">
        <p14:creationId xmlns:p14="http://schemas.microsoft.com/office/powerpoint/2010/main" val="280559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omputer on a table&#10;&#10;Description automatically generated">
            <a:extLst>
              <a:ext uri="{FF2B5EF4-FFF2-40B4-BE49-F238E27FC236}">
                <a16:creationId xmlns:a16="http://schemas.microsoft.com/office/drawing/2014/main" id="{288BA3C2-6757-AC9C-C058-74B2D8720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391" y="1039296"/>
            <a:ext cx="3519387" cy="5269139"/>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970377"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956B7B4C-2260-4954-BEB8-F6EC33C6A9C8}" type="datetime1">
              <a:rPr lang="lv-LV" smtClean="0"/>
              <a:t>18.10.2023</a:t>
            </a:fld>
            <a:endParaRPr lang="en-IN" dirty="0"/>
          </a:p>
        </p:txBody>
      </p:sp>
      <p:sp>
        <p:nvSpPr>
          <p:cNvPr id="10" name="Footer Placeholder 9">
            <a:extLst>
              <a:ext uri="{FF2B5EF4-FFF2-40B4-BE49-F238E27FC236}">
                <a16:creationId xmlns:a16="http://schemas.microsoft.com/office/drawing/2014/main" id="{71A3C5C2-3FBF-0A1F-6768-D2796B3AAB4D}"/>
              </a:ext>
            </a:extLst>
          </p:cNvPr>
          <p:cNvSpPr>
            <a:spLocks noGrp="1"/>
          </p:cNvSpPr>
          <p:nvPr>
            <p:ph type="ftr" sz="quarter" idx="20"/>
          </p:nvPr>
        </p:nvSpPr>
        <p:spPr/>
        <p:txBody>
          <a:bodyPr/>
          <a:lstStyle/>
          <a:p>
            <a:r>
              <a:rPr lang="en-IN"/>
              <a:t>Noslēguma izvērtējuma prezentācija</a:t>
            </a:r>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7</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262574"/>
            <a:ext cx="9241397" cy="4899486"/>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4" name="TextBox 3">
            <a:extLst>
              <a:ext uri="{FF2B5EF4-FFF2-40B4-BE49-F238E27FC236}">
                <a16:creationId xmlns:a16="http://schemas.microsoft.com/office/drawing/2014/main" id="{A8A8C0F7-90A6-B98B-D251-86F4A29BC539}"/>
              </a:ext>
            </a:extLst>
          </p:cNvPr>
          <p:cNvSpPr txBox="1"/>
          <p:nvPr/>
        </p:nvSpPr>
        <p:spPr>
          <a:xfrm>
            <a:off x="948753" y="1967164"/>
            <a:ext cx="6418399" cy="206980"/>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300" dirty="0">
                <a:effectLst/>
                <a:latin typeface="EYInterstate Light" panose="02000506000000020004" pitchFamily="2" charset="0"/>
                <a:ea typeface="Times New Roman" panose="02020603050405020304" pitchFamily="18" charset="0"/>
                <a:cs typeface="Times New Roman" panose="02020603050405020304" pitchFamily="18" charset="0"/>
              </a:rPr>
              <a:t>x</a:t>
            </a:r>
            <a:endParaRPr lang="lv-LV" sz="1300" kern="600" dirty="0">
              <a:effectLst/>
              <a:latin typeface="EYInterstate Light" panose="02000506000000020004" pitchFamily="2" charset="0"/>
              <a:ea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180137"/>
            <a:ext cx="9534341" cy="5064365"/>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476459"/>
            <a:ext cx="8554212" cy="99720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62547" y="1586527"/>
            <a:ext cx="8171477" cy="76944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Vērtējot atbalstīto komersantu konkurētspējas izmaiņas, secināts, ka ne vienmēr apstiprinās uzņēmumu konkurētspējas priekšrocības, pateicoties saņemtajam ES fondu atbalstam. Kopējā faktoru produktivitāte uzņēmumiem pēc atbalsta saņemšanas ir gan pieaugusi, gan samazinājusies. Lielākais pieaugums attiecas uz 3.2.1.2.pasākumu “Starptautiskā konkurētspēja”.</a:t>
            </a:r>
            <a:r>
              <a:rPr lang="lv-LV" sz="1400" b="1" dirty="0"/>
              <a:t> </a:t>
            </a:r>
            <a:endParaRPr lang="en-GB" sz="1600" b="1"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596004"/>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60124" y="2678639"/>
            <a:ext cx="8173899" cy="586314"/>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Atbalstītajiem uzņēmumiem salīdzinoši biežāk pēc intervences pieaug kapitāla produktivitāte salīdzinājumā ar darbaspēka produktivitātes pieaugumu. Tas norāda uz joprojām aktuālu problemātiku saistībā ar darbaspēka kvalifikāciju un efektīvu tā izmantošanu. </a:t>
            </a:r>
            <a:endParaRPr lang="en-GB" sz="1600" dirty="0"/>
          </a:p>
        </p:txBody>
      </p:sp>
      <p:sp>
        <p:nvSpPr>
          <p:cNvPr id="14" name="Title 1">
            <a:extLst>
              <a:ext uri="{FF2B5EF4-FFF2-40B4-BE49-F238E27FC236}">
                <a16:creationId xmlns:a16="http://schemas.microsoft.com/office/drawing/2014/main" id="{34B9ADAC-C8C2-3AF0-EACE-5B4D9312C5DE}"/>
              </a:ext>
            </a:extLst>
          </p:cNvPr>
          <p:cNvSpPr txBox="1">
            <a:spLocks/>
          </p:cNvSpPr>
          <p:nvPr/>
        </p:nvSpPr>
        <p:spPr>
          <a:xfrm>
            <a:off x="614798" y="407675"/>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dirty="0">
                <a:solidFill>
                  <a:srgbClr val="27ACAA"/>
                </a:solidFill>
                <a:ea typeface="Times New Roman" panose="02020603050405020304" pitchFamily="18" charset="0"/>
                <a:cs typeface="DokChampa" panose="020B0604020202020204" pitchFamily="34" charset="-34"/>
              </a:rPr>
              <a:t>Secinājumi 3.prioritārā virziena līmenī: </a:t>
            </a:r>
            <a:r>
              <a:rPr lang="lv-LV" sz="2400" dirty="0">
                <a:solidFill>
                  <a:srgbClr val="000000"/>
                </a:solidFill>
                <a:ea typeface="Times New Roman" panose="02020603050405020304" pitchFamily="18" charset="0"/>
                <a:cs typeface="DokChampa" panose="020B0604020202020204" pitchFamily="34" charset="-34"/>
              </a:rPr>
              <a:t>Konkurētspēja un produktivitāte</a:t>
            </a:r>
            <a:endParaRPr lang="en-GB"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490839"/>
            <a:ext cx="8556635" cy="99720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586687"/>
            <a:ext cx="8554212" cy="1275252"/>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670375" y="3588248"/>
            <a:ext cx="8263648"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Vērtējot uzņēmumu konkurētspējas izmaiņu pēc dažādiem to darbības rādītājiem, salīdzinoši biežāk ES fondu atbalsta rezultātā apstiprinās eksporta pieaugums nekā apgrozījuma pieaugums. Tas norāda, ka uzņēmumi veiksmīgāk ir paplašinājušies esošajos vai iekļāvušies jaunos eksporta tirgos nekā kāpinājuši apgrozījumu. </a:t>
            </a:r>
            <a:endParaRPr lang="en-GB" sz="1600"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706303" y="4650851"/>
            <a:ext cx="8227721" cy="1471172"/>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Vērtējot atbalstītos komersantus pēc to saņemtā atbalsta jomas NACE2 koda, visbiežāk pārstāvētās nozares ir pārtikas produktu ražošana (395 uzņēmumi), kokapstrāde (357) un datorprogrammēšana (305). Neviena no 10 visbiežāk pārstāvētajām nozarēm nepieder pie OECD augstas zināšanu ietilpības nozarēm, tikai divas no nozarēm pieder pie vidēji augstas zināšanu ietilpības nozarēm. Tādējādi ES fondu atbalstam ir neizmantots potenciāls ekonomikas transformācijai uz augstākas pievienotās vērtības nozarēm tautsaimniecībā kopumā. </a:t>
            </a:r>
          </a:p>
          <a:p>
            <a:pPr>
              <a:lnSpc>
                <a:spcPct val="85000"/>
              </a:lnSpc>
              <a:spcBef>
                <a:spcPct val="20000"/>
              </a:spcBef>
              <a:spcAft>
                <a:spcPts val="600"/>
              </a:spcAft>
              <a:buClr>
                <a:schemeClr val="tx1"/>
              </a:buClr>
              <a:buSzPct val="70000"/>
            </a:pPr>
            <a:endParaRPr lang="en-GB" sz="1600" b="1" dirty="0"/>
          </a:p>
        </p:txBody>
      </p:sp>
    </p:spTree>
    <p:extLst>
      <p:ext uri="{BB962C8B-B14F-4D97-AF65-F5344CB8AC3E}">
        <p14:creationId xmlns:p14="http://schemas.microsoft.com/office/powerpoint/2010/main" val="138466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itting at a table using a computer&#10;&#10;Description automatically generated">
            <a:extLst>
              <a:ext uri="{FF2B5EF4-FFF2-40B4-BE49-F238E27FC236}">
                <a16:creationId xmlns:a16="http://schemas.microsoft.com/office/drawing/2014/main" id="{29D3F59B-3B35-6CEE-9D6F-707726925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14" y="1054703"/>
            <a:ext cx="3502487" cy="5253731"/>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970377"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4BCFE1AE-FA95-4F32-98A6-037EE1D7DB7C}"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8</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619190"/>
            <a:ext cx="9241397" cy="3953452"/>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4" name="TextBox 3">
            <a:extLst>
              <a:ext uri="{FF2B5EF4-FFF2-40B4-BE49-F238E27FC236}">
                <a16:creationId xmlns:a16="http://schemas.microsoft.com/office/drawing/2014/main" id="{A8A8C0F7-90A6-B98B-D251-86F4A29BC539}"/>
              </a:ext>
            </a:extLst>
          </p:cNvPr>
          <p:cNvSpPr txBox="1"/>
          <p:nvPr/>
        </p:nvSpPr>
        <p:spPr>
          <a:xfrm>
            <a:off x="948753" y="2323780"/>
            <a:ext cx="6418399" cy="206980"/>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300" dirty="0">
                <a:effectLst/>
                <a:latin typeface="EYInterstate Light" panose="02000506000000020004" pitchFamily="2" charset="0"/>
                <a:ea typeface="Times New Roman" panose="02020603050405020304" pitchFamily="18" charset="0"/>
                <a:cs typeface="Times New Roman" panose="02020603050405020304" pitchFamily="18" charset="0"/>
              </a:rPr>
              <a:t>x</a:t>
            </a:r>
            <a:endParaRPr lang="lv-LV" sz="1300" kern="600" dirty="0">
              <a:effectLst/>
              <a:latin typeface="EYInterstate Light" panose="02000506000000020004" pitchFamily="2" charset="0"/>
              <a:ea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536754"/>
            <a:ext cx="9534341" cy="4201404"/>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833075"/>
            <a:ext cx="8554212" cy="99720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62547" y="1869991"/>
            <a:ext cx="8171477" cy="952568"/>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b="1" dirty="0"/>
              <a:t>3</a:t>
            </a:r>
            <a:r>
              <a:rPr lang="lv-LV" sz="1400" dirty="0"/>
              <a:t>.PV atbalsts kopumā aptvēris 4680 komersantus, kas ir 4,3% no aktīvo uzņēmumu skaita Latvijā 2021.gadā, tādējādi adresējot katru divdesmit piekto Latvijā strādājošo uzņēmumu. Lielākais atbalstīto MVK skaits attiecas uz 3.2.1.2.pasākumu “Starptautiskā konkurētspēja” un 3.1.1.6.pasākumu “Biznesa inkubatori”, tādējādi no mērķa auditorijas viedokļa visvairāk atbalstot eksporta veicināšanas un uzņēmējdarbības uzsākšanas aktivitātes. </a:t>
            </a:r>
            <a:endParaRPr lang="en-GB" sz="1600"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952620"/>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2980391"/>
            <a:ext cx="8173899" cy="76944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ES fondu finansējums atbalstījis 1780 jaundibinātus MVK, to dzīvotspēja ir salīdzinoši augstāka nekā uzņēmumiem caurmērā, taču, salīdzinot 2014.gadu un 2021.gadu, ekonomiski aktīvo uzņēmumu skaits valstī ir līdzīgs. Tādējādi ES fondu finansējums kā faktors vidējā termiņā nav bijis pietiekami spēcīgs uzņēmējdarbības vides aktivizēšanai. </a:t>
            </a:r>
            <a:endParaRPr lang="en-GB" sz="1600"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847455"/>
            <a:ext cx="8556635" cy="642249"/>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586687"/>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34383" y="3944864"/>
            <a:ext cx="8263648" cy="738664"/>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3.PV aptvertie SAM ir sekmējuši straujas izaugsmes komersantu attīstību valstī, taču šis atbalsts nav bijis galvenais faktors straujas izaugsmes komersantu skaita izmaiņām. </a:t>
            </a:r>
          </a:p>
          <a:p>
            <a:pPr>
              <a:lnSpc>
                <a:spcPct val="85000"/>
              </a:lnSpc>
              <a:spcBef>
                <a:spcPct val="20000"/>
              </a:spcBef>
              <a:spcAft>
                <a:spcPts val="600"/>
              </a:spcAft>
              <a:buClr>
                <a:schemeClr val="tx1"/>
              </a:buClr>
              <a:buSzPct val="70000"/>
            </a:pPr>
            <a:endParaRPr lang="en-GB" sz="1600" b="1"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706303" y="4650851"/>
            <a:ext cx="8227721" cy="92179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No publiskās politikas veidotāju viedokļa kā pozitīvs faktors atzīmējams atbalstīto uzņēmumu nomaksāto nodokļu pieaugums kā īstermiņā, tā vidējā termiņā, tādējādi sniedzot salīdzinoši lielāku  ieguldījumu valsts ieņēmumos nekā ES fondu neatbalstīto uzņēmumu gadījumā. </a:t>
            </a:r>
          </a:p>
          <a:p>
            <a:pPr>
              <a:lnSpc>
                <a:spcPct val="85000"/>
              </a:lnSpc>
              <a:spcBef>
                <a:spcPct val="20000"/>
              </a:spcBef>
              <a:spcAft>
                <a:spcPts val="600"/>
              </a:spcAft>
              <a:buClr>
                <a:schemeClr val="tx1"/>
              </a:buClr>
              <a:buSzPct val="70000"/>
            </a:pPr>
            <a:endParaRPr lang="en-GB" sz="1600" b="1" dirty="0"/>
          </a:p>
        </p:txBody>
      </p:sp>
      <p:sp>
        <p:nvSpPr>
          <p:cNvPr id="2" name="Title 1">
            <a:extLst>
              <a:ext uri="{FF2B5EF4-FFF2-40B4-BE49-F238E27FC236}">
                <a16:creationId xmlns:a16="http://schemas.microsoft.com/office/drawing/2014/main" id="{EB515002-5FE0-B97B-608E-6F0B2793D4A8}"/>
              </a:ext>
            </a:extLst>
          </p:cNvPr>
          <p:cNvSpPr>
            <a:spLocks noGrp="1"/>
          </p:cNvSpPr>
          <p:nvPr>
            <p:ph type="title"/>
          </p:nvPr>
        </p:nvSpPr>
        <p:spPr>
          <a:xfrm>
            <a:off x="609601" y="294200"/>
            <a:ext cx="10972800" cy="590400"/>
          </a:xfrm>
        </p:spPr>
        <p:txBody>
          <a:bodyPr/>
          <a:lstStyle/>
          <a:p>
            <a:r>
              <a:rPr lang="lv-LV" sz="2400" b="1" dirty="0">
                <a:solidFill>
                  <a:srgbClr val="27ACAA"/>
                </a:solidFill>
                <a:effectLst/>
                <a:latin typeface="EYInterstate Light" panose="02000506000000020004" pitchFamily="2" charset="0"/>
                <a:ea typeface="Times New Roman" panose="02020603050405020304" pitchFamily="18" charset="0"/>
                <a:cs typeface="DokChampa" panose="020B0604020202020204" pitchFamily="34" charset="-34"/>
              </a:rPr>
              <a:t>Secinājumi 3.prioritārā virziena līmenī: </a:t>
            </a:r>
            <a:r>
              <a:rPr lang="lv-LV" sz="2400" dirty="0">
                <a:solidFill>
                  <a:srgbClr val="000000"/>
                </a:solidFill>
                <a:effectLst/>
                <a:latin typeface="EYInterstate Light" panose="02000506000000020004" pitchFamily="2" charset="0"/>
                <a:ea typeface="Times New Roman" panose="02020603050405020304" pitchFamily="18" charset="0"/>
                <a:cs typeface="DokChampa" panose="020B0604020202020204" pitchFamily="34" charset="-34"/>
              </a:rPr>
              <a:t>Lietderība</a:t>
            </a:r>
            <a:endParaRPr lang="en-GB" dirty="0"/>
          </a:p>
        </p:txBody>
      </p:sp>
      <p:sp>
        <p:nvSpPr>
          <p:cNvPr id="20" name="Footer Placeholder 19">
            <a:extLst>
              <a:ext uri="{FF2B5EF4-FFF2-40B4-BE49-F238E27FC236}">
                <a16:creationId xmlns:a16="http://schemas.microsoft.com/office/drawing/2014/main" id="{E0A494EC-1399-545F-126B-AC9976AA5B2F}"/>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222341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talking on the phone&#10;&#10;Description automatically generated">
            <a:extLst>
              <a:ext uri="{FF2B5EF4-FFF2-40B4-BE49-F238E27FC236}">
                <a16:creationId xmlns:a16="http://schemas.microsoft.com/office/drawing/2014/main" id="{E0D641D7-FBA1-4D97-4493-CE0273F4326D}"/>
              </a:ext>
            </a:extLst>
          </p:cNvPr>
          <p:cNvPicPr>
            <a:picLocks noChangeAspect="1"/>
          </p:cNvPicPr>
          <p:nvPr/>
        </p:nvPicPr>
        <p:blipFill rotWithShape="1">
          <a:blip r:embed="rId2">
            <a:extLst>
              <a:ext uri="{28A0092B-C50C-407E-A947-70E740481C1C}">
                <a14:useLocalDpi xmlns:a14="http://schemas.microsoft.com/office/drawing/2010/main" val="0"/>
              </a:ext>
            </a:extLst>
          </a:blip>
          <a:srcRect l="15771" r="45791"/>
          <a:stretch/>
        </p:blipFill>
        <p:spPr>
          <a:xfrm>
            <a:off x="8558785" y="1055284"/>
            <a:ext cx="3028814" cy="5253151"/>
          </a:xfrm>
          <a:prstGeom prst="rect">
            <a:avLst/>
          </a:prstGeom>
        </p:spPr>
      </p:pic>
      <p:sp>
        <p:nvSpPr>
          <p:cNvPr id="26" name="Arrow: Pentagon 25">
            <a:extLst>
              <a:ext uri="{FF2B5EF4-FFF2-40B4-BE49-F238E27FC236}">
                <a16:creationId xmlns:a16="http://schemas.microsoft.com/office/drawing/2014/main" id="{0FE356E3-5994-BE5E-A9B0-B1289B82EFD9}"/>
              </a:ext>
            </a:extLst>
          </p:cNvPr>
          <p:cNvSpPr/>
          <p:nvPr/>
        </p:nvSpPr>
        <p:spPr>
          <a:xfrm>
            <a:off x="617221" y="1039296"/>
            <a:ext cx="10970377" cy="5269139"/>
          </a:xfrm>
          <a:prstGeom prst="homePlate">
            <a:avLst>
              <a:gd name="adj" fmla="val 10059"/>
            </a:avLst>
          </a:prstGeom>
          <a:solidFill>
            <a:srgbClr val="EEEEF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Date Placeholder 8">
            <a:extLst>
              <a:ext uri="{FF2B5EF4-FFF2-40B4-BE49-F238E27FC236}">
                <a16:creationId xmlns:a16="http://schemas.microsoft.com/office/drawing/2014/main" id="{BD44D439-0177-8F2A-236E-EC783290468F}"/>
              </a:ext>
            </a:extLst>
          </p:cNvPr>
          <p:cNvSpPr>
            <a:spLocks noGrp="1"/>
          </p:cNvSpPr>
          <p:nvPr>
            <p:ph type="dt" sz="half" idx="19"/>
          </p:nvPr>
        </p:nvSpPr>
        <p:spPr/>
        <p:txBody>
          <a:bodyPr/>
          <a:lstStyle/>
          <a:p>
            <a:fld id="{B04F1EDE-85C4-4617-B07D-B06DEFADF2E6}" type="datetime1">
              <a:rPr lang="lv-LV" smtClean="0"/>
              <a:t>18.10.2023</a:t>
            </a:fld>
            <a:endParaRPr lang="en-IN" dirty="0"/>
          </a:p>
        </p:txBody>
      </p:sp>
      <p:sp>
        <p:nvSpPr>
          <p:cNvPr id="11" name="Slide Number Placeholder 10">
            <a:extLst>
              <a:ext uri="{FF2B5EF4-FFF2-40B4-BE49-F238E27FC236}">
                <a16:creationId xmlns:a16="http://schemas.microsoft.com/office/drawing/2014/main" id="{B452E7D0-D826-7C73-D8F7-6EE75C884772}"/>
              </a:ext>
            </a:extLst>
          </p:cNvPr>
          <p:cNvSpPr>
            <a:spLocks noGrp="1"/>
          </p:cNvSpPr>
          <p:nvPr>
            <p:ph type="sldNum" sz="quarter" idx="21"/>
          </p:nvPr>
        </p:nvSpPr>
        <p:spPr/>
        <p:txBody>
          <a:bodyPr/>
          <a:lstStyle/>
          <a:p>
            <a:r>
              <a:rPr lang="en-IN"/>
              <a:t>Page </a:t>
            </a:r>
            <a:fld id="{F1BC30E3-FFE5-4B91-AA19-87A149EBB9EE}" type="slidenum">
              <a:rPr smtClean="0"/>
              <a:pPr/>
              <a:t>9</a:t>
            </a:fld>
            <a:endParaRPr dirty="0"/>
          </a:p>
        </p:txBody>
      </p:sp>
      <p:sp>
        <p:nvSpPr>
          <p:cNvPr id="3" name="Arrow: Pentagon 2">
            <a:extLst>
              <a:ext uri="{FF2B5EF4-FFF2-40B4-BE49-F238E27FC236}">
                <a16:creationId xmlns:a16="http://schemas.microsoft.com/office/drawing/2014/main" id="{5CA4CF86-EFED-4056-C5E5-4724DB0EE286}"/>
              </a:ext>
            </a:extLst>
          </p:cNvPr>
          <p:cNvSpPr/>
          <p:nvPr/>
        </p:nvSpPr>
        <p:spPr>
          <a:xfrm>
            <a:off x="478675" y="1619190"/>
            <a:ext cx="9241397" cy="3953452"/>
          </a:xfrm>
          <a:prstGeom prst="homePlate">
            <a:avLst>
              <a:gd name="adj" fmla="val 11275"/>
            </a:avLst>
          </a:prstGeom>
          <a:solidFill>
            <a:srgbClr val="9DC8C7">
              <a:alpha val="79000"/>
            </a:srgbClr>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1400" b="0" i="0" u="none" strike="noStrike" kern="0" cap="none" spc="0" normalizeH="0" baseline="0" noProof="0" dirty="0">
              <a:ln>
                <a:noFill/>
              </a:ln>
              <a:solidFill>
                <a:srgbClr val="FFFFFF"/>
              </a:solidFill>
              <a:effectLst/>
              <a:uLnTx/>
              <a:uFillTx/>
              <a:latin typeface="+mj-lt"/>
              <a:ea typeface="+mn-ea"/>
              <a:cs typeface="+mn-cs"/>
            </a:endParaRPr>
          </a:p>
        </p:txBody>
      </p:sp>
      <p:sp>
        <p:nvSpPr>
          <p:cNvPr id="4" name="TextBox 3">
            <a:extLst>
              <a:ext uri="{FF2B5EF4-FFF2-40B4-BE49-F238E27FC236}">
                <a16:creationId xmlns:a16="http://schemas.microsoft.com/office/drawing/2014/main" id="{A8A8C0F7-90A6-B98B-D251-86F4A29BC539}"/>
              </a:ext>
            </a:extLst>
          </p:cNvPr>
          <p:cNvSpPr txBox="1"/>
          <p:nvPr/>
        </p:nvSpPr>
        <p:spPr>
          <a:xfrm>
            <a:off x="948753" y="2323780"/>
            <a:ext cx="6418399" cy="206980"/>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300" dirty="0">
                <a:effectLst/>
                <a:latin typeface="EYInterstate Light" panose="02000506000000020004" pitchFamily="2" charset="0"/>
                <a:ea typeface="Times New Roman" panose="02020603050405020304" pitchFamily="18" charset="0"/>
                <a:cs typeface="Times New Roman" panose="02020603050405020304" pitchFamily="18" charset="0"/>
              </a:rPr>
              <a:t>x</a:t>
            </a:r>
            <a:endParaRPr lang="lv-LV" sz="1300" kern="600" dirty="0">
              <a:effectLst/>
              <a:latin typeface="EYInterstate Light" panose="02000506000000020004" pitchFamily="2" charset="0"/>
              <a:ea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C3730F9-4050-64E9-F567-10997AC5CAA9}"/>
              </a:ext>
            </a:extLst>
          </p:cNvPr>
          <p:cNvSpPr/>
          <p:nvPr/>
        </p:nvSpPr>
        <p:spPr>
          <a:xfrm>
            <a:off x="377755" y="1536754"/>
            <a:ext cx="9534341" cy="4201404"/>
          </a:xfrm>
          <a:prstGeom prst="homePlate">
            <a:avLst>
              <a:gd name="adj" fmla="val 11942"/>
            </a:avLst>
          </a:prstGeom>
          <a:noFill/>
          <a:ln w="12700" cap="flat" cmpd="sng" algn="ctr">
            <a:solidFill>
              <a:srgbClr val="000000"/>
            </a:solidFill>
            <a:prstDash val="dash"/>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6" name="Arrow: Pentagon 5">
            <a:extLst>
              <a:ext uri="{FF2B5EF4-FFF2-40B4-BE49-F238E27FC236}">
                <a16:creationId xmlns:a16="http://schemas.microsoft.com/office/drawing/2014/main" id="{B41341B5-9FBE-55EB-6217-F33E11A0F82C}"/>
              </a:ext>
            </a:extLst>
          </p:cNvPr>
          <p:cNvSpPr/>
          <p:nvPr/>
        </p:nvSpPr>
        <p:spPr>
          <a:xfrm>
            <a:off x="617220" y="1833075"/>
            <a:ext cx="8554212" cy="997203"/>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7" name="TextBox 6">
            <a:extLst>
              <a:ext uri="{FF2B5EF4-FFF2-40B4-BE49-F238E27FC236}">
                <a16:creationId xmlns:a16="http://schemas.microsoft.com/office/drawing/2014/main" id="{DCF4643A-E02C-B16E-82CD-E5B2B7A9000B}"/>
              </a:ext>
            </a:extLst>
          </p:cNvPr>
          <p:cNvSpPr txBox="1"/>
          <p:nvPr/>
        </p:nvSpPr>
        <p:spPr>
          <a:xfrm>
            <a:off x="762547" y="1869991"/>
            <a:ext cx="8171477" cy="921791"/>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3.PV atbalsta ieviešana uzsākta 2016.gadā, esot laika nobīdei kopš plānošanas perioda sākuma, kas ir ietekmējis to, ka 2023.gada vidū finansējums ne pilnībā ir nogādāts mērķa grupai. Lielākās atkāpes vērojamas  finanšu instrumentu pasākumiem, kopumā 17% finansējuma  neesot ieguldītam darījumos. </a:t>
            </a:r>
          </a:p>
          <a:p>
            <a:pPr lvl="0">
              <a:lnSpc>
                <a:spcPct val="85000"/>
              </a:lnSpc>
              <a:spcBef>
                <a:spcPct val="20000"/>
              </a:spcBef>
              <a:spcAft>
                <a:spcPts val="600"/>
              </a:spcAft>
              <a:buClr>
                <a:schemeClr val="tx1"/>
              </a:buClr>
              <a:buSzPct val="70000"/>
            </a:pPr>
            <a:endParaRPr lang="en-GB" sz="1600" b="1" dirty="0"/>
          </a:p>
        </p:txBody>
      </p:sp>
      <p:sp>
        <p:nvSpPr>
          <p:cNvPr id="13" name="Arrow: Pentagon 12">
            <a:extLst>
              <a:ext uri="{FF2B5EF4-FFF2-40B4-BE49-F238E27FC236}">
                <a16:creationId xmlns:a16="http://schemas.microsoft.com/office/drawing/2014/main" id="{11E60163-5A8F-E855-D0A6-C95F2492ED28}"/>
              </a:ext>
            </a:extLst>
          </p:cNvPr>
          <p:cNvSpPr/>
          <p:nvPr/>
        </p:nvSpPr>
        <p:spPr>
          <a:xfrm>
            <a:off x="614798" y="2952620"/>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75259981-2371-FDCB-C004-6B0434297EFF}"/>
              </a:ext>
            </a:extLst>
          </p:cNvPr>
          <p:cNvSpPr txBox="1"/>
          <p:nvPr/>
        </p:nvSpPr>
        <p:spPr>
          <a:xfrm>
            <a:off x="741836" y="3016967"/>
            <a:ext cx="8173899" cy="92179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Piemērojot kaskādes ieviešanas mehānismu vairumam 3.PV pasākumu, katrs iesaistītais kaskādes līmenis prasa resursus finansējuma administrēšanai. Atkarībā no atbalsta satura un ieviešanas veida tas var veidot līdz pat 20% no pasākumam pieejamā ERAF finansējuma apjoma. </a:t>
            </a:r>
          </a:p>
          <a:p>
            <a:pPr>
              <a:lnSpc>
                <a:spcPct val="85000"/>
              </a:lnSpc>
              <a:spcBef>
                <a:spcPct val="20000"/>
              </a:spcBef>
              <a:spcAft>
                <a:spcPts val="600"/>
              </a:spcAft>
              <a:buClr>
                <a:schemeClr val="tx1"/>
              </a:buClr>
              <a:buSzPct val="70000"/>
            </a:pPr>
            <a:endParaRPr lang="en-GB" sz="1600" b="1" dirty="0"/>
          </a:p>
        </p:txBody>
      </p:sp>
      <p:sp>
        <p:nvSpPr>
          <p:cNvPr id="16" name="Arrow: Pentagon 15">
            <a:extLst>
              <a:ext uri="{FF2B5EF4-FFF2-40B4-BE49-F238E27FC236}">
                <a16:creationId xmlns:a16="http://schemas.microsoft.com/office/drawing/2014/main" id="{FFBA51E9-9C2D-17A4-181A-FE96EE6101CD}"/>
              </a:ext>
            </a:extLst>
          </p:cNvPr>
          <p:cNvSpPr/>
          <p:nvPr/>
        </p:nvSpPr>
        <p:spPr>
          <a:xfrm>
            <a:off x="614797" y="3847455"/>
            <a:ext cx="8556635" cy="691890"/>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7" name="Arrow: Pentagon 16">
            <a:extLst>
              <a:ext uri="{FF2B5EF4-FFF2-40B4-BE49-F238E27FC236}">
                <a16:creationId xmlns:a16="http://schemas.microsoft.com/office/drawing/2014/main" id="{BDC2E7E8-BB0F-A80A-DF8F-C5AD8C1CB2D3}"/>
              </a:ext>
            </a:extLst>
          </p:cNvPr>
          <p:cNvSpPr/>
          <p:nvPr/>
        </p:nvSpPr>
        <p:spPr>
          <a:xfrm>
            <a:off x="614796" y="4632407"/>
            <a:ext cx="8554212" cy="807704"/>
          </a:xfrm>
          <a:prstGeom prst="homePlate">
            <a:avLst>
              <a:gd name="adj" fmla="val 20192"/>
            </a:avLst>
          </a:prstGeom>
          <a:solidFill>
            <a:srgbClr val="0D7575"/>
          </a:solidFill>
          <a:ln w="12700" cap="flat" cmpd="sng" algn="ctr">
            <a:noFill/>
            <a:prstDash val="solid"/>
            <a:miter lim="800000"/>
          </a:ln>
          <a:effectLst/>
        </p:spPr>
        <p:txBody>
          <a:bodyPr rtlCol="0" anchor="ctr"/>
          <a:lstStyle/>
          <a:p>
            <a:pPr marL="0" marR="0" lvl="0" indent="0" algn="ctr" defTabSz="560681" eaLnBrk="1" fontAlgn="auto" latinLnBrk="0" hangingPunct="1">
              <a:lnSpc>
                <a:spcPct val="100000"/>
              </a:lnSpc>
              <a:spcBef>
                <a:spcPts val="0"/>
              </a:spcBef>
              <a:spcAft>
                <a:spcPts val="0"/>
              </a:spcAft>
              <a:buClrTx/>
              <a:buSzTx/>
              <a:buFontTx/>
              <a:buNone/>
              <a:tabLst/>
              <a:defRPr/>
            </a:pPr>
            <a:endParaRPr kumimoji="0" lang="lv-LV" sz="2209" b="0" i="0" u="none" strike="noStrike" kern="0" cap="none" spc="0" normalizeH="0" baseline="0" noProof="0">
              <a:ln>
                <a:noFill/>
              </a:ln>
              <a:solidFill>
                <a:srgbClr val="FFFFFF"/>
              </a:solidFill>
              <a:effectLst/>
              <a:uLnTx/>
              <a:uFillTx/>
              <a:latin typeface="+mj-lt"/>
              <a:ea typeface="+mn-ea"/>
              <a:cs typeface="+mn-cs"/>
            </a:endParaRPr>
          </a:p>
        </p:txBody>
      </p:sp>
      <p:sp>
        <p:nvSpPr>
          <p:cNvPr id="18" name="TextBox 17">
            <a:extLst>
              <a:ext uri="{FF2B5EF4-FFF2-40B4-BE49-F238E27FC236}">
                <a16:creationId xmlns:a16="http://schemas.microsoft.com/office/drawing/2014/main" id="{45A836B4-1714-567A-52FA-DA0743615D77}"/>
              </a:ext>
            </a:extLst>
          </p:cNvPr>
          <p:cNvSpPr txBox="1"/>
          <p:nvPr/>
        </p:nvSpPr>
        <p:spPr>
          <a:xfrm>
            <a:off x="716095" y="3908288"/>
            <a:ext cx="8263648" cy="1224951"/>
          </a:xfrm>
          <a:prstGeom prst="rect">
            <a:avLst/>
          </a:prstGeom>
          <a:noFill/>
        </p:spPr>
        <p:txBody>
          <a:bodyPr wrap="square" lIns="0" tIns="36576" rIns="0" bIns="0" rtlCol="0">
            <a:spAutoFit/>
          </a:bodyPr>
          <a:lstStyle/>
          <a:p>
            <a:pPr>
              <a:lnSpc>
                <a:spcPct val="85000"/>
              </a:lnSpc>
              <a:spcBef>
                <a:spcPct val="20000"/>
              </a:spcBef>
              <a:spcAft>
                <a:spcPts val="600"/>
              </a:spcAft>
              <a:buClr>
                <a:schemeClr val="tx1"/>
              </a:buClr>
              <a:buSzPct val="70000"/>
            </a:pPr>
            <a:r>
              <a:rPr lang="lv-LV" sz="1400" dirty="0"/>
              <a:t>Kaskādes ieviešanas modeļa trūkumi atspoguļojas saistībā ar datu nepilnīgu pieejamību KPVIS par atbalstītiem uzņēmumiem, kur nepieciešami uzlabojumi kā datu lauku uzkrāšanā, tā datu kvalitātes kontrolē (piemēram par uzņēmumu pamatdarbības un atbalsta jomas NACE2 kodiem).</a:t>
            </a:r>
          </a:p>
          <a:p>
            <a:pPr>
              <a:lnSpc>
                <a:spcPct val="85000"/>
              </a:lnSpc>
              <a:spcBef>
                <a:spcPct val="20000"/>
              </a:spcBef>
              <a:spcAft>
                <a:spcPts val="600"/>
              </a:spcAft>
              <a:buClr>
                <a:schemeClr val="tx1"/>
              </a:buClr>
              <a:buSzPct val="70000"/>
            </a:pPr>
            <a:endParaRPr lang="lv-LV" sz="1400" dirty="0"/>
          </a:p>
          <a:p>
            <a:pPr>
              <a:lnSpc>
                <a:spcPct val="85000"/>
              </a:lnSpc>
              <a:spcBef>
                <a:spcPct val="20000"/>
              </a:spcBef>
              <a:spcAft>
                <a:spcPts val="600"/>
              </a:spcAft>
              <a:buClr>
                <a:schemeClr val="tx1"/>
              </a:buClr>
              <a:buSzPct val="70000"/>
            </a:pPr>
            <a:endParaRPr lang="en-GB" sz="1600" b="1" dirty="0"/>
          </a:p>
        </p:txBody>
      </p:sp>
      <p:sp>
        <p:nvSpPr>
          <p:cNvPr id="19" name="TextBox 18">
            <a:extLst>
              <a:ext uri="{FF2B5EF4-FFF2-40B4-BE49-F238E27FC236}">
                <a16:creationId xmlns:a16="http://schemas.microsoft.com/office/drawing/2014/main" id="{D601B1B1-8C0C-76E2-1915-C46AD28F7ABB}"/>
              </a:ext>
            </a:extLst>
          </p:cNvPr>
          <p:cNvSpPr txBox="1"/>
          <p:nvPr/>
        </p:nvSpPr>
        <p:spPr>
          <a:xfrm>
            <a:off x="706303" y="4696571"/>
            <a:ext cx="8227721" cy="586314"/>
          </a:xfrm>
          <a:prstGeom prst="rect">
            <a:avLst/>
          </a:prstGeom>
          <a:noFill/>
        </p:spPr>
        <p:txBody>
          <a:bodyPr wrap="square" lIns="0" tIns="36576" rIns="0" bIns="0" rtlCol="0">
            <a:spAutoFit/>
          </a:bodyPr>
          <a:lstStyle/>
          <a:p>
            <a:pPr lvl="0">
              <a:lnSpc>
                <a:spcPct val="85000"/>
              </a:lnSpc>
              <a:spcBef>
                <a:spcPct val="20000"/>
              </a:spcBef>
              <a:spcAft>
                <a:spcPts val="600"/>
              </a:spcAft>
              <a:buClr>
                <a:schemeClr val="tx1"/>
              </a:buClr>
              <a:buSzPct val="70000"/>
            </a:pPr>
            <a:r>
              <a:rPr lang="lv-LV" sz="1400" dirty="0"/>
              <a:t>Vērtējot ES fondu ieguldījumu efektivitāti uzņēmumu līmeni, visbiežāk starp pasākumiem tā ir būtiska attiecībā pret nomaksāto nodokļu apjoma pieaugumu, retāk – attiecībā par apgrozījuma un neto pelņas pieaugumu.</a:t>
            </a:r>
            <a:endParaRPr lang="en-GB" sz="1600" dirty="0"/>
          </a:p>
        </p:txBody>
      </p:sp>
      <p:sp>
        <p:nvSpPr>
          <p:cNvPr id="8" name="Title 1">
            <a:extLst>
              <a:ext uri="{FF2B5EF4-FFF2-40B4-BE49-F238E27FC236}">
                <a16:creationId xmlns:a16="http://schemas.microsoft.com/office/drawing/2014/main" id="{EA83F460-B746-F20C-045D-90BECA6C6F9D}"/>
              </a:ext>
            </a:extLst>
          </p:cNvPr>
          <p:cNvSpPr txBox="1">
            <a:spLocks/>
          </p:cNvSpPr>
          <p:nvPr/>
        </p:nvSpPr>
        <p:spPr>
          <a:xfrm>
            <a:off x="617221" y="375179"/>
            <a:ext cx="10972800" cy="59040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r>
              <a:rPr lang="lv-LV" sz="2400" b="1" dirty="0">
                <a:solidFill>
                  <a:srgbClr val="27ACAA"/>
                </a:solidFill>
                <a:ea typeface="Times New Roman" panose="02020603050405020304" pitchFamily="18" charset="0"/>
                <a:cs typeface="DokChampa" panose="020B0604020202020204" pitchFamily="34" charset="-34"/>
              </a:rPr>
              <a:t>Secinājumi 3.prioritārā virziena līmenī: </a:t>
            </a:r>
            <a:r>
              <a:rPr lang="lv-LV" sz="2400" dirty="0">
                <a:solidFill>
                  <a:srgbClr val="000000"/>
                </a:solidFill>
                <a:ea typeface="Times New Roman" panose="02020603050405020304" pitchFamily="18" charset="0"/>
                <a:cs typeface="DokChampa" panose="020B0604020202020204" pitchFamily="34" charset="-34"/>
              </a:rPr>
              <a:t>Efektivitāte</a:t>
            </a:r>
            <a:endParaRPr lang="en-GB" dirty="0"/>
          </a:p>
        </p:txBody>
      </p:sp>
      <p:sp>
        <p:nvSpPr>
          <p:cNvPr id="22" name="Footer Placeholder 21">
            <a:extLst>
              <a:ext uri="{FF2B5EF4-FFF2-40B4-BE49-F238E27FC236}">
                <a16:creationId xmlns:a16="http://schemas.microsoft.com/office/drawing/2014/main" id="{1C241A9E-A716-3BF3-A81C-EA13A7F47DF0}"/>
              </a:ext>
            </a:extLst>
          </p:cNvPr>
          <p:cNvSpPr>
            <a:spLocks noGrp="1"/>
          </p:cNvSpPr>
          <p:nvPr>
            <p:ph type="ftr" sz="quarter" idx="20"/>
          </p:nvPr>
        </p:nvSpPr>
        <p:spPr/>
        <p:txBody>
          <a:bodyPr/>
          <a:lstStyle/>
          <a:p>
            <a:r>
              <a:rPr lang="en-IN"/>
              <a:t>Noslēguma izvērtējuma prezentācija</a:t>
            </a:r>
            <a:endParaRPr lang="en-IN" dirty="0"/>
          </a:p>
        </p:txBody>
      </p:sp>
    </p:spTree>
    <p:extLst>
      <p:ext uri="{BB962C8B-B14F-4D97-AF65-F5344CB8AC3E}">
        <p14:creationId xmlns:p14="http://schemas.microsoft.com/office/powerpoint/2010/main" val="3377431370"/>
      </p:ext>
    </p:extLst>
  </p:cSld>
  <p:clrMapOvr>
    <a:masterClrMapping/>
  </p:clrMapOvr>
</p:sld>
</file>

<file path=ppt/theme/theme1.xml><?xml version="1.0" encoding="utf-8"?>
<a:theme xmlns:a="http://schemas.openxmlformats.org/drawingml/2006/main" name="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regular presentation 2015 LV_EN.potx" id="{E17D6CE5-3EA7-4078-B92A-4B9D990B6377}" vid="{277DDF38-6750-4E4E-85CE-895F78F3AFE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projection">
  <a:themeElements>
    <a:clrScheme name="EY light projection">
      <a:dk1>
        <a:srgbClr val="000000"/>
      </a:dk1>
      <a:lt1>
        <a:srgbClr val="646464"/>
      </a:lt1>
      <a:dk2>
        <a:srgbClr val="FFFFFF"/>
      </a:dk2>
      <a:lt2>
        <a:srgbClr val="646464"/>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regular presentation 2015 LV_EN.potx" id="{E17D6CE5-3EA7-4078-B92A-4B9D990B6377}" vid="{CC6CF81D-7ABE-4755-8F71-CC8A19044878}"/>
    </a:ext>
  </a:extLst>
</a:theme>
</file>

<file path=ppt/theme/theme3.xml><?xml version="1.0" encoding="utf-8"?>
<a:theme xmlns:a="http://schemas.openxmlformats.org/drawingml/2006/main" name="EY dark print">
  <a:themeElements>
    <a:clrScheme name="EY dark print">
      <a:dk1>
        <a:srgbClr val="FFFFFF"/>
      </a:dk1>
      <a:lt1>
        <a:srgbClr val="FFFFFF"/>
      </a:lt1>
      <a:dk2>
        <a:srgbClr val="333333"/>
      </a:dk2>
      <a:lt2>
        <a:srgbClr val="FFE600"/>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regular presentation 2015 LV_EN.potx" id="{E17D6CE5-3EA7-4078-B92A-4B9D990B6377}" vid="{62F6493D-DEF2-4AAA-8BAB-AD203114325A}"/>
    </a:ext>
  </a:extLst>
</a:theme>
</file>

<file path=ppt/theme/theme4.xml><?xml version="1.0" encoding="utf-8"?>
<a:theme xmlns:a="http://schemas.openxmlformats.org/drawingml/2006/main" name="EY dark projection">
  <a:themeElements>
    <a:clrScheme name="EY dark projection">
      <a:dk1>
        <a:srgbClr val="FFFFFF"/>
      </a:dk1>
      <a:lt1>
        <a:srgbClr val="FFFFFF"/>
      </a:lt1>
      <a:dk2>
        <a:srgbClr val="333333"/>
      </a:dk2>
      <a:lt2>
        <a:srgbClr val="FFD20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baseline="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regular presentation 2015 LV_EN.potx" id="{E17D6CE5-3EA7-4078-B92A-4B9D990B6377}" vid="{7121C62C-C05D-42EE-88DA-75D0F2B48E24}"/>
    </a:ext>
  </a:extLst>
</a:theme>
</file>

<file path=ppt/theme/theme5.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ppt_widescreen_EN_LV_preferred.potx" id="{243950B1-BBFF-4286-B2E3-BE8D3DA5B282}" vid="{B6003C13-FD1F-4DE8-8ABA-2A6FF5B24854}"/>
    </a:ext>
  </a:extLst>
</a:theme>
</file>

<file path=ppt/theme/theme6.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7.xml><?xml version="1.0" encoding="utf-8"?>
<a:theme xmlns:a="http://schemas.openxmlformats.org/drawingml/2006/main" name="4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8.xml><?xml version="1.0" encoding="utf-8"?>
<a:theme xmlns:a="http://schemas.openxmlformats.org/drawingml/2006/main" name="2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ppt_widescreen_EN_LV_preferred.potx" id="{243950B1-BBFF-4286-B2E3-BE8D3DA5B282}" vid="{B6003C13-FD1F-4DE8-8ABA-2A6FF5B2485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ZMOutlook</vt:lpwstr>
  </property>
  <property fmtid="{D5CDD505-2E9C-101B-9397-08002B2CF9AE}" pid="3" name="SizeBefore">
    <vt:lpwstr>22548847</vt:lpwstr>
  </property>
  <property fmtid="{D5CDD505-2E9C-101B-9397-08002B2CF9AE}" pid="4" name="OptimizationTime">
    <vt:lpwstr>20231018_1508</vt:lpwstr>
  </property>
</Properties>
</file>

<file path=docProps/app.xml><?xml version="1.0" encoding="utf-8"?>
<Properties xmlns="http://schemas.openxmlformats.org/officeDocument/2006/extended-properties" xmlns:vt="http://schemas.openxmlformats.org/officeDocument/2006/docPropsVTypes">
  <Template>EY regular presentation 2015 LV_EN</Template>
  <TotalTime>0</TotalTime>
  <Words>4302</Words>
  <Application>Microsoft Office PowerPoint</Application>
  <PresentationFormat>Widescreen</PresentationFormat>
  <Paragraphs>300</Paragraphs>
  <Slides>26</Slides>
  <Notes>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26</vt:i4>
      </vt:variant>
    </vt:vector>
  </HeadingPairs>
  <TitlesOfParts>
    <vt:vector size="38" baseType="lpstr">
      <vt:lpstr>Arial</vt:lpstr>
      <vt:lpstr>EYInterstate</vt:lpstr>
      <vt:lpstr>EYInterstate Light</vt:lpstr>
      <vt:lpstr>Georgia</vt:lpstr>
      <vt:lpstr>EY regular presentation 2015 v1</vt:lpstr>
      <vt:lpstr>EY light projection</vt:lpstr>
      <vt:lpstr>EY dark print</vt:lpstr>
      <vt:lpstr>EY dark projection</vt:lpstr>
      <vt:lpstr>EY dark background</vt:lpstr>
      <vt:lpstr>EY light background</vt:lpstr>
      <vt:lpstr>4_EY light background</vt:lpstr>
      <vt:lpstr>2_EY dark background</vt:lpstr>
      <vt:lpstr>Noslēguma izvērtējuma prezentācija</vt:lpstr>
      <vt:lpstr>Saturs</vt:lpstr>
      <vt:lpstr>Izvērtējuma mērķis</vt:lpstr>
      <vt:lpstr>Darba uzdevumi</vt:lpstr>
      <vt:lpstr>Izvērtējuma tvērums</vt:lpstr>
      <vt:lpstr>Metodes</vt:lpstr>
      <vt:lpstr>PowerPoint Presentation</vt:lpstr>
      <vt:lpstr>Secinājumi 3.prioritārā virziena līmenī: Lietderība</vt:lpstr>
      <vt:lpstr>PowerPoint Presentation</vt:lpstr>
      <vt:lpstr>Ieteikumi 3.prioritārā virziena līmenī</vt:lpstr>
      <vt:lpstr>Secinājumi par 2.2.DU: 3.1.1.SAM un 3.1.2.SAM ieguldījumu analīze (I) </vt:lpstr>
      <vt:lpstr>PowerPoint Presentation</vt:lpstr>
      <vt:lpstr>Secinājumi par 2.2.DU: 3.1.1.SAM un 3.1.2.SAM ieguldījumu analīze (III)</vt:lpstr>
      <vt:lpstr>PowerPoint Presentation</vt:lpstr>
      <vt:lpstr>Secinājumi par 2.3.DU: 3.2.1.SAM ieguldījumu analīze (I) </vt:lpstr>
      <vt:lpstr>PowerPoint Presentation</vt:lpstr>
      <vt:lpstr>Ieteikumi par 2.3.DU satura tematiku</vt:lpstr>
      <vt:lpstr>Secinājumi par 2.4.DU: 3.3.1.SAM ieguldījumu analīze (I) </vt:lpstr>
      <vt:lpstr>Secinājumi par 2.4.DU: 3.3.1.SAM ieguldījumu analīze (II) </vt:lpstr>
      <vt:lpstr>Ieteikumi par 2.4.DU satura tematiku</vt:lpstr>
      <vt:lpstr>Secinājumi par 2.5.DU: 3.PV intervences loģikas analīze (I) </vt:lpstr>
      <vt:lpstr>Secinājumi par 2.5.DU: 3.PV intervences loģikas analīze (II)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2016-12-05T06:17:34Z</dcterms:created>
  <dcterms:modified xsi:type="dcterms:W3CDTF">2023-10-18T11:54:34Z</dcterms:modified>
</cp:coreProperties>
</file>