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382" r:id="rId5"/>
    <p:sldId id="488" r:id="rId6"/>
    <p:sldId id="489" r:id="rId7"/>
    <p:sldId id="490" r:id="rId8"/>
    <p:sldId id="392" r:id="rId9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73606C0-D276-4A20-B038-5C60E96B6D92}">
          <p14:sldIdLst>
            <p14:sldId id="382"/>
            <p14:sldId id="488"/>
            <p14:sldId id="489"/>
            <p14:sldId id="490"/>
            <p14:sldId id="39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B108D89-BC35-4C3E-E4D3-D6E7AD249548}" name="Junior Consultant" initials="JC" userId="S::junior.consultant@CSECOE2.onmicrosoft.com::18d5a224-d179-47ea-991d-165c9a2fb043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vils Švēde" initials="AŠ" lastIdx="1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5E61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862" autoAdjust="0"/>
    <p:restoredTop sz="91911" autoAdjust="0"/>
  </p:normalViewPr>
  <p:slideViewPr>
    <p:cSldViewPr>
      <p:cViewPr varScale="1">
        <p:scale>
          <a:sx n="61" d="100"/>
          <a:sy n="61" d="100"/>
        </p:scale>
        <p:origin x="1048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B21FF-FD7C-4820-AE1A-C150E27086F9}" type="datetimeFigureOut">
              <a:rPr lang="lv-LV" smtClean="0"/>
              <a:t>31.05.2022</a:t>
            </a:fld>
            <a:endParaRPr lang="lv-LV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42C50B-2323-40ED-8004-95C6B5AB537F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76208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442C50B-2323-40ED-8004-95C6B5AB537F}" type="slidenum">
              <a:rPr kumimoji="0" lang="lv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lv-LV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0808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sz="1200" dirty="0">
                <a:solidFill>
                  <a:srgbClr val="5E617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Rūpniecībā prioritāte uz pēc iespējas lielāku SEG un enerģijas patēriņa samazinājumu; transportā prioritāte uz SEG ietaupījumu un iedzīvotāju vajadzībām attiecībā uz transporta pakalpojumiem; mājsaimniecībās prioritāte uz sabalansētu reģionālo pieeju, ieviešot kompleksus projektus, ņemot vērā AER iespējas; valsts un pašvaldību institūcijās projekti īstenojami ņemot vērā ES noteiktās prasības attiecībā uz ēkām, kā arī AER izmantošanas iespējas.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42C50B-2323-40ED-8004-95C6B5AB537F}" type="slidenum">
              <a:rPr lang="lv-LV" smtClean="0"/>
              <a:t>2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785194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2C50B-2323-40ED-8004-95C6B5AB537F}" type="slidenum">
              <a:rPr lang="lv-LV" smtClean="0"/>
              <a:t>5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7873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73FA-E6A3-4C88-A954-814A9903D691}" type="datetime1">
              <a:rPr lang="lv-LV" smtClean="0"/>
              <a:t>31.05.2022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3327-3CE6-4DD5-A391-0AF637BE942A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91547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68672-264C-4183-A8AE-DE79A79A1CAC}" type="datetime1">
              <a:rPr lang="lv-LV" smtClean="0"/>
              <a:t>31.05.2022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3327-3CE6-4DD5-A391-0AF637BE942A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147721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45C9F-6D1E-4C44-B122-88C8AC33E7D0}" type="datetime1">
              <a:rPr lang="lv-LV" smtClean="0"/>
              <a:t>31.05.2022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3327-3CE6-4DD5-A391-0AF637BE942A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705942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5C3F1-A276-4DE9-AEE3-BFCA2901DEFC}" type="datetime1">
              <a:rPr lang="lv-LV" smtClean="0"/>
              <a:t>31.05.2022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3327-3CE6-4DD5-A391-0AF637BE942A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965278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4C148-E4CE-424C-B591-65B453F50FE4}" type="datetime1">
              <a:rPr lang="lv-LV" smtClean="0"/>
              <a:t>31.05.2022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3327-3CE6-4DD5-A391-0AF637BE942A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859533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508CE-3D99-4ABE-BA69-6C9EE1A8E3E5}" type="datetime1">
              <a:rPr lang="lv-LV" smtClean="0"/>
              <a:t>31.05.2022</a:t>
            </a:fld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3327-3CE6-4DD5-A391-0AF637BE942A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691779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9624-CFA5-4C56-8D0E-52D2129BD2DC}" type="datetime1">
              <a:rPr lang="lv-LV" smtClean="0"/>
              <a:t>31.05.2022</a:t>
            </a:fld>
            <a:endParaRPr lang="lv-LV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3327-3CE6-4DD5-A391-0AF637BE942A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372466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BB68F-1089-4CBC-B30D-C6824E2FADD0}" type="datetime1">
              <a:rPr lang="lv-LV" smtClean="0"/>
              <a:t>31.05.2022</a:t>
            </a:fld>
            <a:endParaRPr lang="lv-LV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3327-3CE6-4DD5-A391-0AF637BE942A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54158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8014E-311D-49D2-9983-C8DDEF98AD12}" type="datetime1">
              <a:rPr lang="lv-LV" smtClean="0"/>
              <a:t>31.05.2022</a:t>
            </a:fld>
            <a:endParaRPr lang="lv-LV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3327-3CE6-4DD5-A391-0AF637BE942A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7994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67BDF-250C-42B9-B864-4B43A9B84807}" type="datetime1">
              <a:rPr lang="lv-LV" smtClean="0"/>
              <a:t>31.05.2022</a:t>
            </a:fld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3327-3CE6-4DD5-A391-0AF637BE942A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419673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2BB2-3D4E-42D4-9180-3AABADA8ACB3}" type="datetime1">
              <a:rPr lang="lv-LV" smtClean="0"/>
              <a:t>31.05.2022</a:t>
            </a:fld>
            <a:endParaRPr lang="lv-LV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3327-3CE6-4DD5-A391-0AF637BE942A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956500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A0D0C-0C7E-42C3-A355-327E3B420027}" type="datetime1">
              <a:rPr lang="lv-LV" smtClean="0"/>
              <a:t>31.05.2022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B3327-3CE6-4DD5-A391-0AF637BE942A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538281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daina.belicka@csecoe.com" TargetMode="External"/><Relationship Id="rId7" Type="http://schemas.openxmlformats.org/officeDocument/2006/relationships/hyperlink" Target="mailto:dace.krupenko@csecoe.co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zandajans@gmail.com" TargetMode="External"/><Relationship Id="rId5" Type="http://schemas.openxmlformats.org/officeDocument/2006/relationships/hyperlink" Target="mailto:zzeibote1@gmail.com" TargetMode="External"/><Relationship Id="rId4" Type="http://schemas.openxmlformats.org/officeDocument/2006/relationships/hyperlink" Target="mailto:Laila.Zemite@rtu.l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4283968" y="908720"/>
            <a:ext cx="4678288" cy="432048"/>
          </a:xfrm>
        </p:spPr>
        <p:txBody>
          <a:bodyPr>
            <a:noAutofit/>
          </a:bodyPr>
          <a:lstStyle/>
          <a:p>
            <a:br>
              <a:rPr lang="lv-LV" sz="2800" b="1" dirty="0">
                <a:solidFill>
                  <a:srgbClr val="1F497D"/>
                </a:solidFill>
              </a:rPr>
            </a:br>
            <a:br>
              <a:rPr lang="lv-LV" sz="2800" b="1" dirty="0">
                <a:solidFill>
                  <a:srgbClr val="1F497D"/>
                </a:solidFill>
              </a:rPr>
            </a:br>
            <a:r>
              <a:rPr lang="lv-LV" sz="2400" b="1" dirty="0">
                <a:solidFill>
                  <a:srgbClr val="1F497D"/>
                </a:solidFill>
              </a:rPr>
              <a:t>ES fondu 2014. – 2020.gada plānošanas perioda DP “Izaugsme un nodarbinātība” prioritārā virziena “Pāreja uz ekonomiku ar zemu oglekļa emisijas līmeni visās nozarēs” investīciju izvērtējums</a:t>
            </a:r>
            <a:endParaRPr lang="lv-LV" sz="2400" b="1" dirty="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8064D97-7D2F-4134-BF4C-84B74B74593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5665174"/>
            <a:ext cx="1772592" cy="947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954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800" b="1" dirty="0">
                <a:solidFill>
                  <a:schemeClr val="tx2"/>
                </a:solidFill>
              </a:rPr>
              <a:t>Stratēģiskie ieteikumi – finansējamās aktivitātes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3327-3CE6-4DD5-A391-0AF637BE942A}" type="slidenum">
              <a:rPr lang="lv-LV" smtClean="0"/>
              <a:t>2</a:t>
            </a:fld>
            <a:endParaRPr lang="lv-LV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4F7113-9862-43EF-9DCD-5F5397F36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025" y="1124744"/>
            <a:ext cx="7913775" cy="5165724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sz="2000" dirty="0">
                <a:solidFill>
                  <a:srgbClr val="5E617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Publiskā finansējuma ietvaros virzīties uz viedāku Latviju ar zemām oglekļa dioksīda emisijām, ieviešot </a:t>
            </a:r>
            <a:r>
              <a:rPr lang="lv-LV" sz="2000" b="1" dirty="0">
                <a:solidFill>
                  <a:srgbClr val="1F497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projektus, kas veicinātu iedzīvotāju labklājību </a:t>
            </a:r>
            <a:r>
              <a:rPr lang="lv-LV" sz="2000" dirty="0">
                <a:solidFill>
                  <a:srgbClr val="5E617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(tai skaitā enerģētikās nabadzības samazināšanu) un </a:t>
            </a:r>
            <a:r>
              <a:rPr lang="lv-LV" sz="2000" b="1" dirty="0">
                <a:solidFill>
                  <a:srgbClr val="1F497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sniegtu atbalstu gan ekonomikas stimulēšanā </a:t>
            </a:r>
            <a:r>
              <a:rPr lang="lv-LV" sz="2000" dirty="0">
                <a:solidFill>
                  <a:srgbClr val="5E617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(ņemot vērā ekonomiskos ieguvumus (</a:t>
            </a:r>
            <a:r>
              <a:rPr lang="lv-LV" sz="2000" i="1" dirty="0" err="1">
                <a:solidFill>
                  <a:srgbClr val="5E617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value</a:t>
            </a:r>
            <a:r>
              <a:rPr lang="lv-LV" sz="2000" i="1" dirty="0">
                <a:solidFill>
                  <a:srgbClr val="5E617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v-LV" sz="2000" i="1" dirty="0" err="1">
                <a:solidFill>
                  <a:srgbClr val="5E617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</a:t>
            </a:r>
            <a:r>
              <a:rPr lang="lv-LV" sz="2000" i="1" dirty="0">
                <a:solidFill>
                  <a:srgbClr val="5E617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v-LV" sz="2000" i="1" dirty="0" err="1">
                <a:solidFill>
                  <a:srgbClr val="5E617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money</a:t>
            </a:r>
            <a:r>
              <a:rPr lang="lv-LV" sz="2000" dirty="0">
                <a:solidFill>
                  <a:srgbClr val="5E617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un investīciju atmaksāšanās termiņus), </a:t>
            </a:r>
            <a:r>
              <a:rPr lang="lv-LV" sz="2000" b="1" dirty="0">
                <a:solidFill>
                  <a:srgbClr val="1F497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gan vides aizsardzībā</a:t>
            </a:r>
            <a:r>
              <a:rPr lang="lv-LV" sz="2000" dirty="0">
                <a:solidFill>
                  <a:srgbClr val="5E617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ņemot vērā plānoto SEG emisiju ietaupījumu un enerģijas patēriņa ietaupījumu īstermiņā un ilgtermiņā, </a:t>
            </a:r>
            <a:r>
              <a:rPr lang="lv-LV" sz="2000" b="1" dirty="0">
                <a:solidFill>
                  <a:srgbClr val="1F497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pēc iespējas izmantojot AER</a:t>
            </a:r>
            <a:r>
              <a:rPr lang="lv-LV" sz="2000" dirty="0">
                <a:solidFill>
                  <a:srgbClr val="5E617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solidFill>
                <a:srgbClr val="0D0D0D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sz="2000" dirty="0">
                <a:solidFill>
                  <a:srgbClr val="5E617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Sabalansēt plānoto projektu mērķus un pieejamo finansējumu starp ekonomiska un sociālā rakstura izaicinājumu risināšanu. </a:t>
            </a:r>
            <a:r>
              <a:rPr lang="lv-LV" sz="2000" b="1" dirty="0">
                <a:solidFill>
                  <a:srgbClr val="1F497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Projekti plānojami dažādās jomās</a:t>
            </a:r>
            <a:r>
              <a:rPr lang="lv-LV" sz="2000" dirty="0">
                <a:solidFill>
                  <a:srgbClr val="5E617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lai nodrošinātu sabalansētu pieeju sektoros, ģeogrāfijās un dažādām iedzīvotāju grupām. </a:t>
            </a:r>
            <a:endParaRPr lang="en-US" sz="2000" dirty="0">
              <a:solidFill>
                <a:srgbClr val="0D0D0D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sz="2000" b="1" dirty="0">
                <a:solidFill>
                  <a:srgbClr val="1F497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Investīcijas infrastruktūrā papildināt ar izglītojošām un skaidrojošām aktivitātēm</a:t>
            </a:r>
            <a:r>
              <a:rPr lang="lv-LV" sz="2000" dirty="0">
                <a:solidFill>
                  <a:srgbClr val="5E617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lai veicinātu uzvedības un domāšanas maiņu resursu izmantošanā, nodrošinot labāku sasniedzamo rezultātu īstenotajiem projektiem. Lai nodrošinātu nepieciešamo finansējumu, </a:t>
            </a:r>
            <a:r>
              <a:rPr lang="lv-LV" sz="2000" b="1" dirty="0">
                <a:solidFill>
                  <a:srgbClr val="1F497D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plānot finanšu instrumentu izmantošanu un sinerģijas ar citiem finansējuma avotiem</a:t>
            </a:r>
            <a:r>
              <a:rPr lang="lv-LV" sz="2000" dirty="0">
                <a:solidFill>
                  <a:srgbClr val="5E617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piemēram, Modernizācijas fondu. Nepieciešamības gadījumos veikt izmaiņas </a:t>
            </a:r>
            <a:r>
              <a:rPr lang="lv-LV" sz="2000" dirty="0" err="1">
                <a:solidFill>
                  <a:srgbClr val="5E617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granta</a:t>
            </a:r>
            <a:r>
              <a:rPr lang="lv-LV" sz="2000" dirty="0">
                <a:solidFill>
                  <a:srgbClr val="5E617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apmēra aprēķina metodikās, piemēram, ņemot vērā ilgtermiņa ietekmi, lai nodrošinātu projektu ieviešanu ar vislielāko ietekmi.</a:t>
            </a:r>
            <a:endParaRPr lang="en-US" sz="2000" dirty="0">
              <a:solidFill>
                <a:srgbClr val="0D0D0D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94921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800" b="1" dirty="0">
                <a:solidFill>
                  <a:schemeClr val="tx2"/>
                </a:solidFill>
              </a:rPr>
              <a:t>Stratēģiskie ieteikumi – projektu pieteikumi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3327-3CE6-4DD5-A391-0AF637BE942A}" type="slidenum">
              <a:rPr lang="lv-LV" smtClean="0"/>
              <a:t>3</a:t>
            </a:fld>
            <a:endParaRPr lang="lv-LV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4F7113-9862-43EF-9DCD-5F5397F36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025" y="1190626"/>
            <a:ext cx="7913775" cy="5165724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sz="1800" dirty="0">
                <a:solidFill>
                  <a:srgbClr val="5E617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Noteikt </a:t>
            </a:r>
            <a:r>
              <a:rPr lang="lv-LV" sz="1800" b="1" dirty="0">
                <a:solidFill>
                  <a:srgbClr val="1F497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sākotnēji laicīgu konkursu izsludināšanas datumu, bez būtiskām izmaiņām un termiņu nobīdēm vai arī noteikt papildu projektu pieteikumu iesniegšanas iespēju</a:t>
            </a:r>
            <a:r>
              <a:rPr lang="lv-LV" sz="1800" dirty="0">
                <a:solidFill>
                  <a:srgbClr val="5E617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projekta īstenotājam ļaujot iesniegt pieteikumu, ņemot vērā projekta pieteikuma gatavības pakāpi un atbilstību finansējuma saņēmēja vajadzībām. Ņemot vērā straujās </a:t>
            </a:r>
            <a:r>
              <a:rPr lang="lv-LV" sz="1800" dirty="0" err="1">
                <a:solidFill>
                  <a:srgbClr val="5E617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sociāl</a:t>
            </a:r>
            <a:r>
              <a:rPr lang="lv-LV" sz="1800" dirty="0">
                <a:solidFill>
                  <a:srgbClr val="5E617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-ekonomiskās situācijas izmaiņas, projektu pieteikumu nosacījumos </a:t>
            </a:r>
            <a:r>
              <a:rPr lang="lv-LV" sz="1800" b="1" dirty="0">
                <a:solidFill>
                  <a:srgbClr val="1F497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iestrādāt mehānismus izmaksu izmaiņai</a:t>
            </a:r>
            <a:r>
              <a:rPr lang="lv-LV" sz="1800" dirty="0">
                <a:solidFill>
                  <a:srgbClr val="5E617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piemēram, straujas inflācijas palielināšanās gadījumā. </a:t>
            </a:r>
            <a:endParaRPr lang="en-US" sz="1800" dirty="0">
              <a:solidFill>
                <a:srgbClr val="0D0D0D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sz="1800" dirty="0">
                <a:solidFill>
                  <a:srgbClr val="5E617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Īstenotajiem projektiem jānodrošina </a:t>
            </a:r>
            <a:r>
              <a:rPr lang="lv-LV" sz="1800" b="1" dirty="0">
                <a:solidFill>
                  <a:srgbClr val="1F497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panāktā enerģijas ietaupījuma uzturēšana ilgtermiņā</a:t>
            </a:r>
            <a:r>
              <a:rPr lang="lv-LV" sz="1800" dirty="0">
                <a:solidFill>
                  <a:srgbClr val="5E617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tādēļ projekta pieteicējiem kopā ar projekta pieteikumu izstrādāt un iesniegt </a:t>
            </a:r>
            <a:r>
              <a:rPr lang="lv-LV" sz="1800" b="1" dirty="0">
                <a:solidFill>
                  <a:srgbClr val="1F497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plānotā enerģijas ietaupījuma ilgtermiņa uzturēšanas plānu</a:t>
            </a:r>
            <a:r>
              <a:rPr lang="lv-LV" sz="1800" dirty="0">
                <a:solidFill>
                  <a:srgbClr val="5E617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kas būtu jāievēro izvēlētajam būvniekam. 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sz="1800" dirty="0">
                <a:solidFill>
                  <a:srgbClr val="5E617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Turpināt mazināt administratīvās prasības projektu īstenošanas uzraudzības posmā, kā arī </a:t>
            </a:r>
            <a:r>
              <a:rPr lang="lv-LV" sz="1800" b="1" dirty="0">
                <a:solidFill>
                  <a:srgbClr val="1F497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pēc iespējas vienādot uzraugošo institūciju prasības</a:t>
            </a:r>
            <a:r>
              <a:rPr lang="lv-LV" sz="1800" dirty="0">
                <a:solidFill>
                  <a:srgbClr val="5E617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piemēram, būvniecības procesa uzraudzībā no dažādu iesaistīto institūciju puses, vienkāršotas izmaiņu procedūras piemērošanu, piemēram gadījumos, ja iekārta tiek nomainīta uz līdzvērtīgu. </a:t>
            </a:r>
            <a:endParaRPr lang="en-US" sz="1800" dirty="0">
              <a:solidFill>
                <a:srgbClr val="0D0D0D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sz="1800" dirty="0">
                <a:solidFill>
                  <a:srgbClr val="5E617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Veikt </a:t>
            </a:r>
            <a:r>
              <a:rPr lang="lv-LV" sz="1800" b="1" dirty="0">
                <a:solidFill>
                  <a:srgbClr val="1F497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informācijas apkopošanu un izplatīšanu par iespējām kombinēt </a:t>
            </a:r>
            <a:r>
              <a:rPr lang="lv-LV" sz="1800" b="1" dirty="0" err="1">
                <a:solidFill>
                  <a:srgbClr val="1F497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grantu</a:t>
            </a:r>
            <a:r>
              <a:rPr lang="lv-LV" sz="1800" b="1" dirty="0">
                <a:solidFill>
                  <a:srgbClr val="1F497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ar dažādiem citiem finansējuma avotiem</a:t>
            </a:r>
            <a:r>
              <a:rPr lang="lv-LV" sz="1800" dirty="0">
                <a:solidFill>
                  <a:srgbClr val="5E617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piemēram, pašvaldību sniegto atbalstu energoefektivitātes pasākumu sagatavošanai un īstenošanai, kā arī vienkopus plašāk sniegt apkopojošo informāciju par iespējām pieteikties citās ES programmās, pašvaldību finansējumam un citiem instrumentiem energoefektivitātes projektu īstenošanai. </a:t>
            </a:r>
            <a:endParaRPr lang="en-US" sz="1800" dirty="0">
              <a:solidFill>
                <a:srgbClr val="0D0D0D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83144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800" b="1" dirty="0">
                <a:solidFill>
                  <a:schemeClr val="tx2"/>
                </a:solidFill>
              </a:rPr>
              <a:t>Stratēģiskie ieteikumi – projektu uzraudzība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3327-3CE6-4DD5-A391-0AF637BE942A}" type="slidenum">
              <a:rPr lang="lv-LV" smtClean="0"/>
              <a:t>4</a:t>
            </a:fld>
            <a:endParaRPr lang="lv-LV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4F7113-9862-43EF-9DCD-5F5397F36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112" y="1988840"/>
            <a:ext cx="7913775" cy="2382390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sz="1800" dirty="0">
                <a:solidFill>
                  <a:srgbClr val="5E617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Plānojot sasniedzamos projektu rezultātus, ņemt vērā ES un nacionālos mērķus saistībā ar klimata pārmaiņām, piemēram, patērētās enerģijas samazinājums, SEG emisiju ietaupījums, AER ražošana un izmantošana. </a:t>
            </a:r>
            <a:r>
              <a:rPr lang="lv-LV" sz="1800" b="1" dirty="0">
                <a:solidFill>
                  <a:srgbClr val="1F497D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Projektu iznākuma rādītājus sasaistīt ar nacionālajiem mērķiem</a:t>
            </a:r>
            <a:r>
              <a:rPr lang="lv-LV" sz="1800" dirty="0">
                <a:solidFill>
                  <a:srgbClr val="5E617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lai ne tikai izvērtētu projektu ietekmi uz nacionālo mērķu sasniegšanu, bet, lai plānotu projektus, kas dos vislielāko ieguldījumu nacionālo mērķu sasniegšanā. </a:t>
            </a:r>
            <a:endParaRPr lang="en-US" sz="1800" dirty="0">
              <a:solidFill>
                <a:srgbClr val="0D0D0D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37665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7584" y="2420888"/>
            <a:ext cx="7772400" cy="1362075"/>
          </a:xfrm>
        </p:spPr>
        <p:txBody>
          <a:bodyPr/>
          <a:lstStyle/>
          <a:p>
            <a:pPr algn="ctr"/>
            <a:r>
              <a:rPr lang="lv-LV" dirty="0">
                <a:solidFill>
                  <a:schemeClr val="tx2">
                    <a:lumMod val="75000"/>
                  </a:schemeClr>
                </a:solidFill>
              </a:rPr>
              <a:t>PALDIES!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708720" y="3782963"/>
            <a:ext cx="7772400" cy="2103993"/>
          </a:xfrm>
        </p:spPr>
        <p:txBody>
          <a:bodyPr>
            <a:normAutofit fontScale="92500" lnSpcReduction="20000"/>
          </a:bodyPr>
          <a:lstStyle/>
          <a:p>
            <a:pPr algn="just">
              <a:spcAft>
                <a:spcPts val="600"/>
              </a:spcAft>
            </a:pPr>
            <a:r>
              <a:rPr lang="lv-LV" sz="1900" b="1" dirty="0">
                <a:solidFill>
                  <a:schemeClr val="tx2">
                    <a:lumMod val="75000"/>
                  </a:schemeClr>
                </a:solidFill>
              </a:rPr>
              <a:t>SIA CSE COE </a:t>
            </a:r>
          </a:p>
          <a:p>
            <a:pPr algn="just">
              <a:spcAft>
                <a:spcPts val="600"/>
              </a:spcAft>
            </a:pPr>
            <a:r>
              <a:rPr lang="lv-LV" sz="1900" dirty="0">
                <a:solidFill>
                  <a:schemeClr val="tx2">
                    <a:lumMod val="75000"/>
                  </a:schemeClr>
                </a:solidFill>
              </a:rPr>
              <a:t>Daina Belicka, tālr. 2 9420273, </a:t>
            </a:r>
            <a:r>
              <a:rPr lang="lv-LV" sz="1900" dirty="0">
                <a:solidFill>
                  <a:schemeClr val="tx2">
                    <a:lumMod val="75000"/>
                  </a:schemeClr>
                </a:solidFill>
                <a:hlinkClick r:id="rId3"/>
              </a:rPr>
              <a:t>daina.belicka@csecoe.com</a:t>
            </a:r>
            <a:endParaRPr lang="lv-LV" sz="1900" dirty="0">
              <a:solidFill>
                <a:schemeClr val="tx2">
                  <a:lumMod val="75000"/>
                </a:schemeClr>
              </a:solidFill>
            </a:endParaRPr>
          </a:p>
          <a:p>
            <a:pPr algn="just">
              <a:spcAft>
                <a:spcPts val="600"/>
              </a:spcAft>
            </a:pPr>
            <a:r>
              <a:rPr lang="lv-LV" sz="1900" dirty="0">
                <a:solidFill>
                  <a:schemeClr val="tx2">
                    <a:lumMod val="75000"/>
                  </a:schemeClr>
                </a:solidFill>
              </a:rPr>
              <a:t>Laila Zemīte, tālr. 2 6541810, </a:t>
            </a:r>
            <a:r>
              <a:rPr lang="lv-LV" sz="1900" dirty="0">
                <a:solidFill>
                  <a:schemeClr val="tx2">
                    <a:lumMod val="75000"/>
                  </a:schemeClr>
                </a:solidFill>
                <a:hlinkClick r:id="rId4"/>
              </a:rPr>
              <a:t>Laila.Zemite@rtu.lv</a:t>
            </a:r>
            <a:r>
              <a:rPr lang="lv-LV" sz="1900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just">
              <a:spcAft>
                <a:spcPts val="600"/>
              </a:spcAft>
            </a:pPr>
            <a:r>
              <a:rPr lang="lv-LV" sz="1900" dirty="0">
                <a:solidFill>
                  <a:schemeClr val="tx2">
                    <a:lumMod val="75000"/>
                  </a:schemeClr>
                </a:solidFill>
              </a:rPr>
              <a:t>Zane Zeibote, tālr. 2 9417214, </a:t>
            </a:r>
            <a:r>
              <a:rPr lang="lv-LV" sz="1900" dirty="0">
                <a:solidFill>
                  <a:schemeClr val="tx2">
                    <a:lumMod val="75000"/>
                  </a:schemeClr>
                </a:solidFill>
                <a:hlinkClick r:id="rId5"/>
              </a:rPr>
              <a:t>zzeibote1@gmail.com</a:t>
            </a:r>
            <a:r>
              <a:rPr lang="lv-LV" sz="1900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just">
              <a:spcAft>
                <a:spcPts val="600"/>
              </a:spcAft>
            </a:pPr>
            <a:r>
              <a:rPr lang="lv-LV" sz="1900" dirty="0">
                <a:solidFill>
                  <a:schemeClr val="tx2">
                    <a:lumMod val="75000"/>
                  </a:schemeClr>
                </a:solidFill>
              </a:rPr>
              <a:t>Zanda Jansone, tālr. 26259154, </a:t>
            </a:r>
            <a:r>
              <a:rPr lang="lv-LV" sz="1900" dirty="0">
                <a:solidFill>
                  <a:schemeClr val="tx2">
                    <a:lumMod val="75000"/>
                  </a:schemeClr>
                </a:solidFill>
                <a:hlinkClick r:id="rId6"/>
              </a:rPr>
              <a:t>zandajans@gmail.com</a:t>
            </a:r>
            <a:r>
              <a:rPr lang="lv-LV" sz="1900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just">
              <a:spcAft>
                <a:spcPts val="600"/>
              </a:spcAft>
            </a:pPr>
            <a:r>
              <a:rPr lang="lv-LV" sz="1900" dirty="0">
                <a:solidFill>
                  <a:schemeClr val="tx2">
                    <a:lumMod val="75000"/>
                  </a:schemeClr>
                </a:solidFill>
              </a:rPr>
              <a:t>Dace Krupenko, tālr. 2 6326959, </a:t>
            </a:r>
            <a:r>
              <a:rPr lang="lv-LV" sz="1900" dirty="0">
                <a:solidFill>
                  <a:schemeClr val="tx2">
                    <a:lumMod val="75000"/>
                  </a:schemeClr>
                </a:solidFill>
                <a:hlinkClick r:id="rId7"/>
              </a:rPr>
              <a:t>dace.krupenko@csecoe.com</a:t>
            </a:r>
            <a:r>
              <a:rPr lang="lv-LV" sz="1900" dirty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lv-LV" sz="1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B3327-3CE6-4DD5-A391-0AF637BE942A}" type="slidenum">
              <a:rPr lang="lv-LV" sz="1600" smtClean="0"/>
              <a:t>5</a:t>
            </a:fld>
            <a:endParaRPr lang="lv-LV" sz="1600" dirty="0"/>
          </a:p>
        </p:txBody>
      </p:sp>
    </p:spTree>
    <p:extLst>
      <p:ext uri="{BB962C8B-B14F-4D97-AF65-F5344CB8AC3E}">
        <p14:creationId xmlns:p14="http://schemas.microsoft.com/office/powerpoint/2010/main" val="3939572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51B47780D051624D8DE587FAE7B5FA6C" ma:contentTypeVersion="13" ma:contentTypeDescription="Izveidot jaunu dokumentu." ma:contentTypeScope="" ma:versionID="4c378949e26d0cdb4b058355fc72703e">
  <xsd:schema xmlns:xsd="http://www.w3.org/2001/XMLSchema" xmlns:xs="http://www.w3.org/2001/XMLSchema" xmlns:p="http://schemas.microsoft.com/office/2006/metadata/properties" xmlns:ns2="a89fb681-c182-4799-b37c-5baaa5779afd" xmlns:ns3="101bcb93-aba8-40a6-a808-673e60b9d4a6" targetNamespace="http://schemas.microsoft.com/office/2006/metadata/properties" ma:root="true" ma:fieldsID="43e55f4d3a39df772cb967c20e5ab761" ns2:_="" ns3:_="">
    <xsd:import namespace="a89fb681-c182-4799-b37c-5baaa5779afd"/>
    <xsd:import namespace="101bcb93-aba8-40a6-a808-673e60b9d4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9fb681-c182-4799-b37c-5baaa5779a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1bcb93-aba8-40a6-a808-673e60b9d4a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F95C17B-35F3-43A6-B841-6202169A035C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a89fb681-c182-4799-b37c-5baaa5779afd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C5A0BCD-2972-43AC-860E-C6018A41A69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0A3D984-CC68-4DF0-9522-0F1D051CA3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9fb681-c182-4799-b37c-5baaa5779afd"/>
    <ds:schemaRef ds:uri="101bcb93-aba8-40a6-a808-673e60b9d4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3592</TotalTime>
  <Words>617</Words>
  <Application>Microsoft Office PowerPoint</Application>
  <PresentationFormat>On-screen Show (4:3)</PresentationFormat>
  <Paragraphs>27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Office Theme</vt:lpstr>
      <vt:lpstr>  ES fondu 2014. – 2020.gada plānošanas perioda DP “Izaugsme un nodarbinātība” prioritārā virziena “Pāreja uz ekonomiku ar zemu oglekļa emisijas līmeni visās nozarēs” investīciju izvērtējums</vt:lpstr>
      <vt:lpstr>Stratēģiskie ieteikumi – finansējamās aktivitātes</vt:lpstr>
      <vt:lpstr>Stratēģiskie ieteikumi – projektu pieteikumi</vt:lpstr>
      <vt:lpstr>Stratēģiskie ieteikumi – projektu uzraudzība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Inovācijas iepirkuma atbalsta instrumenta izveide un priekšlikumu tiesiskā regulējuma prasību pilnveidošanai inovācijas iepirkumu īstenošanai Latvijā</dc:title>
  <dc:creator>Dace Krupenko</dc:creator>
  <cp:lastModifiedBy>Dace Beļajeva</cp:lastModifiedBy>
  <cp:revision>42</cp:revision>
  <dcterms:created xsi:type="dcterms:W3CDTF">2020-09-28T09:29:29Z</dcterms:created>
  <dcterms:modified xsi:type="dcterms:W3CDTF">2022-05-31T13:01:39Z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0x01010051B47780D051624D8DE587FAE7B5FA6C</vt:lpwstr>
  </property>
</Properties>
</file>