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4" r:id="rId1"/>
  </p:sldMasterIdLst>
  <p:notesMasterIdLst>
    <p:notesMasterId r:id="rId11"/>
  </p:notesMasterIdLst>
  <p:handoutMasterIdLst>
    <p:handoutMasterId r:id="rId12"/>
  </p:handoutMasterIdLst>
  <p:sldIdLst>
    <p:sldId id="345" r:id="rId2"/>
    <p:sldId id="372" r:id="rId3"/>
    <p:sldId id="350" r:id="rId4"/>
    <p:sldId id="378" r:id="rId5"/>
    <p:sldId id="401" r:id="rId6"/>
    <p:sldId id="402" r:id="rId7"/>
    <p:sldId id="395" r:id="rId8"/>
    <p:sldId id="384" r:id="rId9"/>
    <p:sldId id="349" r:id="rId10"/>
  </p:sldIdLst>
  <p:sldSz cx="12192000" cy="6858000"/>
  <p:notesSz cx="6858000" cy="9144000"/>
  <p:custDataLst>
    <p:tags r:id="rId13"/>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00"/>
    <a:srgbClr val="6BA539"/>
    <a:srgbClr val="840B55"/>
    <a:srgbClr val="9900CC"/>
    <a:srgbClr val="339966"/>
    <a:srgbClr val="000000"/>
    <a:srgbClr val="00ABC0"/>
    <a:srgbClr val="376372"/>
    <a:srgbClr val="E5F4F7"/>
    <a:srgbClr val="B0D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5DCE6-F358-0C1C-60E6-8439B6D158D3}" v="50" dt="2023-12-19T10:54:52.409"/>
    <p1510:client id="{C60EB038-B573-4044-922B-0E08971824F7}" v="207" dt="2023-12-19T11:02:05.573"/>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7C2D49-9BC3-9B4A-9B1B-78104D722C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a:extLst>
              <a:ext uri="{FF2B5EF4-FFF2-40B4-BE49-F238E27FC236}">
                <a16:creationId xmlns:a16="http://schemas.microsoft.com/office/drawing/2014/main" id="{5C82F542-51D3-7545-A627-C806F56D8D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8BDB9F-8939-BD49-8F2F-2464A8114C63}" type="datetimeFigureOut">
              <a:rPr lang="lt-LT" smtClean="0"/>
              <a:t>2023-12-19</a:t>
            </a:fld>
            <a:endParaRPr lang="lt-LT"/>
          </a:p>
        </p:txBody>
      </p:sp>
      <p:sp>
        <p:nvSpPr>
          <p:cNvPr id="4" name="Footer Placeholder 3">
            <a:extLst>
              <a:ext uri="{FF2B5EF4-FFF2-40B4-BE49-F238E27FC236}">
                <a16:creationId xmlns:a16="http://schemas.microsoft.com/office/drawing/2014/main" id="{B32C6C9A-00BD-6F43-8596-1E64C28974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a:extLst>
              <a:ext uri="{FF2B5EF4-FFF2-40B4-BE49-F238E27FC236}">
                <a16:creationId xmlns:a16="http://schemas.microsoft.com/office/drawing/2014/main" id="{73A9E89E-2534-5D4C-8FE1-1D8F977E86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64B7C8-816F-7E46-B546-03ACD814291C}" type="slidenum">
              <a:rPr lang="lt-LT" smtClean="0"/>
              <a:t>‹#›</a:t>
            </a:fld>
            <a:endParaRPr lang="lt-LT"/>
          </a:p>
        </p:txBody>
      </p:sp>
    </p:spTree>
    <p:extLst>
      <p:ext uri="{BB962C8B-B14F-4D97-AF65-F5344CB8AC3E}">
        <p14:creationId xmlns:p14="http://schemas.microsoft.com/office/powerpoint/2010/main" val="1661738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ED22E-525E-41E1-9B37-D6B6BA3BDE21}" type="datetimeFigureOut">
              <a:rPr lang="pt-PT" smtClean="0"/>
              <a:t>19/12/2023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2D361-1D55-4BDA-8D9E-50884CC67B02}" type="slidenum">
              <a:rPr lang="pt-PT" smtClean="0"/>
              <a:t>‹#›</a:t>
            </a:fld>
            <a:endParaRPr lang="pt-PT"/>
          </a:p>
        </p:txBody>
      </p:sp>
    </p:spTree>
    <p:extLst>
      <p:ext uri="{BB962C8B-B14F-4D97-AF65-F5344CB8AC3E}">
        <p14:creationId xmlns:p14="http://schemas.microsoft.com/office/powerpoint/2010/main" val="236383511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chemeClr val="tx2"/>
      </a:buClr>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Clr>
        <a:schemeClr val="tx2"/>
      </a:buClr>
      <a:buFont typeface="Times New Roman" panose="02020603050405020304" pitchFamily="18" charset="0"/>
      <a:buChar char="–"/>
      <a:defRPr sz="1200" kern="1200">
        <a:solidFill>
          <a:schemeClr val="tx1"/>
        </a:solidFill>
        <a:latin typeface="+mn-lt"/>
        <a:ea typeface="+mn-ea"/>
        <a:cs typeface="+mn-cs"/>
      </a:defRPr>
    </a:lvl2pPr>
    <a:lvl3pPr marL="1085850" indent="-171450" algn="l" defTabSz="914400" rtl="0" eaLnBrk="1" latinLnBrk="0" hangingPunct="1">
      <a:buClr>
        <a:schemeClr val="tx2"/>
      </a:buClr>
      <a:buFont typeface="Times New Roman" panose="02020603050405020304" pitchFamily="18" charset="0"/>
      <a:buChar char="–"/>
      <a:defRPr sz="1200" kern="1200">
        <a:solidFill>
          <a:schemeClr val="tx1"/>
        </a:solidFill>
        <a:latin typeface="+mn-lt"/>
        <a:ea typeface="+mn-ea"/>
        <a:cs typeface="+mn-cs"/>
      </a:defRPr>
    </a:lvl3pPr>
    <a:lvl4pPr marL="1543050" indent="-171450" algn="l" defTabSz="914400" rtl="0" eaLnBrk="1" latinLnBrk="0" hangingPunct="1">
      <a:buClr>
        <a:schemeClr val="tx2"/>
      </a:buClr>
      <a:buFont typeface="Times New Roman" panose="02020603050405020304" pitchFamily="18" charset="0"/>
      <a:buChar char="–"/>
      <a:defRPr sz="1200" kern="1200">
        <a:solidFill>
          <a:schemeClr val="tx1"/>
        </a:solidFill>
        <a:latin typeface="+mn-lt"/>
        <a:ea typeface="+mn-ea"/>
        <a:cs typeface="+mn-cs"/>
      </a:defRPr>
    </a:lvl4pPr>
    <a:lvl5pPr marL="2000250" indent="-171450" algn="l" defTabSz="914400" rtl="0" eaLnBrk="1" latinLnBrk="0" hangingPunct="1">
      <a:buClr>
        <a:schemeClr val="tx2"/>
      </a:buClr>
      <a:buFont typeface="Times New Roman" panose="02020603050405020304" pitchFamily="18"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SzPts val="1200"/>
              <a:buNone/>
            </a:pPr>
            <a:endParaRPr/>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lv-LV"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226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SzPts val="1200"/>
              <a:buNone/>
            </a:pPr>
            <a:endParaRPr/>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lv-LV"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6966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SzPts val="1200"/>
              <a:buNone/>
            </a:pPr>
            <a:endParaRPr/>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lv-LV"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9683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SzPts val="1200"/>
              <a:buNone/>
            </a:pPr>
            <a:endParaRPr/>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lv-LV"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739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SzPts val="1200"/>
              <a:buNone/>
            </a:pPr>
            <a:endParaRPr/>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lv-LV"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0989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SzPts val="1200"/>
              <a:buNone/>
            </a:pPr>
            <a:endParaRPr/>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lv-LV"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8337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SzPts val="1200"/>
              <a:buNone/>
            </a:pPr>
            <a:endParaRPr/>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lv-LV"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9635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5722D361-1D55-4BDA-8D9E-50884CC67B02}" type="slidenum">
              <a:rPr lang="pt-PT" smtClean="0"/>
              <a:t>9</a:t>
            </a:fld>
            <a:endParaRPr lang="pt-PT"/>
          </a:p>
        </p:txBody>
      </p:sp>
    </p:spTree>
    <p:extLst>
      <p:ext uri="{BB962C8B-B14F-4D97-AF65-F5344CB8AC3E}">
        <p14:creationId xmlns:p14="http://schemas.microsoft.com/office/powerpoint/2010/main" val="552408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350660A-E1BF-4EE0-A2FA-AC30EFEAB74B}"/>
              </a:ext>
            </a:extLst>
          </p:cNvPr>
          <p:cNvGraphicFramePr>
            <a:graphicFrameLocks noChangeAspect="1"/>
          </p:cNvGraphicFramePr>
          <p:nvPr userDrawn="1">
            <p:custDataLst>
              <p:tags r:id="rId1"/>
            </p:custDataLst>
            <p:extLst>
              <p:ext uri="{D42A27DB-BD31-4B8C-83A1-F6EECF244321}">
                <p14:modId xmlns:p14="http://schemas.microsoft.com/office/powerpoint/2010/main" val="2049500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E350660A-E1BF-4EE0-A2FA-AC30EFEAB7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Placeholder 26">
            <a:extLst>
              <a:ext uri="{FF2B5EF4-FFF2-40B4-BE49-F238E27FC236}">
                <a16:creationId xmlns:a16="http://schemas.microsoft.com/office/drawing/2014/main" id="{79ABF1E8-A20D-DB4D-B6C5-CA299ACB019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20173"/>
            <a:ext cx="12192000" cy="6897179"/>
          </a:xfrm>
          <a:prstGeom prst="rect">
            <a:avLst/>
          </a:prstGeom>
        </p:spPr>
      </p:pic>
      <p:grpSp>
        <p:nvGrpSpPr>
          <p:cNvPr id="5" name="Group 15">
            <a:extLst>
              <a:ext uri="{FF2B5EF4-FFF2-40B4-BE49-F238E27FC236}">
                <a16:creationId xmlns:a16="http://schemas.microsoft.com/office/drawing/2014/main" id="{597B9F12-0A0D-C241-B371-BC96875CC7FA}"/>
              </a:ext>
            </a:extLst>
          </p:cNvPr>
          <p:cNvGrpSpPr/>
          <p:nvPr userDrawn="1"/>
        </p:nvGrpSpPr>
        <p:grpSpPr>
          <a:xfrm>
            <a:off x="4435505" y="-20172"/>
            <a:ext cx="5993262" cy="6897178"/>
            <a:chOff x="4435505" y="0"/>
            <a:chExt cx="5993262" cy="6897178"/>
          </a:xfrm>
        </p:grpSpPr>
        <p:sp>
          <p:nvSpPr>
            <p:cNvPr id="6" name="Parallelogram 1">
              <a:extLst>
                <a:ext uri="{FF2B5EF4-FFF2-40B4-BE49-F238E27FC236}">
                  <a16:creationId xmlns:a16="http://schemas.microsoft.com/office/drawing/2014/main" id="{61513B66-8A9E-B543-95C2-D762BF79CA34}"/>
                </a:ext>
              </a:extLst>
            </p:cNvPr>
            <p:cNvSpPr/>
            <p:nvPr/>
          </p:nvSpPr>
          <p:spPr>
            <a:xfrm>
              <a:off x="7870751" y="6424"/>
              <a:ext cx="2558016" cy="4252832"/>
            </a:xfrm>
            <a:custGeom>
              <a:avLst/>
              <a:gdLst>
                <a:gd name="connsiteX0" fmla="*/ 0 w 2962275"/>
                <a:gd name="connsiteY0" fmla="*/ 2601906 h 2601906"/>
                <a:gd name="connsiteX1" fmla="*/ 650477 w 2962275"/>
                <a:gd name="connsiteY1" fmla="*/ 0 h 2601906"/>
                <a:gd name="connsiteX2" fmla="*/ 2962275 w 2962275"/>
                <a:gd name="connsiteY2" fmla="*/ 0 h 2601906"/>
                <a:gd name="connsiteX3" fmla="*/ 2311799 w 2962275"/>
                <a:gd name="connsiteY3" fmla="*/ 2601906 h 2601906"/>
                <a:gd name="connsiteX4" fmla="*/ 0 w 2962275"/>
                <a:gd name="connsiteY4" fmla="*/ 2601906 h 2601906"/>
                <a:gd name="connsiteX0" fmla="*/ 0 w 4029075"/>
                <a:gd name="connsiteY0" fmla="*/ 2611431 h 2611431"/>
                <a:gd name="connsiteX1" fmla="*/ 650477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4029075"/>
                <a:gd name="connsiteY0" fmla="*/ 2611431 h 2611431"/>
                <a:gd name="connsiteX1" fmla="*/ 2526902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2552700"/>
                <a:gd name="connsiteY0" fmla="*/ 2382831 h 2611431"/>
                <a:gd name="connsiteX1" fmla="*/ 1050527 w 2552700"/>
                <a:gd name="connsiteY1" fmla="*/ 9525 h 2611431"/>
                <a:gd name="connsiteX2" fmla="*/ 2552700 w 2552700"/>
                <a:gd name="connsiteY2" fmla="*/ 0 h 2611431"/>
                <a:gd name="connsiteX3" fmla="*/ 835424 w 2552700"/>
                <a:gd name="connsiteY3" fmla="*/ 2611431 h 2611431"/>
                <a:gd name="connsiteX4" fmla="*/ 0 w 2552700"/>
                <a:gd name="connsiteY4" fmla="*/ 2382831 h 2611431"/>
                <a:gd name="connsiteX0" fmla="*/ 0 w 2552700"/>
                <a:gd name="connsiteY0" fmla="*/ 2382831 h 4268781"/>
                <a:gd name="connsiteX1" fmla="*/ 1050527 w 2552700"/>
                <a:gd name="connsiteY1" fmla="*/ 9525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1012427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983852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42067"/>
                <a:gd name="connsiteY0" fmla="*/ 2366882 h 4252832"/>
                <a:gd name="connsiteX1" fmla="*/ 983852 w 2542067"/>
                <a:gd name="connsiteY1" fmla="*/ 3101 h 4252832"/>
                <a:gd name="connsiteX2" fmla="*/ 2542067 w 2542067"/>
                <a:gd name="connsiteY2" fmla="*/ 0 h 4252832"/>
                <a:gd name="connsiteX3" fmla="*/ 749699 w 2542067"/>
                <a:gd name="connsiteY3" fmla="*/ 4252832 h 4252832"/>
                <a:gd name="connsiteX4" fmla="*/ 0 w 2542067"/>
                <a:gd name="connsiteY4" fmla="*/ 2366882 h 4252832"/>
                <a:gd name="connsiteX0" fmla="*/ 0 w 2558016"/>
                <a:gd name="connsiteY0" fmla="*/ 2372198 h 4252832"/>
                <a:gd name="connsiteX1" fmla="*/ 999801 w 2558016"/>
                <a:gd name="connsiteY1" fmla="*/ 3101 h 4252832"/>
                <a:gd name="connsiteX2" fmla="*/ 2558016 w 2558016"/>
                <a:gd name="connsiteY2" fmla="*/ 0 h 4252832"/>
                <a:gd name="connsiteX3" fmla="*/ 765648 w 2558016"/>
                <a:gd name="connsiteY3" fmla="*/ 4252832 h 4252832"/>
                <a:gd name="connsiteX4" fmla="*/ 0 w 2558016"/>
                <a:gd name="connsiteY4" fmla="*/ 2372198 h 4252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016" h="4252832">
                  <a:moveTo>
                    <a:pt x="0" y="2372198"/>
                  </a:moveTo>
                  <a:lnTo>
                    <a:pt x="999801" y="3101"/>
                  </a:lnTo>
                  <a:lnTo>
                    <a:pt x="2558016" y="0"/>
                  </a:lnTo>
                  <a:lnTo>
                    <a:pt x="765648" y="4252832"/>
                  </a:lnTo>
                  <a:lnTo>
                    <a:pt x="0" y="2372198"/>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Parallelogram 1">
              <a:extLst>
                <a:ext uri="{FF2B5EF4-FFF2-40B4-BE49-F238E27FC236}">
                  <a16:creationId xmlns:a16="http://schemas.microsoft.com/office/drawing/2014/main" id="{272174B4-3258-7E44-AE36-03EA692FB3D4}"/>
                </a:ext>
              </a:extLst>
            </p:cNvPr>
            <p:cNvSpPr/>
            <p:nvPr/>
          </p:nvSpPr>
          <p:spPr>
            <a:xfrm flipH="1">
              <a:off x="4435505" y="0"/>
              <a:ext cx="3719551" cy="6897178"/>
            </a:xfrm>
            <a:custGeom>
              <a:avLst/>
              <a:gdLst>
                <a:gd name="connsiteX0" fmla="*/ 0 w 2962275"/>
                <a:gd name="connsiteY0" fmla="*/ 2601906 h 2601906"/>
                <a:gd name="connsiteX1" fmla="*/ 650477 w 2962275"/>
                <a:gd name="connsiteY1" fmla="*/ 0 h 2601906"/>
                <a:gd name="connsiteX2" fmla="*/ 2962275 w 2962275"/>
                <a:gd name="connsiteY2" fmla="*/ 0 h 2601906"/>
                <a:gd name="connsiteX3" fmla="*/ 2311799 w 2962275"/>
                <a:gd name="connsiteY3" fmla="*/ 2601906 h 2601906"/>
                <a:gd name="connsiteX4" fmla="*/ 0 w 2962275"/>
                <a:gd name="connsiteY4" fmla="*/ 2601906 h 2601906"/>
                <a:gd name="connsiteX0" fmla="*/ 0 w 4029075"/>
                <a:gd name="connsiteY0" fmla="*/ 2611431 h 2611431"/>
                <a:gd name="connsiteX1" fmla="*/ 650477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4029075"/>
                <a:gd name="connsiteY0" fmla="*/ 2611431 h 2611431"/>
                <a:gd name="connsiteX1" fmla="*/ 2526902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2552700"/>
                <a:gd name="connsiteY0" fmla="*/ 2382831 h 2611431"/>
                <a:gd name="connsiteX1" fmla="*/ 1050527 w 2552700"/>
                <a:gd name="connsiteY1" fmla="*/ 9525 h 2611431"/>
                <a:gd name="connsiteX2" fmla="*/ 2552700 w 2552700"/>
                <a:gd name="connsiteY2" fmla="*/ 0 h 2611431"/>
                <a:gd name="connsiteX3" fmla="*/ 835424 w 2552700"/>
                <a:gd name="connsiteY3" fmla="*/ 2611431 h 2611431"/>
                <a:gd name="connsiteX4" fmla="*/ 0 w 2552700"/>
                <a:gd name="connsiteY4" fmla="*/ 2382831 h 2611431"/>
                <a:gd name="connsiteX0" fmla="*/ 0 w 2552700"/>
                <a:gd name="connsiteY0" fmla="*/ 2382831 h 4268781"/>
                <a:gd name="connsiteX1" fmla="*/ 1050527 w 2552700"/>
                <a:gd name="connsiteY1" fmla="*/ 9525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1012427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983852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42067"/>
                <a:gd name="connsiteY0" fmla="*/ 2366882 h 4252832"/>
                <a:gd name="connsiteX1" fmla="*/ 983852 w 2542067"/>
                <a:gd name="connsiteY1" fmla="*/ 3101 h 4252832"/>
                <a:gd name="connsiteX2" fmla="*/ 2542067 w 2542067"/>
                <a:gd name="connsiteY2" fmla="*/ 0 h 4252832"/>
                <a:gd name="connsiteX3" fmla="*/ 749699 w 2542067"/>
                <a:gd name="connsiteY3" fmla="*/ 4252832 h 4252832"/>
                <a:gd name="connsiteX4" fmla="*/ 0 w 2542067"/>
                <a:gd name="connsiteY4" fmla="*/ 2366882 h 4252832"/>
                <a:gd name="connsiteX0" fmla="*/ 0 w 2558016"/>
                <a:gd name="connsiteY0" fmla="*/ 2372198 h 4252832"/>
                <a:gd name="connsiteX1" fmla="*/ 999801 w 2558016"/>
                <a:gd name="connsiteY1" fmla="*/ 3101 h 4252832"/>
                <a:gd name="connsiteX2" fmla="*/ 2558016 w 2558016"/>
                <a:gd name="connsiteY2" fmla="*/ 0 h 4252832"/>
                <a:gd name="connsiteX3" fmla="*/ 765648 w 2558016"/>
                <a:gd name="connsiteY3" fmla="*/ 4252832 h 4252832"/>
                <a:gd name="connsiteX4" fmla="*/ 0 w 2558016"/>
                <a:gd name="connsiteY4" fmla="*/ 2372198 h 4252832"/>
                <a:gd name="connsiteX0" fmla="*/ 0 w 3719551"/>
                <a:gd name="connsiteY0" fmla="*/ 5140112 h 5140112"/>
                <a:gd name="connsiteX1" fmla="*/ 2161336 w 3719551"/>
                <a:gd name="connsiteY1" fmla="*/ 3101 h 5140112"/>
                <a:gd name="connsiteX2" fmla="*/ 3719551 w 3719551"/>
                <a:gd name="connsiteY2" fmla="*/ 0 h 5140112"/>
                <a:gd name="connsiteX3" fmla="*/ 1927183 w 3719551"/>
                <a:gd name="connsiteY3" fmla="*/ 4252832 h 5140112"/>
                <a:gd name="connsiteX4" fmla="*/ 0 w 3719551"/>
                <a:gd name="connsiteY4" fmla="*/ 5140112 h 5140112"/>
                <a:gd name="connsiteX0" fmla="*/ 0 w 3719551"/>
                <a:gd name="connsiteY0" fmla="*/ 5140112 h 6897178"/>
                <a:gd name="connsiteX1" fmla="*/ 2161336 w 3719551"/>
                <a:gd name="connsiteY1" fmla="*/ 3101 h 6897178"/>
                <a:gd name="connsiteX2" fmla="*/ 3719551 w 3719551"/>
                <a:gd name="connsiteY2" fmla="*/ 0 h 6897178"/>
                <a:gd name="connsiteX3" fmla="*/ 753291 w 3719551"/>
                <a:gd name="connsiteY3" fmla="*/ 6897178 h 6897178"/>
                <a:gd name="connsiteX4" fmla="*/ 0 w 3719551"/>
                <a:gd name="connsiteY4" fmla="*/ 5140112 h 689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551" h="6897178">
                  <a:moveTo>
                    <a:pt x="0" y="5140112"/>
                  </a:moveTo>
                  <a:lnTo>
                    <a:pt x="2161336" y="3101"/>
                  </a:lnTo>
                  <a:lnTo>
                    <a:pt x="3719551" y="0"/>
                  </a:lnTo>
                  <a:lnTo>
                    <a:pt x="753291" y="6897178"/>
                  </a:lnTo>
                  <a:lnTo>
                    <a:pt x="0" y="5140112"/>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8" name="Parallelogram 3">
            <a:extLst>
              <a:ext uri="{FF2B5EF4-FFF2-40B4-BE49-F238E27FC236}">
                <a16:creationId xmlns:a16="http://schemas.microsoft.com/office/drawing/2014/main" id="{376CB149-7215-6A4A-99FA-276DF5838AD8}"/>
              </a:ext>
            </a:extLst>
          </p:cNvPr>
          <p:cNvSpPr/>
          <p:nvPr userDrawn="1"/>
        </p:nvSpPr>
        <p:spPr>
          <a:xfrm flipH="1">
            <a:off x="-13648" y="-8607"/>
            <a:ext cx="6417866" cy="6876006"/>
          </a:xfrm>
          <a:custGeom>
            <a:avLst/>
            <a:gdLst>
              <a:gd name="connsiteX0" fmla="*/ 0 w 8133907"/>
              <a:gd name="connsiteY0" fmla="*/ 6858000 h 6858000"/>
              <a:gd name="connsiteX1" fmla="*/ 1714500 w 8133907"/>
              <a:gd name="connsiteY1" fmla="*/ 0 h 6858000"/>
              <a:gd name="connsiteX2" fmla="*/ 8133907 w 8133907"/>
              <a:gd name="connsiteY2" fmla="*/ 0 h 6858000"/>
              <a:gd name="connsiteX3" fmla="*/ 6419407 w 8133907"/>
              <a:gd name="connsiteY3" fmla="*/ 6858000 h 6858000"/>
              <a:gd name="connsiteX4" fmla="*/ 0 w 8133907"/>
              <a:gd name="connsiteY4" fmla="*/ 6858000 h 6858000"/>
              <a:gd name="connsiteX0" fmla="*/ 0 w 6419407"/>
              <a:gd name="connsiteY0" fmla="*/ 6879265 h 6879265"/>
              <a:gd name="connsiteX1" fmla="*/ 1714500 w 6419407"/>
              <a:gd name="connsiteY1" fmla="*/ 21265 h 6879265"/>
              <a:gd name="connsiteX2" fmla="*/ 4423144 w 6419407"/>
              <a:gd name="connsiteY2" fmla="*/ 0 h 6879265"/>
              <a:gd name="connsiteX3" fmla="*/ 6419407 w 6419407"/>
              <a:gd name="connsiteY3" fmla="*/ 6879265 h 6879265"/>
              <a:gd name="connsiteX4" fmla="*/ 0 w 6419407"/>
              <a:gd name="connsiteY4" fmla="*/ 6879265 h 6879265"/>
              <a:gd name="connsiteX0" fmla="*/ 0 w 6419407"/>
              <a:gd name="connsiteY0" fmla="*/ 6858000 h 6858000"/>
              <a:gd name="connsiteX1" fmla="*/ 1714500 w 6419407"/>
              <a:gd name="connsiteY1" fmla="*/ 0 h 6858000"/>
              <a:gd name="connsiteX2" fmla="*/ 5284381 w 6419407"/>
              <a:gd name="connsiteY2" fmla="*/ 10633 h 6858000"/>
              <a:gd name="connsiteX3" fmla="*/ 6419407 w 6419407"/>
              <a:gd name="connsiteY3" fmla="*/ 6858000 h 6858000"/>
              <a:gd name="connsiteX4" fmla="*/ 0 w 6419407"/>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4058979 w 5284381"/>
              <a:gd name="connsiteY3" fmla="*/ 6709144 h 6858000"/>
              <a:gd name="connsiteX4" fmla="*/ 0 w 5284381"/>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5239193 w 5284381"/>
              <a:gd name="connsiteY3" fmla="*/ 6857999 h 6858000"/>
              <a:gd name="connsiteX4" fmla="*/ 0 w 5284381"/>
              <a:gd name="connsiteY4" fmla="*/ 6858000 h 6858000"/>
              <a:gd name="connsiteX0" fmla="*/ 0 w 6443330"/>
              <a:gd name="connsiteY0" fmla="*/ 6868632 h 6868632"/>
              <a:gd name="connsiteX1" fmla="*/ 2873449 w 6443330"/>
              <a:gd name="connsiteY1" fmla="*/ 0 h 6868632"/>
              <a:gd name="connsiteX2" fmla="*/ 6443330 w 6443330"/>
              <a:gd name="connsiteY2" fmla="*/ 10633 h 6868632"/>
              <a:gd name="connsiteX3" fmla="*/ 6398142 w 6443330"/>
              <a:gd name="connsiteY3" fmla="*/ 6857999 h 6868632"/>
              <a:gd name="connsiteX4" fmla="*/ 0 w 6443330"/>
              <a:gd name="connsiteY4" fmla="*/ 6868632 h 6868632"/>
              <a:gd name="connsiteX0" fmla="*/ 0 w 6398142"/>
              <a:gd name="connsiteY0" fmla="*/ 6868632 h 6868632"/>
              <a:gd name="connsiteX1" fmla="*/ 2873449 w 6398142"/>
              <a:gd name="connsiteY1" fmla="*/ 0 h 6868632"/>
              <a:gd name="connsiteX2" fmla="*/ 6273209 w 6398142"/>
              <a:gd name="connsiteY2" fmla="*/ 127591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379534 w 6398142"/>
              <a:gd name="connsiteY2" fmla="*/ 0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154858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7374 h 6868632"/>
              <a:gd name="connsiteX3" fmla="*/ 6398142 w 6398142"/>
              <a:gd name="connsiteY3" fmla="*/ 6857999 h 6868632"/>
              <a:gd name="connsiteX4" fmla="*/ 0 w 6398142"/>
              <a:gd name="connsiteY4" fmla="*/ 6868632 h 6868632"/>
              <a:gd name="connsiteX0" fmla="*/ 0 w 6403118"/>
              <a:gd name="connsiteY0" fmla="*/ 6868632 h 6868632"/>
              <a:gd name="connsiteX1" fmla="*/ 2873449 w 6403118"/>
              <a:gd name="connsiteY1" fmla="*/ 0 h 6868632"/>
              <a:gd name="connsiteX2" fmla="*/ 6401656 w 6403118"/>
              <a:gd name="connsiteY2" fmla="*/ 0 h 6868632"/>
              <a:gd name="connsiteX3" fmla="*/ 6398142 w 6403118"/>
              <a:gd name="connsiteY3" fmla="*/ 6857999 h 6868632"/>
              <a:gd name="connsiteX4" fmla="*/ 0 w 6403118"/>
              <a:gd name="connsiteY4" fmla="*/ 6868632 h 6868632"/>
              <a:gd name="connsiteX0" fmla="*/ 0 w 6410090"/>
              <a:gd name="connsiteY0" fmla="*/ 6876006 h 6876006"/>
              <a:gd name="connsiteX1" fmla="*/ 2873449 w 6410090"/>
              <a:gd name="connsiteY1" fmla="*/ 7374 h 6876006"/>
              <a:gd name="connsiteX2" fmla="*/ 6409030 w 6410090"/>
              <a:gd name="connsiteY2" fmla="*/ 0 h 6876006"/>
              <a:gd name="connsiteX3" fmla="*/ 6398142 w 6410090"/>
              <a:gd name="connsiteY3" fmla="*/ 6865373 h 6876006"/>
              <a:gd name="connsiteX4" fmla="*/ 0 w 6410090"/>
              <a:gd name="connsiteY4" fmla="*/ 6876006 h 6876006"/>
              <a:gd name="connsiteX0" fmla="*/ 0 w 6417237"/>
              <a:gd name="connsiteY0" fmla="*/ 6876006 h 6876006"/>
              <a:gd name="connsiteX1" fmla="*/ 2873449 w 6417237"/>
              <a:gd name="connsiteY1" fmla="*/ 7374 h 6876006"/>
              <a:gd name="connsiteX2" fmla="*/ 6416404 w 6417237"/>
              <a:gd name="connsiteY2" fmla="*/ 0 h 6876006"/>
              <a:gd name="connsiteX3" fmla="*/ 6398142 w 6417237"/>
              <a:gd name="connsiteY3" fmla="*/ 6865373 h 6876006"/>
              <a:gd name="connsiteX4" fmla="*/ 0 w 6417237"/>
              <a:gd name="connsiteY4" fmla="*/ 6876006 h 6876006"/>
              <a:gd name="connsiteX0" fmla="*/ 0 w 6416689"/>
              <a:gd name="connsiteY0" fmla="*/ 6876006 h 6876006"/>
              <a:gd name="connsiteX1" fmla="*/ 2873449 w 6416689"/>
              <a:gd name="connsiteY1" fmla="*/ 7374 h 6876006"/>
              <a:gd name="connsiteX2" fmla="*/ 6416404 w 6416689"/>
              <a:gd name="connsiteY2" fmla="*/ 0 h 6876006"/>
              <a:gd name="connsiteX3" fmla="*/ 6331774 w 6416689"/>
              <a:gd name="connsiteY3" fmla="*/ 6850625 h 6876006"/>
              <a:gd name="connsiteX4" fmla="*/ 0 w 6416689"/>
              <a:gd name="connsiteY4" fmla="*/ 6876006 h 6876006"/>
              <a:gd name="connsiteX0" fmla="*/ 0 w 6417464"/>
              <a:gd name="connsiteY0" fmla="*/ 6876006 h 6876006"/>
              <a:gd name="connsiteX1" fmla="*/ 2873449 w 6417464"/>
              <a:gd name="connsiteY1" fmla="*/ 7374 h 6876006"/>
              <a:gd name="connsiteX2" fmla="*/ 6416404 w 6417464"/>
              <a:gd name="connsiteY2" fmla="*/ 0 h 6876006"/>
              <a:gd name="connsiteX3" fmla="*/ 6405516 w 6417464"/>
              <a:gd name="connsiteY3" fmla="*/ 6872747 h 6876006"/>
              <a:gd name="connsiteX4" fmla="*/ 0 w 6417464"/>
              <a:gd name="connsiteY4" fmla="*/ 6876006 h 6876006"/>
              <a:gd name="connsiteX0" fmla="*/ 0 w 6417866"/>
              <a:gd name="connsiteY0" fmla="*/ 6876006 h 6876006"/>
              <a:gd name="connsiteX1" fmla="*/ 2873449 w 6417866"/>
              <a:gd name="connsiteY1" fmla="*/ 7374 h 6876006"/>
              <a:gd name="connsiteX2" fmla="*/ 6416404 w 6417866"/>
              <a:gd name="connsiteY2" fmla="*/ 0 h 6876006"/>
              <a:gd name="connsiteX3" fmla="*/ 6412890 w 6417866"/>
              <a:gd name="connsiteY3" fmla="*/ 6872747 h 6876006"/>
              <a:gd name="connsiteX4" fmla="*/ 0 w 6417866"/>
              <a:gd name="connsiteY4" fmla="*/ 6876006 h 687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866" h="6876006">
                <a:moveTo>
                  <a:pt x="0" y="6876006"/>
                </a:moveTo>
                <a:lnTo>
                  <a:pt x="2873449" y="7374"/>
                </a:lnTo>
                <a:lnTo>
                  <a:pt x="6416404" y="0"/>
                </a:lnTo>
                <a:cubicBezTo>
                  <a:pt x="6422607" y="2286000"/>
                  <a:pt x="6406687" y="4586747"/>
                  <a:pt x="6412890" y="6872747"/>
                </a:cubicBezTo>
                <a:lnTo>
                  <a:pt x="0" y="6876006"/>
                </a:lnTo>
                <a:close/>
              </a:path>
            </a:pathLst>
          </a:cu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12" name="Picture 8">
            <a:extLst>
              <a:ext uri="{FF2B5EF4-FFF2-40B4-BE49-F238E27FC236}">
                <a16:creationId xmlns:a16="http://schemas.microsoft.com/office/drawing/2014/main" id="{FD75EEDB-C2B6-1940-9185-FD04BB8B56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35346" y="564734"/>
            <a:ext cx="1328586" cy="278514"/>
          </a:xfrm>
          <a:prstGeom prst="rect">
            <a:avLst/>
          </a:prstGeom>
        </p:spPr>
      </p:pic>
      <p:pic>
        <p:nvPicPr>
          <p:cNvPr id="19" name="Picture 6">
            <a:extLst>
              <a:ext uri="{FF2B5EF4-FFF2-40B4-BE49-F238E27FC236}">
                <a16:creationId xmlns:a16="http://schemas.microsoft.com/office/drawing/2014/main" id="{BF7CD008-90C1-46BD-8EC7-D736737D418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1088" y="2799760"/>
            <a:ext cx="152156" cy="261249"/>
          </a:xfrm>
          <a:prstGeom prst="rect">
            <a:avLst/>
          </a:prstGeom>
        </p:spPr>
      </p:pic>
    </p:spTree>
    <p:extLst>
      <p:ext uri="{BB962C8B-B14F-4D97-AF65-F5344CB8AC3E}">
        <p14:creationId xmlns:p14="http://schemas.microsoft.com/office/powerpoint/2010/main" val="275873608"/>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3" orient="horz" pos="777">
          <p15:clr>
            <a:srgbClr val="FBAE40"/>
          </p15:clr>
        </p15:guide>
        <p15:guide id="4" orient="horz" pos="39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16452B-F231-4FD6-80B1-9D3D6FEEC35C}"/>
              </a:ext>
            </a:extLst>
          </p:cNvPr>
          <p:cNvGraphicFramePr>
            <a:graphicFrameLocks noChangeAspect="1"/>
          </p:cNvGraphicFramePr>
          <p:nvPr userDrawn="1">
            <p:custDataLst>
              <p:tags r:id="rId1"/>
            </p:custDataLst>
            <p:extLst>
              <p:ext uri="{D42A27DB-BD31-4B8C-83A1-F6EECF244321}">
                <p14:modId xmlns:p14="http://schemas.microsoft.com/office/powerpoint/2010/main" val="2414513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E516452B-F231-4FD6-80B1-9D3D6FEEC3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oogle Shape;847;p60">
            <a:extLst>
              <a:ext uri="{FF2B5EF4-FFF2-40B4-BE49-F238E27FC236}">
                <a16:creationId xmlns:a16="http://schemas.microsoft.com/office/drawing/2014/main" id="{E5D0402F-DDCA-420A-B044-3544C3E60181}"/>
              </a:ext>
            </a:extLst>
          </p:cNvPr>
          <p:cNvPicPr preferRelativeResize="0"/>
          <p:nvPr userDrawn="1"/>
        </p:nvPicPr>
        <p:blipFill rotWithShape="1">
          <a:blip r:embed="rId5"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5" name="TextBox 4">
            <a:extLst>
              <a:ext uri="{FF2B5EF4-FFF2-40B4-BE49-F238E27FC236}">
                <a16:creationId xmlns:a16="http://schemas.microsoft.com/office/drawing/2014/main" id="{C77A67C2-D92C-0F43-B3A1-ABCEA7899306}"/>
              </a:ext>
            </a:extLst>
          </p:cNvPr>
          <p:cNvSpPr txBox="1">
            <a:spLocks/>
          </p:cNvSpPr>
          <p:nvPr userDrawn="1"/>
        </p:nvSpPr>
        <p:spPr>
          <a:xfrm flipH="1">
            <a:off x="1489096" y="0"/>
            <a:ext cx="9841026" cy="6858000"/>
          </a:xfrm>
          <a:prstGeom prst="parallelogram">
            <a:avLst>
              <a:gd name="adj" fmla="val 31859"/>
            </a:avLst>
          </a:prstGeom>
          <a:solidFill>
            <a:schemeClr val="tx1">
              <a:alpha val="90000"/>
            </a:schemeClr>
          </a:solidFill>
          <a:ln>
            <a:noFill/>
          </a:ln>
        </p:spPr>
        <p:txBody>
          <a:bodyPr wrap="square" lIns="360000" tIns="0" rIns="0" bIns="0" rtlCol="0" anchor="ctr" anchorCtr="0">
            <a:noAutofit/>
          </a:bodyPr>
          <a:lstStyle/>
          <a:p>
            <a:pPr marL="457200" indent="-457200" rtl="0">
              <a:lnSpc>
                <a:spcPct val="150000"/>
              </a:lnSpc>
              <a:buSzPct val="100000"/>
              <a:buFont typeface="+mj-lt"/>
              <a:buAutoNum type="arabicPeriod"/>
            </a:pPr>
            <a:endParaRPr lang="en-GB" sz="2000">
              <a:solidFill>
                <a:schemeClr val="bg1"/>
              </a:solidFill>
              <a:latin typeface="+mj-lt"/>
            </a:endParaRPr>
          </a:p>
        </p:txBody>
      </p:sp>
      <p:sp>
        <p:nvSpPr>
          <p:cNvPr id="14" name="Text Placeholder 13">
            <a:extLst>
              <a:ext uri="{FF2B5EF4-FFF2-40B4-BE49-F238E27FC236}">
                <a16:creationId xmlns:a16="http://schemas.microsoft.com/office/drawing/2014/main" id="{CB0B2807-D93F-DE4E-8F99-86A1C03839A9}"/>
              </a:ext>
            </a:extLst>
          </p:cNvPr>
          <p:cNvSpPr>
            <a:spLocks noGrp="1"/>
          </p:cNvSpPr>
          <p:nvPr>
            <p:ph type="body" sz="quarter" idx="11" hasCustomPrompt="1"/>
          </p:nvPr>
        </p:nvSpPr>
        <p:spPr>
          <a:xfrm>
            <a:off x="3488672" y="2484417"/>
            <a:ext cx="4448175" cy="2417762"/>
          </a:xfrm>
        </p:spPr>
        <p:txBody>
          <a:bodyPr>
            <a:normAutofit/>
          </a:bodyPr>
          <a:lstStyle>
            <a:lvl1pPr marL="457200" indent="-457200" algn="l" defTabSz="914400" rtl="0" eaLnBrk="1" latinLnBrk="0" hangingPunct="1">
              <a:lnSpc>
                <a:spcPct val="150000"/>
              </a:lnSpc>
              <a:spcBef>
                <a:spcPts val="0"/>
              </a:spcBef>
              <a:buClr>
                <a:schemeClr val="bg1"/>
              </a:buClr>
              <a:buSzPct val="100000"/>
              <a:buFont typeface="+mj-lt"/>
              <a:buAutoNum type="arabicPeriod"/>
              <a:defRPr lang="lt-LT" sz="2000" b="0" kern="1200" dirty="0">
                <a:solidFill>
                  <a:schemeClr val="bg1"/>
                </a:solidFill>
                <a:latin typeface="+mj-lt"/>
                <a:ea typeface="+mn-ea"/>
                <a:cs typeface="+mn-cs"/>
              </a:defRPr>
            </a:lvl1pPr>
          </a:lstStyle>
          <a:p>
            <a:pPr lvl="0"/>
            <a:r>
              <a:rPr lang="en-GB"/>
              <a:t>First topic text line</a:t>
            </a:r>
          </a:p>
          <a:p>
            <a:pPr lvl="0"/>
            <a:r>
              <a:rPr lang="en-GB"/>
              <a:t>Second topic text line</a:t>
            </a:r>
          </a:p>
          <a:p>
            <a:pPr lvl="0"/>
            <a:r>
              <a:rPr lang="en-GB"/>
              <a:t>Third topic text line</a:t>
            </a:r>
          </a:p>
          <a:p>
            <a:pPr lvl="0"/>
            <a:r>
              <a:rPr lang="en-GB"/>
              <a:t>Fourth topic text line</a:t>
            </a:r>
          </a:p>
        </p:txBody>
      </p:sp>
      <p:sp>
        <p:nvSpPr>
          <p:cNvPr id="18" name="Text Placeholder 17">
            <a:extLst>
              <a:ext uri="{FF2B5EF4-FFF2-40B4-BE49-F238E27FC236}">
                <a16:creationId xmlns:a16="http://schemas.microsoft.com/office/drawing/2014/main" id="{7694FED6-407D-2143-BDD6-789C4378004D}"/>
              </a:ext>
            </a:extLst>
          </p:cNvPr>
          <p:cNvSpPr>
            <a:spLocks noGrp="1"/>
          </p:cNvSpPr>
          <p:nvPr>
            <p:ph type="body" sz="quarter" idx="13" hasCustomPrompt="1"/>
          </p:nvPr>
        </p:nvSpPr>
        <p:spPr>
          <a:xfrm>
            <a:off x="3679172" y="697142"/>
            <a:ext cx="3204227" cy="596900"/>
          </a:xfrm>
        </p:spPr>
        <p:txBody>
          <a:bodyPr>
            <a:normAutofit/>
          </a:bodyPr>
          <a:lstStyle>
            <a:lvl1pPr marL="0" indent="0" rtl="0">
              <a:spcBef>
                <a:spcPts val="0"/>
              </a:spcBef>
              <a:buNone/>
              <a:defRPr sz="3200" b="1">
                <a:solidFill>
                  <a:schemeClr val="accent1"/>
                </a:solidFill>
              </a:defRPr>
            </a:lvl1pPr>
          </a:lstStyle>
          <a:p>
            <a:pPr lvl="0"/>
            <a:r>
              <a:rPr lang="en-GB"/>
              <a:t>AGENDA</a:t>
            </a:r>
          </a:p>
        </p:txBody>
      </p:sp>
    </p:spTree>
    <p:extLst>
      <p:ext uri="{BB962C8B-B14F-4D97-AF65-F5344CB8AC3E}">
        <p14:creationId xmlns:p14="http://schemas.microsoft.com/office/powerpoint/2010/main" val="3754609867"/>
      </p:ext>
    </p:extLst>
  </p:cSld>
  <p:clrMapOvr>
    <a:masterClrMapping/>
  </p:clrMapOvr>
  <p:extLst>
    <p:ext uri="{DCECCB84-F9BA-43D5-87BE-67443E8EF086}">
      <p15:sldGuideLst xmlns:p15="http://schemas.microsoft.com/office/powerpoint/2012/main">
        <p15:guide id="1" pos="665">
          <p15:clr>
            <a:srgbClr val="FBAE40"/>
          </p15:clr>
        </p15:guide>
        <p15:guide id="2" orient="horz" pos="777">
          <p15:clr>
            <a:srgbClr val="FBAE40"/>
          </p15:clr>
        </p15:guide>
        <p15:guide id="3" pos="7015">
          <p15:clr>
            <a:srgbClr val="FBAE40"/>
          </p15:clr>
        </p15:guide>
        <p15:guide id="4" orient="horz" pos="38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 slide 1">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3CE0BF-1198-4152-9086-6FCAF90BB761}"/>
              </a:ext>
            </a:extLst>
          </p:cNvPr>
          <p:cNvGraphicFramePr>
            <a:graphicFrameLocks noChangeAspect="1"/>
          </p:cNvGraphicFramePr>
          <p:nvPr userDrawn="1">
            <p:custDataLst>
              <p:tags r:id="rId1"/>
            </p:custDataLst>
            <p:extLst>
              <p:ext uri="{D42A27DB-BD31-4B8C-83A1-F6EECF244321}">
                <p14:modId xmlns:p14="http://schemas.microsoft.com/office/powerpoint/2010/main" val="336454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3" name="Object 2" hidden="1">
                        <a:extLst>
                          <a:ext uri="{FF2B5EF4-FFF2-40B4-BE49-F238E27FC236}">
                            <a16:creationId xmlns:a16="http://schemas.microsoft.com/office/drawing/2014/main" id="{433CE0BF-1198-4152-9086-6FCAF90BB7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0A27113-AF73-426A-97F7-D8181E51D92A}"/>
              </a:ext>
            </a:extLst>
          </p:cNvPr>
          <p:cNvSpPr/>
          <p:nvPr userDrawn="1">
            <p:custDataLst>
              <p:tags r:id="rId2"/>
            </p:custDataLst>
          </p:nvPr>
        </p:nvSpPr>
        <p:spPr>
          <a:xfrm>
            <a:off x="0" y="0"/>
            <a:ext cx="158750" cy="1587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eaLnBrk="1" fontAlgn="base">
              <a:lnSpc>
                <a:spcPct val="90000"/>
              </a:lnSpc>
              <a:spcBef>
                <a:spcPct val="0"/>
              </a:spcBef>
              <a:spcAft>
                <a:spcPct val="0"/>
              </a:spcAft>
              <a:buClr>
                <a:srgbClr val="ABCD3A"/>
              </a:buClr>
              <a:buSzPct val="90000"/>
              <a:buFontTx/>
              <a:buNone/>
            </a:pPr>
            <a:endParaRPr lang="en-US" sz="1800" b="1" i="0" baseline="0" err="1">
              <a:solidFill>
                <a:srgbClr val="000000"/>
              </a:solidFill>
              <a:latin typeface="Calibri" panose="020F0502020204030204" pitchFamily="34" charset="0"/>
              <a:ea typeface="+mj-ea"/>
              <a:cs typeface="+mj-cs"/>
              <a:sym typeface="Calibri" panose="020F0502020204030204" pitchFamily="34" charset="0"/>
            </a:endParaRPr>
          </a:p>
        </p:txBody>
      </p:sp>
      <p:pic>
        <p:nvPicPr>
          <p:cNvPr id="37" name="Picture 10">
            <a:extLst>
              <a:ext uri="{FF2B5EF4-FFF2-40B4-BE49-F238E27FC236}">
                <a16:creationId xmlns:a16="http://schemas.microsoft.com/office/drawing/2014/main" id="{5ECE4DDB-0726-4A12-AB99-ED08F77D64A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38" name="Title 1">
            <a:extLst>
              <a:ext uri="{FF2B5EF4-FFF2-40B4-BE49-F238E27FC236}">
                <a16:creationId xmlns:a16="http://schemas.microsoft.com/office/drawing/2014/main" id="{97845CD6-1FDC-4340-B9D7-05E44E9ACF15}"/>
              </a:ext>
            </a:extLst>
          </p:cNvPr>
          <p:cNvSpPr>
            <a:spLocks noGrp="1"/>
          </p:cNvSpPr>
          <p:nvPr>
            <p:ph type="ctrTitle" hasCustomPrompt="1"/>
          </p:nvPr>
        </p:nvSpPr>
        <p:spPr>
          <a:xfrm>
            <a:off x="950823" y="5858162"/>
            <a:ext cx="5876967" cy="566227"/>
          </a:xfrm>
          <a:prstGeom prst="rect">
            <a:avLst/>
          </a:prstGeom>
        </p:spPr>
        <p:txBody>
          <a:bodyPr anchor="t">
            <a:noAutofit/>
          </a:bodyPr>
          <a:lstStyle>
            <a:lvl1pPr algn="l">
              <a:defRPr sz="1800" b="1">
                <a:solidFill>
                  <a:schemeClr val="bg1"/>
                </a:solidFill>
                <a:latin typeface="+mj-lt"/>
              </a:defRPr>
            </a:lvl1pPr>
          </a:lstStyle>
          <a:p>
            <a:r>
              <a:rPr lang="en-US"/>
              <a:t>WE LOOK FORWARD TO WORKING WITH YOU</a:t>
            </a:r>
          </a:p>
        </p:txBody>
      </p:sp>
      <p:grpSp>
        <p:nvGrpSpPr>
          <p:cNvPr id="44" name="Group 43">
            <a:extLst>
              <a:ext uri="{FF2B5EF4-FFF2-40B4-BE49-F238E27FC236}">
                <a16:creationId xmlns:a16="http://schemas.microsoft.com/office/drawing/2014/main" id="{DDB3B28F-9ADC-49A4-A1AB-D12E485D7C7D}"/>
              </a:ext>
            </a:extLst>
          </p:cNvPr>
          <p:cNvGrpSpPr/>
          <p:nvPr userDrawn="1"/>
        </p:nvGrpSpPr>
        <p:grpSpPr>
          <a:xfrm>
            <a:off x="944502" y="1034377"/>
            <a:ext cx="1752530" cy="761747"/>
            <a:chOff x="944502" y="1774406"/>
            <a:chExt cx="1752530" cy="761747"/>
          </a:xfrm>
        </p:grpSpPr>
        <p:sp>
          <p:nvSpPr>
            <p:cNvPr id="45" name="Rectangle 44">
              <a:extLst>
                <a:ext uri="{FF2B5EF4-FFF2-40B4-BE49-F238E27FC236}">
                  <a16:creationId xmlns:a16="http://schemas.microsoft.com/office/drawing/2014/main" id="{253FC7D4-81AB-4FA3-825F-C6AB1AC7F501}"/>
                </a:ext>
              </a:extLst>
            </p:cNvPr>
            <p:cNvSpPr/>
            <p:nvPr userDrawn="1"/>
          </p:nvSpPr>
          <p:spPr>
            <a:xfrm>
              <a:off x="944502" y="1774406"/>
              <a:ext cx="1752530" cy="461665"/>
            </a:xfrm>
            <a:prstGeom prst="rect">
              <a:avLst/>
            </a:prstGeom>
          </p:spPr>
          <p:txBody>
            <a:bodyPr wrap="square">
              <a:spAutoFit/>
            </a:bodyPr>
            <a:lstStyle/>
            <a:p>
              <a:r>
                <a:rPr lang="en-US" sz="1200" b="1" kern="1200">
                  <a:solidFill>
                    <a:schemeClr val="accent2"/>
                  </a:solidFill>
                  <a:latin typeface="+mn-lt"/>
                  <a:ea typeface="+mn-ea"/>
                  <a:cs typeface="Avenir Next Regular"/>
                </a:rPr>
                <a:t>CIVITTA</a:t>
              </a:r>
              <a:r>
                <a:rPr lang="en-US" sz="1200" b="1">
                  <a:solidFill>
                    <a:schemeClr val="accent2"/>
                  </a:solidFill>
                  <a:latin typeface="+mj-lt"/>
                  <a:cs typeface="Avenir Next Regular"/>
                </a:rPr>
                <a:t> International</a:t>
              </a:r>
            </a:p>
            <a:p>
              <a:endParaRPr lang="en-US" sz="1200">
                <a:solidFill>
                  <a:srgbClr val="E8B564"/>
                </a:solidFill>
                <a:latin typeface="+mj-lt"/>
                <a:cs typeface="Avenir Next Regular"/>
              </a:endParaRPr>
            </a:p>
          </p:txBody>
        </p:sp>
        <p:sp>
          <p:nvSpPr>
            <p:cNvPr id="46" name="Rectangle 5">
              <a:extLst>
                <a:ext uri="{FF2B5EF4-FFF2-40B4-BE49-F238E27FC236}">
                  <a16:creationId xmlns:a16="http://schemas.microsoft.com/office/drawing/2014/main" id="{FC344F7F-2204-4F31-9A96-A8C1E1E61510}"/>
                </a:ext>
              </a:extLst>
            </p:cNvPr>
            <p:cNvSpPr/>
            <p:nvPr userDrawn="1"/>
          </p:nvSpPr>
          <p:spPr>
            <a:xfrm>
              <a:off x="944502" y="1935989"/>
              <a:ext cx="1544428" cy="600164"/>
            </a:xfrm>
            <a:prstGeom prst="rect">
              <a:avLst/>
            </a:prstGeom>
          </p:spPr>
          <p:txBody>
            <a:bodyPr wrap="square">
              <a:spAutoFit/>
            </a:bodyPr>
            <a:lstStyle/>
            <a:p>
              <a:r>
                <a:rPr lang="en-US" sz="1100" b="1">
                  <a:solidFill>
                    <a:schemeClr val="bg1"/>
                  </a:solidFill>
                  <a:latin typeface="+mj-lt"/>
                  <a:cs typeface="Avenir Next Regular"/>
                </a:rPr>
                <a:t>info@civitta.com</a:t>
              </a:r>
            </a:p>
            <a:p>
              <a:r>
                <a:rPr lang="en-US" sz="1100" b="1">
                  <a:solidFill>
                    <a:schemeClr val="bg1"/>
                  </a:solidFill>
                  <a:latin typeface="+mj-lt"/>
                  <a:cs typeface="Avenir Next Regular"/>
                </a:rPr>
                <a:t>+372 735 2802</a:t>
              </a:r>
            </a:p>
            <a:p>
              <a:r>
                <a:rPr lang="en-US" sz="1100" b="1">
                  <a:solidFill>
                    <a:schemeClr val="bg1"/>
                  </a:solidFill>
                  <a:latin typeface="+mj-lt"/>
                  <a:cs typeface="Avenir Next Regular"/>
                </a:rPr>
                <a:t>www.civitta.com</a:t>
              </a:r>
            </a:p>
          </p:txBody>
        </p:sp>
      </p:grpSp>
      <p:sp>
        <p:nvSpPr>
          <p:cNvPr id="26" name="TextBox 25">
            <a:extLst>
              <a:ext uri="{FF2B5EF4-FFF2-40B4-BE49-F238E27FC236}">
                <a16:creationId xmlns:a16="http://schemas.microsoft.com/office/drawing/2014/main" id="{24FCA1EF-2D65-49A9-AAFE-7DD2638C5B17}"/>
              </a:ext>
            </a:extLst>
          </p:cNvPr>
          <p:cNvSpPr txBox="1"/>
          <p:nvPr userDrawn="1"/>
        </p:nvSpPr>
        <p:spPr>
          <a:xfrm>
            <a:off x="8682687" y="1840038"/>
            <a:ext cx="1180131" cy="707886"/>
          </a:xfrm>
          <a:prstGeom prst="rect">
            <a:avLst/>
          </a:prstGeom>
          <a:noFill/>
        </p:spPr>
        <p:txBody>
          <a:bodyPr wrap="none" rtlCol="0">
            <a:spAutoFit/>
          </a:bodyPr>
          <a:lstStyle/>
          <a:p>
            <a:r>
              <a:rPr lang="en-US" sz="1000" b="1" kern="1200">
                <a:solidFill>
                  <a:schemeClr val="accent2"/>
                </a:solidFill>
                <a:latin typeface="+mn-lt"/>
                <a:ea typeface="+mn-ea"/>
                <a:cs typeface="Avenir Next Regular"/>
              </a:rPr>
              <a:t>CIVITTA</a:t>
            </a:r>
            <a:r>
              <a:rPr lang="en-US" sz="1000" b="1">
                <a:solidFill>
                  <a:schemeClr val="accent2"/>
                </a:solidFill>
                <a:latin typeface="+mj-lt"/>
                <a:cs typeface="Avenir Next Regular"/>
              </a:rPr>
              <a:t> Lithuania</a:t>
            </a:r>
            <a:br>
              <a:rPr lang="en-US" sz="1000">
                <a:solidFill>
                  <a:schemeClr val="bg1"/>
                </a:solidFill>
                <a:latin typeface="+mj-lt"/>
                <a:cs typeface="Avenir Next Regular"/>
              </a:rPr>
            </a:br>
            <a:r>
              <a:rPr lang="en-US" sz="1000">
                <a:solidFill>
                  <a:schemeClr val="bg1"/>
                </a:solidFill>
                <a:latin typeface="+mj-lt"/>
                <a:cs typeface="Avenir Next Regular"/>
              </a:rPr>
              <a:t>info.lt@civitta.com</a:t>
            </a:r>
            <a:br>
              <a:rPr lang="en-US" sz="1000">
                <a:solidFill>
                  <a:schemeClr val="bg1"/>
                </a:solidFill>
                <a:latin typeface="+mj-lt"/>
                <a:cs typeface="Avenir Next Regular"/>
              </a:rPr>
            </a:br>
            <a:r>
              <a:rPr lang="en-US" sz="1000">
                <a:solidFill>
                  <a:schemeClr val="bg1"/>
                </a:solidFill>
                <a:latin typeface="+mj-lt"/>
                <a:cs typeface="Avenir Next Regular"/>
              </a:rPr>
              <a:t>+370 685 266 80</a:t>
            </a:r>
          </a:p>
          <a:p>
            <a:r>
              <a:rPr lang="en-US" sz="1000">
                <a:solidFill>
                  <a:schemeClr val="bg1"/>
                </a:solidFill>
                <a:cs typeface="Avenir Next Regular"/>
              </a:rPr>
              <a:t>www.civitta.lt</a:t>
            </a:r>
          </a:p>
        </p:txBody>
      </p:sp>
      <p:sp>
        <p:nvSpPr>
          <p:cNvPr id="27" name="TextBox 26">
            <a:extLst>
              <a:ext uri="{FF2B5EF4-FFF2-40B4-BE49-F238E27FC236}">
                <a16:creationId xmlns:a16="http://schemas.microsoft.com/office/drawing/2014/main" id="{660065A9-956B-4721-9D5F-ADC1ADD88B91}"/>
              </a:ext>
            </a:extLst>
          </p:cNvPr>
          <p:cNvSpPr txBox="1"/>
          <p:nvPr userDrawn="1"/>
        </p:nvSpPr>
        <p:spPr>
          <a:xfrm>
            <a:off x="8682687" y="1116696"/>
            <a:ext cx="1511999" cy="709200"/>
          </a:xfrm>
          <a:prstGeom prst="rect">
            <a:avLst/>
          </a:prstGeom>
          <a:noFill/>
        </p:spPr>
        <p:txBody>
          <a:bodyPr wrap="square" rtlCol="0">
            <a:spAutoFit/>
          </a:bodyPr>
          <a:lstStyle/>
          <a:p>
            <a:r>
              <a:rPr lang="en-US" sz="1000" b="1" kern="1200">
                <a:solidFill>
                  <a:schemeClr val="accent2"/>
                </a:solidFill>
                <a:latin typeface="+mn-lt"/>
                <a:ea typeface="+mn-ea"/>
                <a:cs typeface="Avenir Next Regular"/>
              </a:rPr>
              <a:t>CIVITTA</a:t>
            </a:r>
            <a:r>
              <a:rPr lang="en-US" sz="1000" b="1">
                <a:solidFill>
                  <a:schemeClr val="accent2"/>
                </a:solidFill>
                <a:latin typeface="+mj-lt"/>
                <a:cs typeface="Avenir Next Regular"/>
              </a:rPr>
              <a:t> Latvia</a:t>
            </a:r>
          </a:p>
          <a:p>
            <a:r>
              <a:rPr lang="en-US" sz="1000">
                <a:solidFill>
                  <a:schemeClr val="bg1"/>
                </a:solidFill>
                <a:latin typeface="+mj-lt"/>
              </a:rPr>
              <a:t>Info.lv@civitta.com </a:t>
            </a:r>
          </a:p>
          <a:p>
            <a:r>
              <a:rPr lang="en-US" sz="1000">
                <a:solidFill>
                  <a:schemeClr val="bg1"/>
                </a:solidFill>
                <a:latin typeface="+mj-lt"/>
              </a:rPr>
              <a:t>+371 277 055 85</a:t>
            </a:r>
          </a:p>
          <a:p>
            <a:r>
              <a:rPr lang="en-US" sz="1000">
                <a:solidFill>
                  <a:schemeClr val="bg1"/>
                </a:solidFill>
                <a:cs typeface="Avenir Next Regular"/>
              </a:rPr>
              <a:t>www.civitta.lv</a:t>
            </a:r>
          </a:p>
        </p:txBody>
      </p:sp>
      <p:sp>
        <p:nvSpPr>
          <p:cNvPr id="28" name="TextBox 27">
            <a:extLst>
              <a:ext uri="{FF2B5EF4-FFF2-40B4-BE49-F238E27FC236}">
                <a16:creationId xmlns:a16="http://schemas.microsoft.com/office/drawing/2014/main" id="{9DFB436D-FFE5-497C-BE52-1C61531A71DF}"/>
              </a:ext>
            </a:extLst>
          </p:cNvPr>
          <p:cNvSpPr txBox="1"/>
          <p:nvPr userDrawn="1"/>
        </p:nvSpPr>
        <p:spPr>
          <a:xfrm>
            <a:off x="8682687" y="4023425"/>
            <a:ext cx="1453064" cy="709200"/>
          </a:xfrm>
          <a:prstGeom prst="rect">
            <a:avLst/>
          </a:prstGeom>
          <a:noFill/>
        </p:spPr>
        <p:txBody>
          <a:bodyPr wrap="square" rtlCol="0">
            <a:spAutoFit/>
          </a:bodyPr>
          <a:lstStyle/>
          <a:p>
            <a:r>
              <a:rPr lang="en-US" sz="1000" b="1" kern="1200">
                <a:solidFill>
                  <a:schemeClr val="accent2"/>
                </a:solidFill>
                <a:latin typeface="+mn-lt"/>
                <a:ea typeface="+mn-ea"/>
                <a:cs typeface="Avenir Next Regular"/>
              </a:rPr>
              <a:t>CIVITTA</a:t>
            </a:r>
            <a:r>
              <a:rPr lang="en-US" sz="1000" b="1">
                <a:solidFill>
                  <a:schemeClr val="accent2"/>
                </a:solidFill>
                <a:cs typeface="Avenir Next Regular"/>
              </a:rPr>
              <a:t> Poland</a:t>
            </a:r>
          </a:p>
          <a:p>
            <a:r>
              <a:rPr lang="en-US" sz="1000">
                <a:solidFill>
                  <a:srgbClr val="FFFFFF"/>
                </a:solidFill>
              </a:rPr>
              <a:t>Info.pl@civitta.com</a:t>
            </a:r>
          </a:p>
          <a:p>
            <a:r>
              <a:rPr lang="en-US" sz="1000">
                <a:solidFill>
                  <a:srgbClr val="FFFFFF"/>
                </a:solidFill>
              </a:rPr>
              <a:t>+48 690 001 286</a:t>
            </a:r>
          </a:p>
          <a:p>
            <a:r>
              <a:rPr lang="en-US" sz="1000">
                <a:solidFill>
                  <a:schemeClr val="bg1"/>
                </a:solidFill>
                <a:cs typeface="Avenir Next Regular"/>
              </a:rPr>
              <a:t>www.civitta.pl</a:t>
            </a:r>
            <a:endParaRPr lang="en-US" sz="1000">
              <a:solidFill>
                <a:srgbClr val="FFFFFF"/>
              </a:solidFill>
            </a:endParaRPr>
          </a:p>
        </p:txBody>
      </p:sp>
      <p:sp>
        <p:nvSpPr>
          <p:cNvPr id="29" name="TextBox 28">
            <a:extLst>
              <a:ext uri="{FF2B5EF4-FFF2-40B4-BE49-F238E27FC236}">
                <a16:creationId xmlns:a16="http://schemas.microsoft.com/office/drawing/2014/main" id="{2F840C17-6809-4B52-BCD5-58766D399969}"/>
              </a:ext>
            </a:extLst>
          </p:cNvPr>
          <p:cNvSpPr txBox="1"/>
          <p:nvPr userDrawn="1"/>
        </p:nvSpPr>
        <p:spPr>
          <a:xfrm>
            <a:off x="8682687" y="393354"/>
            <a:ext cx="1236236" cy="707886"/>
          </a:xfrm>
          <a:prstGeom prst="rect">
            <a:avLst/>
          </a:prstGeom>
          <a:noFill/>
        </p:spPr>
        <p:txBody>
          <a:bodyPr wrap="none" rtlCol="0">
            <a:spAutoFit/>
          </a:bodyPr>
          <a:lstStyle/>
          <a:p>
            <a:r>
              <a:rPr lang="en-US" sz="1000" b="1">
                <a:solidFill>
                  <a:schemeClr val="accent2"/>
                </a:solidFill>
                <a:latin typeface="+mj-lt"/>
                <a:cs typeface="Avenir Next Regular"/>
              </a:rPr>
              <a:t>CIVITTA Estonia</a:t>
            </a:r>
            <a:br>
              <a:rPr lang="en-US" sz="1000">
                <a:solidFill>
                  <a:schemeClr val="accent2"/>
                </a:solidFill>
                <a:latin typeface="+mj-lt"/>
                <a:cs typeface="Avenir Next Regular"/>
              </a:rPr>
            </a:br>
            <a:r>
              <a:rPr lang="en-US" sz="1000">
                <a:solidFill>
                  <a:schemeClr val="bg1"/>
                </a:solidFill>
                <a:latin typeface="+mj-lt"/>
                <a:cs typeface="Avenir Next Regular"/>
              </a:rPr>
              <a:t>info.ee@civitta.com</a:t>
            </a:r>
          </a:p>
          <a:p>
            <a:r>
              <a:rPr lang="en-US" sz="1000">
                <a:solidFill>
                  <a:schemeClr val="bg1"/>
                </a:solidFill>
                <a:latin typeface="+mj-lt"/>
                <a:cs typeface="Avenir Next Regular"/>
              </a:rPr>
              <a:t>+372 646 448 8</a:t>
            </a:r>
          </a:p>
          <a:p>
            <a:r>
              <a:rPr lang="en-US" sz="1000">
                <a:solidFill>
                  <a:schemeClr val="bg1"/>
                </a:solidFill>
                <a:latin typeface="+mj-lt"/>
                <a:cs typeface="Avenir Next Regular"/>
              </a:rPr>
              <a:t>www.civitta.ee</a:t>
            </a:r>
          </a:p>
        </p:txBody>
      </p:sp>
      <p:sp>
        <p:nvSpPr>
          <p:cNvPr id="30" name="TextBox 29">
            <a:extLst>
              <a:ext uri="{FF2B5EF4-FFF2-40B4-BE49-F238E27FC236}">
                <a16:creationId xmlns:a16="http://schemas.microsoft.com/office/drawing/2014/main" id="{4B019575-ACA6-48BB-96ED-1AB6C24E9669}"/>
              </a:ext>
            </a:extLst>
          </p:cNvPr>
          <p:cNvSpPr txBox="1"/>
          <p:nvPr userDrawn="1"/>
        </p:nvSpPr>
        <p:spPr>
          <a:xfrm>
            <a:off x="10194686" y="393354"/>
            <a:ext cx="1252266" cy="861774"/>
          </a:xfrm>
          <a:prstGeom prst="rect">
            <a:avLst/>
          </a:prstGeom>
          <a:noFill/>
        </p:spPr>
        <p:txBody>
          <a:bodyPr wrap="none" rtlCol="0">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rPr>
              <a:t> Romania</a:t>
            </a:r>
          </a:p>
          <a:p>
            <a:pPr lvl="0"/>
            <a:r>
              <a:rPr lang="en-US" sz="1000">
                <a:solidFill>
                  <a:srgbClr val="FFFFFF"/>
                </a:solidFill>
              </a:rPr>
              <a:t>Info.ro@civitta.com </a:t>
            </a:r>
          </a:p>
          <a:p>
            <a:pPr lvl="0"/>
            <a:r>
              <a:rPr lang="en-US" sz="1000">
                <a:solidFill>
                  <a:srgbClr val="FFFFFF"/>
                </a:solidFill>
              </a:rPr>
              <a:t>+403 180 535 88</a:t>
            </a:r>
          </a:p>
          <a:p>
            <a:pPr lvl="0"/>
            <a:r>
              <a:rPr lang="en-US" sz="1000">
                <a:solidFill>
                  <a:schemeClr val="bg1"/>
                </a:solidFill>
                <a:cs typeface="Avenir Next Regular"/>
              </a:rPr>
              <a:t>www.civitta.ro</a:t>
            </a:r>
            <a:endParaRPr lang="en-US" sz="1000">
              <a:solidFill>
                <a:srgbClr val="FFFFFF"/>
              </a:solidFill>
            </a:endParaRPr>
          </a:p>
          <a:p>
            <a:pPr lvl="0"/>
            <a:endParaRPr lang="en-US" sz="1000">
              <a:solidFill>
                <a:srgbClr val="FFFFFF"/>
              </a:solidFill>
            </a:endParaRPr>
          </a:p>
        </p:txBody>
      </p:sp>
      <p:sp>
        <p:nvSpPr>
          <p:cNvPr id="31" name="Retângulo 11">
            <a:extLst>
              <a:ext uri="{FF2B5EF4-FFF2-40B4-BE49-F238E27FC236}">
                <a16:creationId xmlns:a16="http://schemas.microsoft.com/office/drawing/2014/main" id="{047F25C1-1580-4AF1-821E-1CAD8B950752}"/>
              </a:ext>
            </a:extLst>
          </p:cNvPr>
          <p:cNvSpPr/>
          <p:nvPr userDrawn="1"/>
        </p:nvSpPr>
        <p:spPr>
          <a:xfrm>
            <a:off x="8682687" y="2563380"/>
            <a:ext cx="1511999" cy="861774"/>
          </a:xfrm>
          <a:prstGeom prst="rect">
            <a:avLst/>
          </a:prstGeom>
        </p:spPr>
        <p:txBody>
          <a:bodyPr wrap="square">
            <a:spAutoFit/>
          </a:bodyPr>
          <a:lstStyle/>
          <a:p>
            <a:r>
              <a:rPr lang="en-US" sz="1000" b="1" kern="1200">
                <a:solidFill>
                  <a:schemeClr val="accent2"/>
                </a:solidFill>
                <a:latin typeface="+mn-lt"/>
                <a:ea typeface="+mn-ea"/>
                <a:cs typeface="Avenir Next Regular"/>
              </a:rPr>
              <a:t>CIVITTA</a:t>
            </a:r>
            <a:r>
              <a:rPr lang="en-US" sz="1000" b="1">
                <a:solidFill>
                  <a:schemeClr val="accent2"/>
                </a:solidFill>
                <a:cs typeface="Avenir Next Regular"/>
              </a:rPr>
              <a:t> Finland</a:t>
            </a:r>
          </a:p>
          <a:p>
            <a:pPr lvl="0"/>
            <a:r>
              <a:rPr lang="en-US" sz="1000">
                <a:solidFill>
                  <a:srgbClr val="FFFFFF"/>
                </a:solidFill>
                <a:cs typeface="Avenir Next Regular"/>
              </a:rPr>
              <a:t>Info.fi@civitta.com</a:t>
            </a:r>
          </a:p>
          <a:p>
            <a:pPr lvl="0"/>
            <a:r>
              <a:rPr lang="en-US" sz="1000">
                <a:solidFill>
                  <a:schemeClr val="bg1"/>
                </a:solidFill>
                <a:latin typeface="+mj-lt"/>
              </a:rPr>
              <a:t>+358 505 261 694</a:t>
            </a:r>
          </a:p>
          <a:p>
            <a:pPr lvl="0"/>
            <a:r>
              <a:rPr lang="en-US" sz="1000">
                <a:solidFill>
                  <a:schemeClr val="bg1"/>
                </a:solidFill>
                <a:cs typeface="Avenir Next Regular"/>
              </a:rPr>
              <a:t>www.civitta.fi</a:t>
            </a:r>
            <a:br>
              <a:rPr lang="en-US" sz="1000">
                <a:solidFill>
                  <a:srgbClr val="FFFFFF"/>
                </a:solidFill>
                <a:cs typeface="Avenir Next Regular"/>
              </a:rPr>
            </a:br>
            <a:endParaRPr lang="en-US" sz="1000">
              <a:solidFill>
                <a:srgbClr val="FFFFFF"/>
              </a:solidFill>
              <a:cs typeface="Avenir Next Regular"/>
            </a:endParaRPr>
          </a:p>
        </p:txBody>
      </p:sp>
      <p:sp>
        <p:nvSpPr>
          <p:cNvPr id="32" name="Retângulo 13">
            <a:extLst>
              <a:ext uri="{FF2B5EF4-FFF2-40B4-BE49-F238E27FC236}">
                <a16:creationId xmlns:a16="http://schemas.microsoft.com/office/drawing/2014/main" id="{3C389DBF-697C-4426-B77A-6899D351F310}"/>
              </a:ext>
            </a:extLst>
          </p:cNvPr>
          <p:cNvSpPr/>
          <p:nvPr userDrawn="1"/>
        </p:nvSpPr>
        <p:spPr>
          <a:xfrm>
            <a:off x="10201098" y="1116696"/>
            <a:ext cx="1345310" cy="707886"/>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 </a:t>
            </a:r>
            <a:r>
              <a:rPr lang="en-US" sz="1000" b="1">
                <a:solidFill>
                  <a:schemeClr val="accent2"/>
                </a:solidFill>
              </a:rPr>
              <a:t>Moldova</a:t>
            </a:r>
          </a:p>
          <a:p>
            <a:pPr lvl="0"/>
            <a:r>
              <a:rPr lang="en-US" sz="1000">
                <a:solidFill>
                  <a:schemeClr val="bg1"/>
                </a:solidFill>
              </a:rPr>
              <a:t>Info.md@civitta.com</a:t>
            </a:r>
          </a:p>
          <a:p>
            <a:pPr lvl="0"/>
            <a:r>
              <a:rPr lang="en-US" sz="1000">
                <a:solidFill>
                  <a:srgbClr val="FFFFFF"/>
                </a:solidFill>
              </a:rPr>
              <a:t>+373 797 550 99</a:t>
            </a:r>
          </a:p>
          <a:p>
            <a:pPr lvl="0"/>
            <a:r>
              <a:rPr lang="en-US" sz="1000">
                <a:solidFill>
                  <a:schemeClr val="bg1"/>
                </a:solidFill>
                <a:cs typeface="Avenir Next Regular"/>
              </a:rPr>
              <a:t>www.civitta.md</a:t>
            </a:r>
            <a:endParaRPr lang="en-US" sz="1000">
              <a:solidFill>
                <a:srgbClr val="FFFFFF"/>
              </a:solidFill>
            </a:endParaRPr>
          </a:p>
        </p:txBody>
      </p:sp>
      <p:sp>
        <p:nvSpPr>
          <p:cNvPr id="33" name="Retângulo 14">
            <a:extLst>
              <a:ext uri="{FF2B5EF4-FFF2-40B4-BE49-F238E27FC236}">
                <a16:creationId xmlns:a16="http://schemas.microsoft.com/office/drawing/2014/main" id="{D6535684-AB1E-4DF9-AAB1-A79061BB2D1E}"/>
              </a:ext>
            </a:extLst>
          </p:cNvPr>
          <p:cNvSpPr/>
          <p:nvPr userDrawn="1"/>
        </p:nvSpPr>
        <p:spPr>
          <a:xfrm>
            <a:off x="10194686" y="1840038"/>
            <a:ext cx="1351722" cy="861774"/>
          </a:xfrm>
          <a:prstGeom prst="rect">
            <a:avLst/>
          </a:prstGeom>
        </p:spPr>
        <p:txBody>
          <a:bodyPr wrap="square">
            <a:spAutoFit/>
          </a:bodyPr>
          <a:lstStyle/>
          <a:p>
            <a:r>
              <a:rPr lang="en-US" sz="1000" b="1" kern="1200">
                <a:solidFill>
                  <a:schemeClr val="accent2"/>
                </a:solidFill>
                <a:latin typeface="+mn-lt"/>
                <a:ea typeface="+mn-ea"/>
                <a:cs typeface="Avenir Next Regular"/>
              </a:rPr>
              <a:t>CIVITTA Sweden</a:t>
            </a:r>
            <a:endParaRPr lang="en-US" sz="1000" b="1">
              <a:solidFill>
                <a:schemeClr val="accent2"/>
              </a:solidFill>
              <a:cs typeface="Avenir Next Regular"/>
            </a:endParaRPr>
          </a:p>
          <a:p>
            <a:r>
              <a:rPr lang="en-US" sz="1000">
                <a:solidFill>
                  <a:schemeClr val="bg1"/>
                </a:solidFill>
                <a:cs typeface="Avenir Next Regular"/>
              </a:rPr>
              <a:t>Info.se@civitta.com</a:t>
            </a:r>
          </a:p>
          <a:p>
            <a:r>
              <a:rPr lang="en-US" sz="1000">
                <a:solidFill>
                  <a:schemeClr val="bg1"/>
                </a:solidFill>
                <a:cs typeface="Avenir Next Regular"/>
              </a:rPr>
              <a:t>+372 646 448 8 www.civitta.se</a:t>
            </a:r>
          </a:p>
          <a:p>
            <a:endParaRPr lang="en-US" sz="1000">
              <a:solidFill>
                <a:srgbClr val="FFFFFF"/>
              </a:solidFill>
            </a:endParaRPr>
          </a:p>
        </p:txBody>
      </p:sp>
      <p:sp>
        <p:nvSpPr>
          <p:cNvPr id="34" name="Retângulo 15">
            <a:extLst>
              <a:ext uri="{FF2B5EF4-FFF2-40B4-BE49-F238E27FC236}">
                <a16:creationId xmlns:a16="http://schemas.microsoft.com/office/drawing/2014/main" id="{7A2CA6BD-57F5-45CB-B179-4E70DD9DF768}"/>
              </a:ext>
            </a:extLst>
          </p:cNvPr>
          <p:cNvSpPr/>
          <p:nvPr userDrawn="1"/>
        </p:nvSpPr>
        <p:spPr>
          <a:xfrm>
            <a:off x="8682687" y="4746768"/>
            <a:ext cx="1511999" cy="709200"/>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latin typeface="Calibri"/>
                <a:cs typeface="Avenir Next Regular"/>
              </a:rPr>
              <a:t> Ukraine</a:t>
            </a:r>
          </a:p>
          <a:p>
            <a:pPr lvl="0"/>
            <a:r>
              <a:rPr lang="en-US" sz="1000">
                <a:solidFill>
                  <a:srgbClr val="FFFFFF"/>
                </a:solidFill>
                <a:latin typeface="Calibri"/>
              </a:rPr>
              <a:t>Info.ua@civitta.com</a:t>
            </a:r>
          </a:p>
          <a:p>
            <a:pPr lvl="0"/>
            <a:r>
              <a:rPr lang="en-US" sz="1000">
                <a:solidFill>
                  <a:srgbClr val="FFFFFF"/>
                </a:solidFill>
              </a:rPr>
              <a:t>+380 442 270 140</a:t>
            </a:r>
          </a:p>
          <a:p>
            <a:pPr lvl="0"/>
            <a:r>
              <a:rPr lang="en-US" sz="1000">
                <a:solidFill>
                  <a:schemeClr val="bg1"/>
                </a:solidFill>
                <a:cs typeface="Avenir Next Regular"/>
              </a:rPr>
              <a:t>www.civitta.com.ua</a:t>
            </a:r>
            <a:endParaRPr lang="en-US" sz="1000">
              <a:solidFill>
                <a:srgbClr val="FFFFFF"/>
              </a:solidFill>
            </a:endParaRPr>
          </a:p>
        </p:txBody>
      </p:sp>
      <p:sp>
        <p:nvSpPr>
          <p:cNvPr id="35" name="Retângulo 16">
            <a:extLst>
              <a:ext uri="{FF2B5EF4-FFF2-40B4-BE49-F238E27FC236}">
                <a16:creationId xmlns:a16="http://schemas.microsoft.com/office/drawing/2014/main" id="{B268119B-0E74-4822-9882-84AAE8AD7BF7}"/>
              </a:ext>
            </a:extLst>
          </p:cNvPr>
          <p:cNvSpPr/>
          <p:nvPr userDrawn="1"/>
        </p:nvSpPr>
        <p:spPr>
          <a:xfrm>
            <a:off x="10194686" y="2564449"/>
            <a:ext cx="1453064" cy="709200"/>
          </a:xfrm>
          <a:prstGeom prst="rect">
            <a:avLst/>
          </a:prstGeom>
        </p:spPr>
        <p:txBody>
          <a:bodyPr wrap="square">
            <a:spAutoFit/>
          </a:bodyPr>
          <a:lstStyle/>
          <a:p>
            <a:r>
              <a:rPr lang="en-US" sz="1000" b="1" kern="1200">
                <a:solidFill>
                  <a:schemeClr val="accent2"/>
                </a:solidFill>
                <a:latin typeface="+mn-lt"/>
                <a:ea typeface="+mn-ea"/>
                <a:cs typeface="Avenir Next Regular"/>
              </a:rPr>
              <a:t>CIVITTA </a:t>
            </a:r>
            <a:r>
              <a:rPr lang="en-US" sz="1000" b="1">
                <a:solidFill>
                  <a:schemeClr val="accent2"/>
                </a:solidFill>
                <a:cs typeface="Avenir Next Regular"/>
              </a:rPr>
              <a:t>Belarus</a:t>
            </a:r>
          </a:p>
          <a:p>
            <a:r>
              <a:rPr lang="en-US" sz="1000">
                <a:solidFill>
                  <a:srgbClr val="FFFFFF"/>
                </a:solidFill>
              </a:rPr>
              <a:t>Info.by@civitta.com</a:t>
            </a:r>
          </a:p>
          <a:p>
            <a:r>
              <a:rPr lang="en-US" sz="1000">
                <a:solidFill>
                  <a:srgbClr val="FFFFFF"/>
                </a:solidFill>
              </a:rPr>
              <a:t>+375 296 018 517</a:t>
            </a:r>
          </a:p>
          <a:p>
            <a:r>
              <a:rPr lang="en-US" sz="1000">
                <a:solidFill>
                  <a:schemeClr val="bg1"/>
                </a:solidFill>
                <a:cs typeface="Avenir Next Regular"/>
              </a:rPr>
              <a:t>www.civitta.by</a:t>
            </a:r>
            <a:endParaRPr lang="en-US" sz="1000">
              <a:solidFill>
                <a:srgbClr val="FFFFFF"/>
              </a:solidFill>
            </a:endParaRPr>
          </a:p>
        </p:txBody>
      </p:sp>
      <p:sp>
        <p:nvSpPr>
          <p:cNvPr id="36" name="Retângulo 16">
            <a:extLst>
              <a:ext uri="{FF2B5EF4-FFF2-40B4-BE49-F238E27FC236}">
                <a16:creationId xmlns:a16="http://schemas.microsoft.com/office/drawing/2014/main" id="{C546D815-6195-4BC7-8F62-CB2F4540BCAF}"/>
              </a:ext>
            </a:extLst>
          </p:cNvPr>
          <p:cNvSpPr/>
          <p:nvPr userDrawn="1"/>
        </p:nvSpPr>
        <p:spPr>
          <a:xfrm>
            <a:off x="10194686" y="3287792"/>
            <a:ext cx="1453064" cy="709200"/>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cs typeface="Avenir Next Regular"/>
              </a:rPr>
              <a:t> Serbia</a:t>
            </a:r>
          </a:p>
          <a:p>
            <a:pPr lvl="0"/>
            <a:r>
              <a:rPr lang="en-US" sz="1000">
                <a:solidFill>
                  <a:srgbClr val="FFFFFF"/>
                </a:solidFill>
                <a:cs typeface="Avenir Next Regular"/>
              </a:rPr>
              <a:t>Info.rs@civitta.com</a:t>
            </a:r>
          </a:p>
          <a:p>
            <a:pPr lvl="0"/>
            <a:r>
              <a:rPr lang="en-US" sz="1000">
                <a:solidFill>
                  <a:srgbClr val="FFFFFF"/>
                </a:solidFill>
                <a:cs typeface="Avenir Next Regular"/>
              </a:rPr>
              <a:t>+381 11 2435 489</a:t>
            </a:r>
          </a:p>
          <a:p>
            <a:pPr lvl="0"/>
            <a:r>
              <a:rPr lang="en-US" sz="1000">
                <a:solidFill>
                  <a:schemeClr val="bg1"/>
                </a:solidFill>
                <a:cs typeface="Avenir Next Regular"/>
              </a:rPr>
              <a:t>www.civitta.rs</a:t>
            </a:r>
            <a:endParaRPr lang="en-US" sz="1000">
              <a:solidFill>
                <a:srgbClr val="FFFFFF"/>
              </a:solidFill>
              <a:cs typeface="Avenir Next Regular"/>
            </a:endParaRPr>
          </a:p>
        </p:txBody>
      </p:sp>
      <p:sp>
        <p:nvSpPr>
          <p:cNvPr id="48" name="Retângulo 15">
            <a:extLst>
              <a:ext uri="{FF2B5EF4-FFF2-40B4-BE49-F238E27FC236}">
                <a16:creationId xmlns:a16="http://schemas.microsoft.com/office/drawing/2014/main" id="{A8B9748E-31CF-4326-805B-EA99E8E84E81}"/>
              </a:ext>
            </a:extLst>
          </p:cNvPr>
          <p:cNvSpPr/>
          <p:nvPr userDrawn="1"/>
        </p:nvSpPr>
        <p:spPr>
          <a:xfrm>
            <a:off x="8682687" y="5470109"/>
            <a:ext cx="1511999" cy="707886"/>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 </a:t>
            </a:r>
            <a:r>
              <a:rPr lang="en-US" sz="1000" b="1">
                <a:solidFill>
                  <a:schemeClr val="accent2"/>
                </a:solidFill>
                <a:latin typeface="Calibri"/>
                <a:cs typeface="Avenir Next Regular"/>
              </a:rPr>
              <a:t>Slovakia</a:t>
            </a:r>
          </a:p>
          <a:p>
            <a:r>
              <a:rPr lang="en-US" sz="1000">
                <a:solidFill>
                  <a:srgbClr val="FFFFFF"/>
                </a:solidFill>
              </a:rPr>
              <a:t>info.sk@civitta.com</a:t>
            </a:r>
          </a:p>
          <a:p>
            <a:r>
              <a:rPr lang="en-US" sz="1000">
                <a:solidFill>
                  <a:srgbClr val="FFFFFF"/>
                </a:solidFill>
              </a:rPr>
              <a:t>+421 901 700 574</a:t>
            </a:r>
            <a:endParaRPr lang="en-US" sz="1000">
              <a:solidFill>
                <a:schemeClr val="bg1"/>
              </a:solidFill>
              <a:cs typeface="Avenir Next Regular"/>
            </a:endParaRPr>
          </a:p>
          <a:p>
            <a:pPr lvl="0"/>
            <a:r>
              <a:rPr lang="en-US" sz="1000">
                <a:solidFill>
                  <a:schemeClr val="bg1"/>
                </a:solidFill>
                <a:cs typeface="Avenir Next Regular"/>
              </a:rPr>
              <a:t>www.civitta.sk</a:t>
            </a:r>
            <a:endParaRPr lang="en-US" sz="1000">
              <a:solidFill>
                <a:srgbClr val="FFFFFF"/>
              </a:solidFill>
            </a:endParaRPr>
          </a:p>
        </p:txBody>
      </p:sp>
      <p:sp>
        <p:nvSpPr>
          <p:cNvPr id="58" name="Retângulo 16">
            <a:extLst>
              <a:ext uri="{FF2B5EF4-FFF2-40B4-BE49-F238E27FC236}">
                <a16:creationId xmlns:a16="http://schemas.microsoft.com/office/drawing/2014/main" id="{34FEFD9C-64D2-4161-BCF9-0631ECFE6CCE}"/>
              </a:ext>
            </a:extLst>
          </p:cNvPr>
          <p:cNvSpPr/>
          <p:nvPr userDrawn="1"/>
        </p:nvSpPr>
        <p:spPr>
          <a:xfrm>
            <a:off x="10201098" y="4009819"/>
            <a:ext cx="1453064" cy="709200"/>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cs typeface="Avenir Next Regular"/>
              </a:rPr>
              <a:t> Bulgaria</a:t>
            </a:r>
          </a:p>
          <a:p>
            <a:pPr lvl="0"/>
            <a:r>
              <a:rPr lang="en-US" sz="1000">
                <a:solidFill>
                  <a:srgbClr val="FFFFFF"/>
                </a:solidFill>
                <a:cs typeface="Avenir Next Regular"/>
              </a:rPr>
              <a:t>Info.bg@civitta.com</a:t>
            </a:r>
          </a:p>
          <a:p>
            <a:pPr lvl="0"/>
            <a:r>
              <a:rPr lang="en-US" sz="1000">
                <a:solidFill>
                  <a:srgbClr val="FFFFFF"/>
                </a:solidFill>
                <a:cs typeface="Avenir Next Regular"/>
              </a:rPr>
              <a:t>+359 884 076 576</a:t>
            </a:r>
            <a:br>
              <a:rPr lang="en-US" sz="1000">
                <a:solidFill>
                  <a:srgbClr val="FFFFFF"/>
                </a:solidFill>
                <a:cs typeface="Avenir Next Regular"/>
              </a:rPr>
            </a:br>
            <a:r>
              <a:rPr lang="en-US" sz="1000">
                <a:solidFill>
                  <a:schemeClr val="bg1"/>
                </a:solidFill>
                <a:cs typeface="Avenir Next Regular"/>
              </a:rPr>
              <a:t>www.civitta.bg</a:t>
            </a:r>
            <a:endParaRPr lang="en-US" sz="1000">
              <a:solidFill>
                <a:srgbClr val="FFFFFF"/>
              </a:solidFill>
              <a:cs typeface="Avenir Next Regular"/>
            </a:endParaRPr>
          </a:p>
        </p:txBody>
      </p:sp>
      <p:sp>
        <p:nvSpPr>
          <p:cNvPr id="59" name="Retângulo 15">
            <a:extLst>
              <a:ext uri="{FF2B5EF4-FFF2-40B4-BE49-F238E27FC236}">
                <a16:creationId xmlns:a16="http://schemas.microsoft.com/office/drawing/2014/main" id="{5D9F1232-324B-461F-9D35-5C24D8D46590}"/>
              </a:ext>
            </a:extLst>
          </p:cNvPr>
          <p:cNvSpPr/>
          <p:nvPr userDrawn="1"/>
        </p:nvSpPr>
        <p:spPr>
          <a:xfrm>
            <a:off x="10201098" y="4733406"/>
            <a:ext cx="1594788" cy="707886"/>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latin typeface="Calibri"/>
                <a:cs typeface="Avenir Next Regular"/>
              </a:rPr>
              <a:t> North Macedonia</a:t>
            </a:r>
          </a:p>
          <a:p>
            <a:r>
              <a:rPr lang="en-US" sz="1000">
                <a:solidFill>
                  <a:srgbClr val="FFFFFF"/>
                </a:solidFill>
              </a:rPr>
              <a:t>info.mk@civitta.com</a:t>
            </a:r>
          </a:p>
          <a:p>
            <a:r>
              <a:rPr lang="en-US" sz="1000">
                <a:solidFill>
                  <a:srgbClr val="FFFFFF"/>
                </a:solidFill>
              </a:rPr>
              <a:t>+389 75 230 439 </a:t>
            </a:r>
            <a:r>
              <a:rPr lang="en-US" sz="1000">
                <a:solidFill>
                  <a:schemeClr val="bg1"/>
                </a:solidFill>
                <a:cs typeface="Avenir Next Regular"/>
              </a:rPr>
              <a:t>www.civitta.com</a:t>
            </a:r>
            <a:endParaRPr lang="en-US" sz="1000">
              <a:solidFill>
                <a:srgbClr val="FFFFFF"/>
              </a:solidFill>
              <a:cs typeface="Avenir Next Regular"/>
            </a:endParaRPr>
          </a:p>
        </p:txBody>
      </p:sp>
      <p:sp>
        <p:nvSpPr>
          <p:cNvPr id="60" name="Retângulo 16">
            <a:extLst>
              <a:ext uri="{FF2B5EF4-FFF2-40B4-BE49-F238E27FC236}">
                <a16:creationId xmlns:a16="http://schemas.microsoft.com/office/drawing/2014/main" id="{406496A6-0C3D-4000-87EA-07344A9235DA}"/>
              </a:ext>
            </a:extLst>
          </p:cNvPr>
          <p:cNvSpPr/>
          <p:nvPr userDrawn="1"/>
        </p:nvSpPr>
        <p:spPr>
          <a:xfrm>
            <a:off x="8712155" y="3272711"/>
            <a:ext cx="1453064" cy="709200"/>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 </a:t>
            </a:r>
            <a:r>
              <a:rPr lang="en-US" sz="1000" b="1">
                <a:solidFill>
                  <a:schemeClr val="accent2"/>
                </a:solidFill>
                <a:cs typeface="Avenir Next Regular"/>
              </a:rPr>
              <a:t>Denmark</a:t>
            </a:r>
          </a:p>
          <a:p>
            <a:pPr lvl="0"/>
            <a:r>
              <a:rPr lang="en-US" sz="1000">
                <a:solidFill>
                  <a:srgbClr val="FFFFFF"/>
                </a:solidFill>
                <a:cs typeface="Avenir Next Regular"/>
              </a:rPr>
              <a:t>Info.dk@civitta.com</a:t>
            </a:r>
          </a:p>
          <a:p>
            <a:pPr lvl="0"/>
            <a:r>
              <a:rPr lang="en-US" sz="1000">
                <a:solidFill>
                  <a:srgbClr val="FFFFFF"/>
                </a:solidFill>
                <a:cs typeface="Avenir Next Regular"/>
              </a:rPr>
              <a:t>+452 762 80 83</a:t>
            </a:r>
            <a:br>
              <a:rPr lang="en-US" sz="1000">
                <a:solidFill>
                  <a:srgbClr val="FFFFFF"/>
                </a:solidFill>
                <a:cs typeface="Avenir Next Regular"/>
              </a:rPr>
            </a:br>
            <a:r>
              <a:rPr lang="en-US" sz="1000">
                <a:solidFill>
                  <a:schemeClr val="bg1"/>
                </a:solidFill>
                <a:cs typeface="Avenir Next Regular"/>
              </a:rPr>
              <a:t>www.civitta.com</a:t>
            </a:r>
            <a:endParaRPr lang="en-US" sz="1000">
              <a:solidFill>
                <a:srgbClr val="FFFFFF"/>
              </a:solidFill>
              <a:cs typeface="Avenir Next Regular"/>
            </a:endParaRPr>
          </a:p>
        </p:txBody>
      </p:sp>
      <p:sp>
        <p:nvSpPr>
          <p:cNvPr id="61" name="Retângulo 15">
            <a:extLst>
              <a:ext uri="{FF2B5EF4-FFF2-40B4-BE49-F238E27FC236}">
                <a16:creationId xmlns:a16="http://schemas.microsoft.com/office/drawing/2014/main" id="{861CF2BA-DFE2-4AEB-BCB6-B35DFD80B14E}"/>
              </a:ext>
            </a:extLst>
          </p:cNvPr>
          <p:cNvSpPr/>
          <p:nvPr userDrawn="1"/>
        </p:nvSpPr>
        <p:spPr>
          <a:xfrm>
            <a:off x="10194686" y="5463589"/>
            <a:ext cx="1594788" cy="707886"/>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latin typeface="Calibri"/>
                <a:cs typeface="Avenir Next Regular"/>
              </a:rPr>
              <a:t> Kosovo</a:t>
            </a:r>
          </a:p>
          <a:p>
            <a:r>
              <a:rPr lang="en-US" sz="1000">
                <a:solidFill>
                  <a:srgbClr val="FFFFFF"/>
                </a:solidFill>
              </a:rPr>
              <a:t>info.ks@civitta.com</a:t>
            </a:r>
          </a:p>
          <a:p>
            <a:r>
              <a:rPr lang="en-US" sz="1000">
                <a:solidFill>
                  <a:srgbClr val="FFFFFF"/>
                </a:solidFill>
              </a:rPr>
              <a:t>+383 493 380 55 </a:t>
            </a:r>
            <a:r>
              <a:rPr lang="en-US" sz="1000">
                <a:solidFill>
                  <a:schemeClr val="bg1"/>
                </a:solidFill>
                <a:cs typeface="Avenir Next Regular"/>
              </a:rPr>
              <a:t>www.civitta.com</a:t>
            </a:r>
            <a:endParaRPr lang="en-US" sz="1000">
              <a:solidFill>
                <a:srgbClr val="FFFFFF"/>
              </a:solidFill>
              <a:cs typeface="Avenir Next Regular"/>
            </a:endParaRPr>
          </a:p>
        </p:txBody>
      </p:sp>
      <p:sp>
        <p:nvSpPr>
          <p:cNvPr id="62" name="Retângulo 15">
            <a:extLst>
              <a:ext uri="{FF2B5EF4-FFF2-40B4-BE49-F238E27FC236}">
                <a16:creationId xmlns:a16="http://schemas.microsoft.com/office/drawing/2014/main" id="{3E696502-3E91-4E92-A7CC-8637C12AF8BA}"/>
              </a:ext>
            </a:extLst>
          </p:cNvPr>
          <p:cNvSpPr/>
          <p:nvPr userDrawn="1"/>
        </p:nvSpPr>
        <p:spPr>
          <a:xfrm>
            <a:off x="8712155" y="6171475"/>
            <a:ext cx="1511999" cy="707886"/>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 Armenia</a:t>
            </a:r>
            <a:endParaRPr lang="en-US" sz="1000" b="1">
              <a:solidFill>
                <a:schemeClr val="accent2"/>
              </a:solidFill>
              <a:latin typeface="Calibri"/>
              <a:cs typeface="Avenir Next Regular"/>
            </a:endParaRPr>
          </a:p>
          <a:p>
            <a:r>
              <a:rPr lang="en-US" sz="1000">
                <a:solidFill>
                  <a:srgbClr val="FFFFFF"/>
                </a:solidFill>
              </a:rPr>
              <a:t>info.am@civitta.com</a:t>
            </a:r>
          </a:p>
          <a:p>
            <a:r>
              <a:rPr lang="en-US" sz="1000">
                <a:solidFill>
                  <a:srgbClr val="FFFFFF"/>
                </a:solidFill>
              </a:rPr>
              <a:t>+3 741 054 6434</a:t>
            </a:r>
            <a:endParaRPr lang="en-US" sz="1000">
              <a:solidFill>
                <a:schemeClr val="bg1"/>
              </a:solidFill>
              <a:cs typeface="Avenir Next Regular"/>
            </a:endParaRPr>
          </a:p>
          <a:p>
            <a:pPr lvl="0"/>
            <a:r>
              <a:rPr lang="en-US" sz="1000">
                <a:solidFill>
                  <a:schemeClr val="bg1"/>
                </a:solidFill>
                <a:cs typeface="Avenir Next Regular"/>
              </a:rPr>
              <a:t>www.civitta.am</a:t>
            </a:r>
            <a:endParaRPr lang="en-US" sz="1000">
              <a:solidFill>
                <a:srgbClr val="FFFFFF"/>
              </a:solidFill>
            </a:endParaRPr>
          </a:p>
        </p:txBody>
      </p:sp>
    </p:spTree>
    <p:extLst>
      <p:ext uri="{BB962C8B-B14F-4D97-AF65-F5344CB8AC3E}">
        <p14:creationId xmlns:p14="http://schemas.microsoft.com/office/powerpoint/2010/main" val="294632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osing slide 2">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5966C1-E071-47E6-9B53-B39D1FC82B73}"/>
              </a:ext>
            </a:extLst>
          </p:cNvPr>
          <p:cNvGraphicFramePr>
            <a:graphicFrameLocks noChangeAspect="1"/>
          </p:cNvGraphicFramePr>
          <p:nvPr userDrawn="1">
            <p:custDataLst>
              <p:tags r:id="rId1"/>
            </p:custDataLst>
            <p:extLst>
              <p:ext uri="{D42A27DB-BD31-4B8C-83A1-F6EECF244321}">
                <p14:modId xmlns:p14="http://schemas.microsoft.com/office/powerpoint/2010/main" val="171463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2" name="Object 1" hidden="1">
                        <a:extLst>
                          <a:ext uri="{FF2B5EF4-FFF2-40B4-BE49-F238E27FC236}">
                            <a16:creationId xmlns:a16="http://schemas.microsoft.com/office/drawing/2014/main" id="{DC5966C1-E071-47E6-9B53-B39D1FC82B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0D013097-C4EC-4D02-8E8F-BB586807A0F9}"/>
              </a:ext>
            </a:extLst>
          </p:cNvPr>
          <p:cNvSpPr>
            <a:spLocks noGrp="1"/>
          </p:cNvSpPr>
          <p:nvPr>
            <p:ph type="body" sz="half" idx="10" hasCustomPrompt="1"/>
          </p:nvPr>
        </p:nvSpPr>
        <p:spPr>
          <a:xfrm>
            <a:off x="661854" y="6191572"/>
            <a:ext cx="1736060" cy="435652"/>
          </a:xfrm>
          <a:prstGeom prst="rect">
            <a:avLst/>
          </a:prstGeom>
        </p:spPr>
        <p:txBody>
          <a:bodyPr>
            <a:normAutofit/>
          </a:bodyPr>
          <a:lstStyle>
            <a:lvl1pPr marL="0" indent="0" rtl="0">
              <a:lnSpc>
                <a:spcPct val="100000"/>
              </a:lnSpc>
              <a:buNone/>
              <a:defRPr sz="1400" b="1">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www.civitta.com</a:t>
            </a:r>
          </a:p>
        </p:txBody>
      </p:sp>
      <p:pic>
        <p:nvPicPr>
          <p:cNvPr id="5" name="Picture 5">
            <a:extLst>
              <a:ext uri="{FF2B5EF4-FFF2-40B4-BE49-F238E27FC236}">
                <a16:creationId xmlns:a16="http://schemas.microsoft.com/office/drawing/2014/main" id="{78CF82A0-17C8-4D06-B124-C0BA6F9C51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730" y="5260869"/>
            <a:ext cx="140323" cy="238929"/>
          </a:xfrm>
          <a:prstGeom prst="rect">
            <a:avLst/>
          </a:prstGeom>
        </p:spPr>
      </p:pic>
      <p:sp>
        <p:nvSpPr>
          <p:cNvPr id="6" name="Title 1">
            <a:extLst>
              <a:ext uri="{FF2B5EF4-FFF2-40B4-BE49-F238E27FC236}">
                <a16:creationId xmlns:a16="http://schemas.microsoft.com/office/drawing/2014/main" id="{C6430D99-6689-46DE-ACB6-4BCD276701F3}"/>
              </a:ext>
            </a:extLst>
          </p:cNvPr>
          <p:cNvSpPr>
            <a:spLocks noGrp="1"/>
          </p:cNvSpPr>
          <p:nvPr>
            <p:ph type="ctrTitle"/>
          </p:nvPr>
        </p:nvSpPr>
        <p:spPr>
          <a:xfrm>
            <a:off x="661854" y="5260869"/>
            <a:ext cx="11526142" cy="634061"/>
          </a:xfrm>
          <a:prstGeom prst="rect">
            <a:avLst/>
          </a:prstGeom>
        </p:spPr>
        <p:txBody>
          <a:bodyPr anchor="t">
            <a:noAutofit/>
          </a:bodyPr>
          <a:lstStyle>
            <a:lvl1pPr algn="l" rtl="0">
              <a:defRPr sz="1600" b="1">
                <a:solidFill>
                  <a:schemeClr val="bg1"/>
                </a:solidFill>
                <a:latin typeface="+mj-lt"/>
              </a:defRPr>
            </a:lvl1pPr>
          </a:lstStyle>
          <a:p>
            <a:r>
              <a:rPr lang="lv-LV"/>
              <a:t>Rediģēt šablona virsraksta stilu</a:t>
            </a:r>
            <a:endParaRPr lang="en-GB"/>
          </a:p>
        </p:txBody>
      </p:sp>
      <p:pic>
        <p:nvPicPr>
          <p:cNvPr id="7" name="Picture 7">
            <a:extLst>
              <a:ext uri="{FF2B5EF4-FFF2-40B4-BE49-F238E27FC236}">
                <a16:creationId xmlns:a16="http://schemas.microsoft.com/office/drawing/2014/main" id="{5F82255B-8503-4E38-855F-EFAFDC0D812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5345" y="564734"/>
            <a:ext cx="2476981" cy="519254"/>
          </a:xfrm>
          <a:prstGeom prst="rect">
            <a:avLst/>
          </a:prstGeom>
        </p:spPr>
      </p:pic>
    </p:spTree>
    <p:extLst>
      <p:ext uri="{BB962C8B-B14F-4D97-AF65-F5344CB8AC3E}">
        <p14:creationId xmlns:p14="http://schemas.microsoft.com/office/powerpoint/2010/main" val="107389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losing slide 3">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AC4B6E-6239-4D58-ABEF-6B64612446D3}"/>
              </a:ext>
            </a:extLst>
          </p:cNvPr>
          <p:cNvGraphicFramePr>
            <a:graphicFrameLocks noChangeAspect="1"/>
          </p:cNvGraphicFramePr>
          <p:nvPr userDrawn="1">
            <p:custDataLst>
              <p:tags r:id="rId1"/>
            </p:custDataLst>
            <p:extLst>
              <p:ext uri="{D42A27DB-BD31-4B8C-83A1-F6EECF244321}">
                <p14:modId xmlns:p14="http://schemas.microsoft.com/office/powerpoint/2010/main" val="3374871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FCAC4B6E-6239-4D58-ABEF-6B64612446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10">
            <a:extLst>
              <a:ext uri="{FF2B5EF4-FFF2-40B4-BE49-F238E27FC236}">
                <a16:creationId xmlns:a16="http://schemas.microsoft.com/office/drawing/2014/main" id="{C5F373CC-CF2A-40C8-AD1C-5996A7F96B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5" name="Title 1">
            <a:extLst>
              <a:ext uri="{FF2B5EF4-FFF2-40B4-BE49-F238E27FC236}">
                <a16:creationId xmlns:a16="http://schemas.microsoft.com/office/drawing/2014/main" id="{395EF125-F252-4F42-B849-FE3C2EBC45A0}"/>
              </a:ext>
            </a:extLst>
          </p:cNvPr>
          <p:cNvSpPr>
            <a:spLocks noGrp="1"/>
          </p:cNvSpPr>
          <p:nvPr>
            <p:ph type="ctrTitle" hasCustomPrompt="1"/>
          </p:nvPr>
        </p:nvSpPr>
        <p:spPr>
          <a:xfrm>
            <a:off x="950823" y="5896262"/>
            <a:ext cx="5876967" cy="566227"/>
          </a:xfrm>
          <a:prstGeom prst="rect">
            <a:avLst/>
          </a:prstGeom>
        </p:spPr>
        <p:txBody>
          <a:bodyPr vert="horz" anchor="t">
            <a:noAutofit/>
          </a:bodyPr>
          <a:lstStyle>
            <a:lvl1pPr algn="l" rtl="0">
              <a:defRPr sz="1800" b="1">
                <a:solidFill>
                  <a:schemeClr val="bg1"/>
                </a:solidFill>
                <a:latin typeface="+mj-lt"/>
              </a:defRPr>
            </a:lvl1pPr>
          </a:lstStyle>
          <a:p>
            <a:r>
              <a:rPr lang="en-GB"/>
              <a:t>WE LOOK FORWARD TO WORKING WITH YOU!</a:t>
            </a:r>
          </a:p>
        </p:txBody>
      </p:sp>
    </p:spTree>
    <p:extLst>
      <p:ext uri="{BB962C8B-B14F-4D97-AF65-F5344CB8AC3E}">
        <p14:creationId xmlns:p14="http://schemas.microsoft.com/office/powerpoint/2010/main" val="170410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4">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3CE0BF-1198-4152-9086-6FCAF90BB761}"/>
              </a:ext>
            </a:extLst>
          </p:cNvPr>
          <p:cNvGraphicFramePr>
            <a:graphicFrameLocks noChangeAspect="1"/>
          </p:cNvGraphicFramePr>
          <p:nvPr userDrawn="1">
            <p:custDataLst>
              <p:tags r:id="rId1"/>
            </p:custDataLst>
            <p:extLst>
              <p:ext uri="{D42A27DB-BD31-4B8C-83A1-F6EECF244321}">
                <p14:modId xmlns:p14="http://schemas.microsoft.com/office/powerpoint/2010/main" val="336454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3" name="Object 2" hidden="1">
                        <a:extLst>
                          <a:ext uri="{FF2B5EF4-FFF2-40B4-BE49-F238E27FC236}">
                            <a16:creationId xmlns:a16="http://schemas.microsoft.com/office/drawing/2014/main" id="{433CE0BF-1198-4152-9086-6FCAF90BB7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0A27113-AF73-426A-97F7-D8181E51D92A}"/>
              </a:ext>
            </a:extLst>
          </p:cNvPr>
          <p:cNvSpPr/>
          <p:nvPr userDrawn="1">
            <p:custDataLst>
              <p:tags r:id="rId2"/>
            </p:custDataLst>
          </p:nvPr>
        </p:nvSpPr>
        <p:spPr>
          <a:xfrm>
            <a:off x="0" y="0"/>
            <a:ext cx="158750" cy="1587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eaLnBrk="1" fontAlgn="base">
              <a:lnSpc>
                <a:spcPct val="90000"/>
              </a:lnSpc>
              <a:spcBef>
                <a:spcPct val="0"/>
              </a:spcBef>
              <a:spcAft>
                <a:spcPct val="0"/>
              </a:spcAft>
              <a:buClr>
                <a:srgbClr val="ABCD3A"/>
              </a:buClr>
              <a:buSzPct val="90000"/>
              <a:buFontTx/>
              <a:buNone/>
            </a:pPr>
            <a:endParaRPr lang="en-US" sz="1800" b="1" i="0" baseline="0" err="1">
              <a:solidFill>
                <a:srgbClr val="000000"/>
              </a:solidFill>
              <a:latin typeface="Calibri" panose="020F0502020204030204" pitchFamily="34" charset="0"/>
              <a:ea typeface="+mj-ea"/>
              <a:cs typeface="+mj-cs"/>
              <a:sym typeface="Calibri" panose="020F0502020204030204" pitchFamily="34" charset="0"/>
            </a:endParaRPr>
          </a:p>
        </p:txBody>
      </p:sp>
      <p:pic>
        <p:nvPicPr>
          <p:cNvPr id="37" name="Picture 10">
            <a:extLst>
              <a:ext uri="{FF2B5EF4-FFF2-40B4-BE49-F238E27FC236}">
                <a16:creationId xmlns:a16="http://schemas.microsoft.com/office/drawing/2014/main" id="{5ECE4DDB-0726-4A12-AB99-ED08F77D64A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38" name="Title 1">
            <a:extLst>
              <a:ext uri="{FF2B5EF4-FFF2-40B4-BE49-F238E27FC236}">
                <a16:creationId xmlns:a16="http://schemas.microsoft.com/office/drawing/2014/main" id="{97845CD6-1FDC-4340-B9D7-05E44E9ACF15}"/>
              </a:ext>
            </a:extLst>
          </p:cNvPr>
          <p:cNvSpPr>
            <a:spLocks noGrp="1"/>
          </p:cNvSpPr>
          <p:nvPr>
            <p:ph type="ctrTitle" hasCustomPrompt="1"/>
          </p:nvPr>
        </p:nvSpPr>
        <p:spPr>
          <a:xfrm>
            <a:off x="950823" y="5858162"/>
            <a:ext cx="5876967" cy="566227"/>
          </a:xfrm>
          <a:prstGeom prst="rect">
            <a:avLst/>
          </a:prstGeom>
        </p:spPr>
        <p:txBody>
          <a:bodyPr anchor="t">
            <a:noAutofit/>
          </a:bodyPr>
          <a:lstStyle>
            <a:lvl1pPr algn="l">
              <a:defRPr sz="1800" b="1">
                <a:solidFill>
                  <a:schemeClr val="bg1"/>
                </a:solidFill>
                <a:latin typeface="+mj-lt"/>
              </a:defRPr>
            </a:lvl1pPr>
          </a:lstStyle>
          <a:p>
            <a:r>
              <a:rPr lang="en-US"/>
              <a:t>WE LOOK FORWARD TO WORKING WITH YOU</a:t>
            </a:r>
          </a:p>
        </p:txBody>
      </p:sp>
      <p:sp>
        <p:nvSpPr>
          <p:cNvPr id="39" name="TextBox 38">
            <a:extLst>
              <a:ext uri="{FF2B5EF4-FFF2-40B4-BE49-F238E27FC236}">
                <a16:creationId xmlns:a16="http://schemas.microsoft.com/office/drawing/2014/main" id="{40626473-3F2F-48D7-9A37-707428EDBC70}"/>
              </a:ext>
            </a:extLst>
          </p:cNvPr>
          <p:cNvSpPr txBox="1"/>
          <p:nvPr userDrawn="1"/>
        </p:nvSpPr>
        <p:spPr>
          <a:xfrm>
            <a:off x="8682687" y="1840038"/>
            <a:ext cx="1180131" cy="707886"/>
          </a:xfrm>
          <a:prstGeom prst="rect">
            <a:avLst/>
          </a:prstGeom>
          <a:noFill/>
        </p:spPr>
        <p:txBody>
          <a:bodyPr wrap="none" rtlCol="0">
            <a:spAutoFit/>
          </a:bodyPr>
          <a:lstStyle/>
          <a:p>
            <a:r>
              <a:rPr lang="en-US" sz="1000" b="1" kern="1200">
                <a:solidFill>
                  <a:schemeClr val="accent2"/>
                </a:solidFill>
                <a:latin typeface="+mn-lt"/>
                <a:ea typeface="+mn-ea"/>
                <a:cs typeface="Avenir Next Regular"/>
              </a:rPr>
              <a:t>CIVITTA</a:t>
            </a:r>
            <a:r>
              <a:rPr lang="en-US" sz="1000" b="1">
                <a:solidFill>
                  <a:schemeClr val="accent2"/>
                </a:solidFill>
                <a:latin typeface="+mj-lt"/>
                <a:cs typeface="Avenir Next Regular"/>
              </a:rPr>
              <a:t> Lithuania</a:t>
            </a:r>
            <a:br>
              <a:rPr lang="en-US" sz="1000">
                <a:solidFill>
                  <a:schemeClr val="bg1"/>
                </a:solidFill>
                <a:latin typeface="+mj-lt"/>
                <a:cs typeface="Avenir Next Regular"/>
              </a:rPr>
            </a:br>
            <a:r>
              <a:rPr lang="en-US" sz="1000">
                <a:solidFill>
                  <a:schemeClr val="bg1"/>
                </a:solidFill>
                <a:latin typeface="+mj-lt"/>
                <a:cs typeface="Avenir Next Regular"/>
              </a:rPr>
              <a:t>info.lt@civitta.com</a:t>
            </a:r>
            <a:br>
              <a:rPr lang="en-US" sz="1000">
                <a:solidFill>
                  <a:schemeClr val="bg1"/>
                </a:solidFill>
                <a:latin typeface="+mj-lt"/>
                <a:cs typeface="Avenir Next Regular"/>
              </a:rPr>
            </a:br>
            <a:r>
              <a:rPr lang="en-US" sz="1000">
                <a:solidFill>
                  <a:schemeClr val="bg1"/>
                </a:solidFill>
                <a:latin typeface="+mj-lt"/>
                <a:cs typeface="Avenir Next Regular"/>
              </a:rPr>
              <a:t>+370 685 266 80</a:t>
            </a:r>
          </a:p>
          <a:p>
            <a:r>
              <a:rPr lang="en-US" sz="1000">
                <a:solidFill>
                  <a:schemeClr val="bg1"/>
                </a:solidFill>
                <a:cs typeface="Avenir Next Regular"/>
              </a:rPr>
              <a:t>www.civitta.lt</a:t>
            </a:r>
          </a:p>
        </p:txBody>
      </p:sp>
      <p:sp>
        <p:nvSpPr>
          <p:cNvPr id="40" name="TextBox 39">
            <a:extLst>
              <a:ext uri="{FF2B5EF4-FFF2-40B4-BE49-F238E27FC236}">
                <a16:creationId xmlns:a16="http://schemas.microsoft.com/office/drawing/2014/main" id="{DD2159D1-E59D-4E0E-8116-2B80CFB8714A}"/>
              </a:ext>
            </a:extLst>
          </p:cNvPr>
          <p:cNvSpPr txBox="1"/>
          <p:nvPr userDrawn="1"/>
        </p:nvSpPr>
        <p:spPr>
          <a:xfrm>
            <a:off x="8682687" y="1116696"/>
            <a:ext cx="1511999" cy="709200"/>
          </a:xfrm>
          <a:prstGeom prst="rect">
            <a:avLst/>
          </a:prstGeom>
          <a:noFill/>
        </p:spPr>
        <p:txBody>
          <a:bodyPr wrap="square" rtlCol="0">
            <a:spAutoFit/>
          </a:bodyPr>
          <a:lstStyle/>
          <a:p>
            <a:r>
              <a:rPr lang="en-US" sz="1000" b="1" kern="1200">
                <a:solidFill>
                  <a:schemeClr val="accent2"/>
                </a:solidFill>
                <a:latin typeface="+mn-lt"/>
                <a:ea typeface="+mn-ea"/>
                <a:cs typeface="Avenir Next Regular"/>
              </a:rPr>
              <a:t>CIVITTA</a:t>
            </a:r>
            <a:r>
              <a:rPr lang="en-US" sz="1000" b="1">
                <a:solidFill>
                  <a:schemeClr val="accent2"/>
                </a:solidFill>
                <a:latin typeface="+mj-lt"/>
                <a:cs typeface="Avenir Next Regular"/>
              </a:rPr>
              <a:t> Latvia</a:t>
            </a:r>
          </a:p>
          <a:p>
            <a:r>
              <a:rPr lang="en-US" sz="1000">
                <a:solidFill>
                  <a:schemeClr val="bg1"/>
                </a:solidFill>
                <a:latin typeface="+mj-lt"/>
              </a:rPr>
              <a:t>Info.lv@civitta.com </a:t>
            </a:r>
          </a:p>
          <a:p>
            <a:r>
              <a:rPr lang="en-US" sz="1000">
                <a:solidFill>
                  <a:schemeClr val="bg1"/>
                </a:solidFill>
                <a:latin typeface="+mj-lt"/>
              </a:rPr>
              <a:t>+371 277 055 85</a:t>
            </a:r>
          </a:p>
          <a:p>
            <a:r>
              <a:rPr lang="en-US" sz="1000">
                <a:solidFill>
                  <a:schemeClr val="bg1"/>
                </a:solidFill>
                <a:cs typeface="Avenir Next Regular"/>
              </a:rPr>
              <a:t>www.civitta.lv</a:t>
            </a:r>
          </a:p>
        </p:txBody>
      </p:sp>
      <p:sp>
        <p:nvSpPr>
          <p:cNvPr id="41" name="TextBox 40">
            <a:extLst>
              <a:ext uri="{FF2B5EF4-FFF2-40B4-BE49-F238E27FC236}">
                <a16:creationId xmlns:a16="http://schemas.microsoft.com/office/drawing/2014/main" id="{095EAB35-B377-4739-9CC1-2A0CDD1BFD25}"/>
              </a:ext>
            </a:extLst>
          </p:cNvPr>
          <p:cNvSpPr txBox="1"/>
          <p:nvPr userDrawn="1"/>
        </p:nvSpPr>
        <p:spPr>
          <a:xfrm>
            <a:off x="8682687" y="4023425"/>
            <a:ext cx="1453064" cy="709200"/>
          </a:xfrm>
          <a:prstGeom prst="rect">
            <a:avLst/>
          </a:prstGeom>
          <a:noFill/>
        </p:spPr>
        <p:txBody>
          <a:bodyPr wrap="square" rtlCol="0">
            <a:spAutoFit/>
          </a:bodyPr>
          <a:lstStyle/>
          <a:p>
            <a:r>
              <a:rPr lang="en-US" sz="1000" b="1" kern="1200">
                <a:solidFill>
                  <a:schemeClr val="accent2"/>
                </a:solidFill>
                <a:latin typeface="+mn-lt"/>
                <a:ea typeface="+mn-ea"/>
                <a:cs typeface="Avenir Next Regular"/>
              </a:rPr>
              <a:t>CIVITTA</a:t>
            </a:r>
            <a:r>
              <a:rPr lang="en-US" sz="1000" b="1">
                <a:solidFill>
                  <a:schemeClr val="accent2"/>
                </a:solidFill>
                <a:cs typeface="Avenir Next Regular"/>
              </a:rPr>
              <a:t> Poland</a:t>
            </a:r>
          </a:p>
          <a:p>
            <a:r>
              <a:rPr lang="en-US" sz="1000">
                <a:solidFill>
                  <a:srgbClr val="FFFFFF"/>
                </a:solidFill>
              </a:rPr>
              <a:t>Info.pl@civitta.com</a:t>
            </a:r>
          </a:p>
          <a:p>
            <a:r>
              <a:rPr lang="en-US" sz="1000">
                <a:solidFill>
                  <a:srgbClr val="FFFFFF"/>
                </a:solidFill>
              </a:rPr>
              <a:t>+48 690 001 286</a:t>
            </a:r>
          </a:p>
          <a:p>
            <a:r>
              <a:rPr lang="en-US" sz="1000">
                <a:solidFill>
                  <a:schemeClr val="bg1"/>
                </a:solidFill>
                <a:cs typeface="Avenir Next Regular"/>
              </a:rPr>
              <a:t>www.civitta.pl</a:t>
            </a:r>
            <a:endParaRPr lang="en-US" sz="1000">
              <a:solidFill>
                <a:srgbClr val="FFFFFF"/>
              </a:solidFill>
            </a:endParaRPr>
          </a:p>
        </p:txBody>
      </p:sp>
      <p:sp>
        <p:nvSpPr>
          <p:cNvPr id="42" name="TextBox 41">
            <a:extLst>
              <a:ext uri="{FF2B5EF4-FFF2-40B4-BE49-F238E27FC236}">
                <a16:creationId xmlns:a16="http://schemas.microsoft.com/office/drawing/2014/main" id="{9DFDEE03-E626-4B0F-9CB7-2B3A8DBE2C9F}"/>
              </a:ext>
            </a:extLst>
          </p:cNvPr>
          <p:cNvSpPr txBox="1"/>
          <p:nvPr userDrawn="1"/>
        </p:nvSpPr>
        <p:spPr>
          <a:xfrm>
            <a:off x="8682687" y="393354"/>
            <a:ext cx="1236236" cy="707886"/>
          </a:xfrm>
          <a:prstGeom prst="rect">
            <a:avLst/>
          </a:prstGeom>
          <a:noFill/>
        </p:spPr>
        <p:txBody>
          <a:bodyPr wrap="none" rtlCol="0">
            <a:spAutoFit/>
          </a:bodyPr>
          <a:lstStyle/>
          <a:p>
            <a:r>
              <a:rPr lang="en-US" sz="1000" b="1">
                <a:solidFill>
                  <a:schemeClr val="accent2"/>
                </a:solidFill>
                <a:latin typeface="+mj-lt"/>
                <a:cs typeface="Avenir Next Regular"/>
              </a:rPr>
              <a:t>CIVITTA Estonia</a:t>
            </a:r>
            <a:br>
              <a:rPr lang="en-US" sz="1000">
                <a:solidFill>
                  <a:schemeClr val="accent2"/>
                </a:solidFill>
                <a:latin typeface="+mj-lt"/>
                <a:cs typeface="Avenir Next Regular"/>
              </a:rPr>
            </a:br>
            <a:r>
              <a:rPr lang="en-US" sz="1000">
                <a:solidFill>
                  <a:schemeClr val="bg1"/>
                </a:solidFill>
                <a:latin typeface="+mj-lt"/>
                <a:cs typeface="Avenir Next Regular"/>
              </a:rPr>
              <a:t>info.ee@civitta.com</a:t>
            </a:r>
          </a:p>
          <a:p>
            <a:r>
              <a:rPr lang="en-US" sz="1000">
                <a:solidFill>
                  <a:schemeClr val="bg1"/>
                </a:solidFill>
                <a:latin typeface="+mj-lt"/>
                <a:cs typeface="Avenir Next Regular"/>
              </a:rPr>
              <a:t>+372 646 448 8</a:t>
            </a:r>
          </a:p>
          <a:p>
            <a:r>
              <a:rPr lang="en-US" sz="1000">
                <a:solidFill>
                  <a:schemeClr val="bg1"/>
                </a:solidFill>
                <a:latin typeface="+mj-lt"/>
                <a:cs typeface="Avenir Next Regular"/>
              </a:rPr>
              <a:t>www.civitta.ee</a:t>
            </a:r>
          </a:p>
        </p:txBody>
      </p:sp>
      <p:sp>
        <p:nvSpPr>
          <p:cNvPr id="43" name="TextBox 42">
            <a:extLst>
              <a:ext uri="{FF2B5EF4-FFF2-40B4-BE49-F238E27FC236}">
                <a16:creationId xmlns:a16="http://schemas.microsoft.com/office/drawing/2014/main" id="{C8DFED62-80D0-4A2D-8C34-790202B111B1}"/>
              </a:ext>
            </a:extLst>
          </p:cNvPr>
          <p:cNvSpPr txBox="1"/>
          <p:nvPr userDrawn="1"/>
        </p:nvSpPr>
        <p:spPr>
          <a:xfrm>
            <a:off x="10194686" y="393354"/>
            <a:ext cx="1252266" cy="861774"/>
          </a:xfrm>
          <a:prstGeom prst="rect">
            <a:avLst/>
          </a:prstGeom>
          <a:noFill/>
        </p:spPr>
        <p:txBody>
          <a:bodyPr wrap="none" rtlCol="0">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rPr>
              <a:t> Romania</a:t>
            </a:r>
          </a:p>
          <a:p>
            <a:pPr lvl="0"/>
            <a:r>
              <a:rPr lang="en-US" sz="1000">
                <a:solidFill>
                  <a:srgbClr val="FFFFFF"/>
                </a:solidFill>
              </a:rPr>
              <a:t>Info.ro@civitta.com </a:t>
            </a:r>
          </a:p>
          <a:p>
            <a:pPr lvl="0"/>
            <a:r>
              <a:rPr lang="en-US" sz="1000">
                <a:solidFill>
                  <a:srgbClr val="FFFFFF"/>
                </a:solidFill>
              </a:rPr>
              <a:t>+403 180 535 88</a:t>
            </a:r>
          </a:p>
          <a:p>
            <a:pPr lvl="0"/>
            <a:r>
              <a:rPr lang="en-US" sz="1000">
                <a:solidFill>
                  <a:schemeClr val="bg1"/>
                </a:solidFill>
                <a:cs typeface="Avenir Next Regular"/>
              </a:rPr>
              <a:t>www.civitta.ro</a:t>
            </a:r>
            <a:endParaRPr lang="en-US" sz="1000">
              <a:solidFill>
                <a:srgbClr val="FFFFFF"/>
              </a:solidFill>
            </a:endParaRPr>
          </a:p>
          <a:p>
            <a:pPr lvl="0"/>
            <a:endParaRPr lang="en-US" sz="1000">
              <a:solidFill>
                <a:srgbClr val="FFFFFF"/>
              </a:solidFill>
            </a:endParaRPr>
          </a:p>
        </p:txBody>
      </p:sp>
      <p:grpSp>
        <p:nvGrpSpPr>
          <p:cNvPr id="44" name="Group 43">
            <a:extLst>
              <a:ext uri="{FF2B5EF4-FFF2-40B4-BE49-F238E27FC236}">
                <a16:creationId xmlns:a16="http://schemas.microsoft.com/office/drawing/2014/main" id="{DDB3B28F-9ADC-49A4-A1AB-D12E485D7C7D}"/>
              </a:ext>
            </a:extLst>
          </p:cNvPr>
          <p:cNvGrpSpPr/>
          <p:nvPr userDrawn="1"/>
        </p:nvGrpSpPr>
        <p:grpSpPr>
          <a:xfrm>
            <a:off x="944502" y="1034377"/>
            <a:ext cx="1752530" cy="761747"/>
            <a:chOff x="944502" y="1774406"/>
            <a:chExt cx="1752530" cy="761747"/>
          </a:xfrm>
        </p:grpSpPr>
        <p:sp>
          <p:nvSpPr>
            <p:cNvPr id="45" name="Rectangle 44">
              <a:extLst>
                <a:ext uri="{FF2B5EF4-FFF2-40B4-BE49-F238E27FC236}">
                  <a16:creationId xmlns:a16="http://schemas.microsoft.com/office/drawing/2014/main" id="{253FC7D4-81AB-4FA3-825F-C6AB1AC7F501}"/>
                </a:ext>
              </a:extLst>
            </p:cNvPr>
            <p:cNvSpPr/>
            <p:nvPr userDrawn="1"/>
          </p:nvSpPr>
          <p:spPr>
            <a:xfrm>
              <a:off x="944502" y="1774406"/>
              <a:ext cx="1752530" cy="461665"/>
            </a:xfrm>
            <a:prstGeom prst="rect">
              <a:avLst/>
            </a:prstGeom>
          </p:spPr>
          <p:txBody>
            <a:bodyPr wrap="square">
              <a:spAutoFit/>
            </a:bodyPr>
            <a:lstStyle/>
            <a:p>
              <a:r>
                <a:rPr lang="en-US" sz="1200" b="1" kern="1200">
                  <a:solidFill>
                    <a:schemeClr val="accent2"/>
                  </a:solidFill>
                  <a:latin typeface="+mn-lt"/>
                  <a:ea typeface="+mn-ea"/>
                  <a:cs typeface="Avenir Next Regular"/>
                </a:rPr>
                <a:t>CIVITTA</a:t>
              </a:r>
              <a:r>
                <a:rPr lang="en-US" sz="1200" b="1">
                  <a:solidFill>
                    <a:schemeClr val="accent2"/>
                  </a:solidFill>
                  <a:latin typeface="+mj-lt"/>
                  <a:cs typeface="Avenir Next Regular"/>
                </a:rPr>
                <a:t> International</a:t>
              </a:r>
            </a:p>
            <a:p>
              <a:endParaRPr lang="en-US" sz="1200">
                <a:solidFill>
                  <a:srgbClr val="E8B564"/>
                </a:solidFill>
                <a:latin typeface="+mj-lt"/>
                <a:cs typeface="Avenir Next Regular"/>
              </a:endParaRPr>
            </a:p>
          </p:txBody>
        </p:sp>
        <p:sp>
          <p:nvSpPr>
            <p:cNvPr id="46" name="Rectangle 5">
              <a:extLst>
                <a:ext uri="{FF2B5EF4-FFF2-40B4-BE49-F238E27FC236}">
                  <a16:creationId xmlns:a16="http://schemas.microsoft.com/office/drawing/2014/main" id="{FC344F7F-2204-4F31-9A96-A8C1E1E61510}"/>
                </a:ext>
              </a:extLst>
            </p:cNvPr>
            <p:cNvSpPr/>
            <p:nvPr userDrawn="1"/>
          </p:nvSpPr>
          <p:spPr>
            <a:xfrm>
              <a:off x="944502" y="1935989"/>
              <a:ext cx="1544428" cy="600164"/>
            </a:xfrm>
            <a:prstGeom prst="rect">
              <a:avLst/>
            </a:prstGeom>
          </p:spPr>
          <p:txBody>
            <a:bodyPr wrap="square">
              <a:spAutoFit/>
            </a:bodyPr>
            <a:lstStyle/>
            <a:p>
              <a:r>
                <a:rPr lang="en-US" sz="1100" b="1">
                  <a:solidFill>
                    <a:schemeClr val="bg1"/>
                  </a:solidFill>
                  <a:latin typeface="+mj-lt"/>
                  <a:cs typeface="Avenir Next Regular"/>
                </a:rPr>
                <a:t>info@civitta.com</a:t>
              </a:r>
            </a:p>
            <a:p>
              <a:r>
                <a:rPr lang="en-US" sz="1100" b="1">
                  <a:solidFill>
                    <a:schemeClr val="bg1"/>
                  </a:solidFill>
                  <a:latin typeface="+mj-lt"/>
                  <a:cs typeface="Avenir Next Regular"/>
                </a:rPr>
                <a:t>+372 735 2802</a:t>
              </a:r>
            </a:p>
            <a:p>
              <a:r>
                <a:rPr lang="en-US" sz="1100" b="1">
                  <a:solidFill>
                    <a:schemeClr val="bg1"/>
                  </a:solidFill>
                  <a:latin typeface="+mj-lt"/>
                  <a:cs typeface="Avenir Next Regular"/>
                </a:rPr>
                <a:t>www.civitta.com</a:t>
              </a:r>
            </a:p>
          </p:txBody>
        </p:sp>
      </p:grpSp>
      <p:sp>
        <p:nvSpPr>
          <p:cNvPr id="47" name="Retângulo 11">
            <a:extLst>
              <a:ext uri="{FF2B5EF4-FFF2-40B4-BE49-F238E27FC236}">
                <a16:creationId xmlns:a16="http://schemas.microsoft.com/office/drawing/2014/main" id="{443DFFA2-5CF7-4F2A-94BE-5ED053C8C424}"/>
              </a:ext>
            </a:extLst>
          </p:cNvPr>
          <p:cNvSpPr/>
          <p:nvPr userDrawn="1"/>
        </p:nvSpPr>
        <p:spPr>
          <a:xfrm>
            <a:off x="8682687" y="2563380"/>
            <a:ext cx="1511999" cy="861774"/>
          </a:xfrm>
          <a:prstGeom prst="rect">
            <a:avLst/>
          </a:prstGeom>
        </p:spPr>
        <p:txBody>
          <a:bodyPr wrap="square">
            <a:spAutoFit/>
          </a:bodyPr>
          <a:lstStyle/>
          <a:p>
            <a:r>
              <a:rPr lang="en-US" sz="1000" b="1" kern="1200">
                <a:solidFill>
                  <a:schemeClr val="accent2"/>
                </a:solidFill>
                <a:latin typeface="+mn-lt"/>
                <a:ea typeface="+mn-ea"/>
                <a:cs typeface="Avenir Next Regular"/>
              </a:rPr>
              <a:t>CIVITTA</a:t>
            </a:r>
            <a:r>
              <a:rPr lang="en-US" sz="1000" b="1">
                <a:solidFill>
                  <a:schemeClr val="accent2"/>
                </a:solidFill>
                <a:cs typeface="Avenir Next Regular"/>
              </a:rPr>
              <a:t> Finland</a:t>
            </a:r>
          </a:p>
          <a:p>
            <a:pPr lvl="0"/>
            <a:r>
              <a:rPr lang="en-US" sz="1000">
                <a:solidFill>
                  <a:srgbClr val="FFFFFF"/>
                </a:solidFill>
                <a:cs typeface="Avenir Next Regular"/>
              </a:rPr>
              <a:t>Info.fi@civitta.com</a:t>
            </a:r>
          </a:p>
          <a:p>
            <a:pPr lvl="0"/>
            <a:r>
              <a:rPr lang="en-US" sz="1000">
                <a:solidFill>
                  <a:schemeClr val="bg1"/>
                </a:solidFill>
                <a:latin typeface="+mj-lt"/>
              </a:rPr>
              <a:t>+358 505 261 694</a:t>
            </a:r>
          </a:p>
          <a:p>
            <a:pPr lvl="0"/>
            <a:r>
              <a:rPr lang="en-US" sz="1000">
                <a:solidFill>
                  <a:schemeClr val="bg1"/>
                </a:solidFill>
                <a:cs typeface="Avenir Next Regular"/>
              </a:rPr>
              <a:t>www.civitta.fi</a:t>
            </a:r>
            <a:br>
              <a:rPr lang="en-US" sz="1000">
                <a:solidFill>
                  <a:srgbClr val="FFFFFF"/>
                </a:solidFill>
                <a:cs typeface="Avenir Next Regular"/>
              </a:rPr>
            </a:br>
            <a:endParaRPr lang="en-US" sz="1000">
              <a:solidFill>
                <a:srgbClr val="FFFFFF"/>
              </a:solidFill>
              <a:cs typeface="Avenir Next Regular"/>
            </a:endParaRPr>
          </a:p>
        </p:txBody>
      </p:sp>
      <p:sp>
        <p:nvSpPr>
          <p:cNvPr id="49" name="Retângulo 13">
            <a:extLst>
              <a:ext uri="{FF2B5EF4-FFF2-40B4-BE49-F238E27FC236}">
                <a16:creationId xmlns:a16="http://schemas.microsoft.com/office/drawing/2014/main" id="{E4C868D2-6D79-4477-8FD2-9B50D76BACB9}"/>
              </a:ext>
            </a:extLst>
          </p:cNvPr>
          <p:cNvSpPr/>
          <p:nvPr userDrawn="1"/>
        </p:nvSpPr>
        <p:spPr>
          <a:xfrm>
            <a:off x="10201098" y="1116696"/>
            <a:ext cx="1345310" cy="707886"/>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 </a:t>
            </a:r>
            <a:r>
              <a:rPr lang="en-US" sz="1000" b="1">
                <a:solidFill>
                  <a:schemeClr val="accent2"/>
                </a:solidFill>
              </a:rPr>
              <a:t>Moldova</a:t>
            </a:r>
          </a:p>
          <a:p>
            <a:pPr lvl="0"/>
            <a:r>
              <a:rPr lang="en-US" sz="1000">
                <a:solidFill>
                  <a:schemeClr val="bg1"/>
                </a:solidFill>
              </a:rPr>
              <a:t>Info.md@civitta.com</a:t>
            </a:r>
          </a:p>
          <a:p>
            <a:pPr lvl="0"/>
            <a:r>
              <a:rPr lang="en-US" sz="1000">
                <a:solidFill>
                  <a:srgbClr val="FFFFFF"/>
                </a:solidFill>
              </a:rPr>
              <a:t>+373 797 550 99</a:t>
            </a:r>
          </a:p>
          <a:p>
            <a:pPr lvl="0"/>
            <a:r>
              <a:rPr lang="en-US" sz="1000">
                <a:solidFill>
                  <a:schemeClr val="bg1"/>
                </a:solidFill>
                <a:cs typeface="Avenir Next Regular"/>
              </a:rPr>
              <a:t>www.civitta.md</a:t>
            </a:r>
            <a:endParaRPr lang="en-US" sz="1000">
              <a:solidFill>
                <a:srgbClr val="FFFFFF"/>
              </a:solidFill>
            </a:endParaRPr>
          </a:p>
        </p:txBody>
      </p:sp>
      <p:sp>
        <p:nvSpPr>
          <p:cNvPr id="50" name="Retângulo 14">
            <a:extLst>
              <a:ext uri="{FF2B5EF4-FFF2-40B4-BE49-F238E27FC236}">
                <a16:creationId xmlns:a16="http://schemas.microsoft.com/office/drawing/2014/main" id="{99208BFD-37CF-452F-8CFB-3757A78EB2A3}"/>
              </a:ext>
            </a:extLst>
          </p:cNvPr>
          <p:cNvSpPr/>
          <p:nvPr userDrawn="1"/>
        </p:nvSpPr>
        <p:spPr>
          <a:xfrm>
            <a:off x="10194686" y="1840038"/>
            <a:ext cx="1351722" cy="861774"/>
          </a:xfrm>
          <a:prstGeom prst="rect">
            <a:avLst/>
          </a:prstGeom>
        </p:spPr>
        <p:txBody>
          <a:bodyPr wrap="square">
            <a:spAutoFit/>
          </a:bodyPr>
          <a:lstStyle/>
          <a:p>
            <a:r>
              <a:rPr lang="en-US" sz="1000" b="1" kern="1200">
                <a:solidFill>
                  <a:schemeClr val="accent2"/>
                </a:solidFill>
                <a:latin typeface="+mn-lt"/>
                <a:ea typeface="+mn-ea"/>
                <a:cs typeface="Avenir Next Regular"/>
              </a:rPr>
              <a:t>CIVITTA Sweden</a:t>
            </a:r>
            <a:endParaRPr lang="en-US" sz="1000" b="1">
              <a:solidFill>
                <a:schemeClr val="accent2"/>
              </a:solidFill>
              <a:cs typeface="Avenir Next Regular"/>
            </a:endParaRPr>
          </a:p>
          <a:p>
            <a:r>
              <a:rPr lang="en-US" sz="1000">
                <a:solidFill>
                  <a:schemeClr val="bg1"/>
                </a:solidFill>
                <a:cs typeface="Avenir Next Regular"/>
              </a:rPr>
              <a:t>Info.se@civitta.com</a:t>
            </a:r>
          </a:p>
          <a:p>
            <a:r>
              <a:rPr lang="en-US" sz="1000">
                <a:solidFill>
                  <a:schemeClr val="bg1"/>
                </a:solidFill>
                <a:cs typeface="Avenir Next Regular"/>
              </a:rPr>
              <a:t>+372 646 448 8 www.civitta.se</a:t>
            </a:r>
          </a:p>
          <a:p>
            <a:endParaRPr lang="en-US" sz="1000">
              <a:solidFill>
                <a:srgbClr val="FFFFFF"/>
              </a:solidFill>
            </a:endParaRPr>
          </a:p>
        </p:txBody>
      </p:sp>
      <p:sp>
        <p:nvSpPr>
          <p:cNvPr id="51" name="Retângulo 15">
            <a:extLst>
              <a:ext uri="{FF2B5EF4-FFF2-40B4-BE49-F238E27FC236}">
                <a16:creationId xmlns:a16="http://schemas.microsoft.com/office/drawing/2014/main" id="{0CA55068-CBAD-4953-943E-549414587580}"/>
              </a:ext>
            </a:extLst>
          </p:cNvPr>
          <p:cNvSpPr/>
          <p:nvPr userDrawn="1"/>
        </p:nvSpPr>
        <p:spPr>
          <a:xfrm>
            <a:off x="8682687" y="4746768"/>
            <a:ext cx="1511999" cy="709200"/>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latin typeface="Calibri"/>
                <a:cs typeface="Avenir Next Regular"/>
              </a:rPr>
              <a:t> Ukraine</a:t>
            </a:r>
          </a:p>
          <a:p>
            <a:pPr lvl="0"/>
            <a:r>
              <a:rPr lang="en-US" sz="1000">
                <a:solidFill>
                  <a:srgbClr val="FFFFFF"/>
                </a:solidFill>
                <a:latin typeface="Calibri"/>
              </a:rPr>
              <a:t>Info.ua@civitta.com</a:t>
            </a:r>
          </a:p>
          <a:p>
            <a:pPr lvl="0"/>
            <a:r>
              <a:rPr lang="en-US" sz="1000">
                <a:solidFill>
                  <a:srgbClr val="FFFFFF"/>
                </a:solidFill>
              </a:rPr>
              <a:t>+380 442 270 140</a:t>
            </a:r>
          </a:p>
          <a:p>
            <a:pPr lvl="0"/>
            <a:r>
              <a:rPr lang="en-US" sz="1000">
                <a:solidFill>
                  <a:schemeClr val="bg1"/>
                </a:solidFill>
                <a:cs typeface="Avenir Next Regular"/>
              </a:rPr>
              <a:t>www.civitta.com.ua</a:t>
            </a:r>
            <a:endParaRPr lang="en-US" sz="1000">
              <a:solidFill>
                <a:srgbClr val="FFFFFF"/>
              </a:solidFill>
            </a:endParaRPr>
          </a:p>
        </p:txBody>
      </p:sp>
      <p:sp>
        <p:nvSpPr>
          <p:cNvPr id="52" name="Retângulo 16">
            <a:extLst>
              <a:ext uri="{FF2B5EF4-FFF2-40B4-BE49-F238E27FC236}">
                <a16:creationId xmlns:a16="http://schemas.microsoft.com/office/drawing/2014/main" id="{92B45CF6-9504-418D-A394-DF56ABDF8F4C}"/>
              </a:ext>
            </a:extLst>
          </p:cNvPr>
          <p:cNvSpPr/>
          <p:nvPr userDrawn="1"/>
        </p:nvSpPr>
        <p:spPr>
          <a:xfrm>
            <a:off x="10194686" y="2564449"/>
            <a:ext cx="1453064" cy="709200"/>
          </a:xfrm>
          <a:prstGeom prst="rect">
            <a:avLst/>
          </a:prstGeom>
        </p:spPr>
        <p:txBody>
          <a:bodyPr wrap="square">
            <a:spAutoFit/>
          </a:bodyPr>
          <a:lstStyle/>
          <a:p>
            <a:r>
              <a:rPr lang="en-US" sz="1000" b="1" kern="1200">
                <a:solidFill>
                  <a:schemeClr val="accent2"/>
                </a:solidFill>
                <a:latin typeface="+mn-lt"/>
                <a:ea typeface="+mn-ea"/>
                <a:cs typeface="Avenir Next Regular"/>
              </a:rPr>
              <a:t>CIVITTA </a:t>
            </a:r>
            <a:r>
              <a:rPr lang="en-US" sz="1000" b="1">
                <a:solidFill>
                  <a:schemeClr val="accent2"/>
                </a:solidFill>
                <a:cs typeface="Avenir Next Regular"/>
              </a:rPr>
              <a:t>Belarus</a:t>
            </a:r>
          </a:p>
          <a:p>
            <a:r>
              <a:rPr lang="en-US" sz="1000">
                <a:solidFill>
                  <a:srgbClr val="FFFFFF"/>
                </a:solidFill>
              </a:rPr>
              <a:t>Info.by@civitta.com</a:t>
            </a:r>
          </a:p>
          <a:p>
            <a:r>
              <a:rPr lang="en-US" sz="1000">
                <a:solidFill>
                  <a:srgbClr val="FFFFFF"/>
                </a:solidFill>
              </a:rPr>
              <a:t>+375 296 018 517</a:t>
            </a:r>
          </a:p>
          <a:p>
            <a:r>
              <a:rPr lang="en-US" sz="1000">
                <a:solidFill>
                  <a:schemeClr val="bg1"/>
                </a:solidFill>
                <a:cs typeface="Avenir Next Regular"/>
              </a:rPr>
              <a:t>www.civitta.by</a:t>
            </a:r>
            <a:endParaRPr lang="en-US" sz="1000">
              <a:solidFill>
                <a:srgbClr val="FFFFFF"/>
              </a:solidFill>
            </a:endParaRPr>
          </a:p>
        </p:txBody>
      </p:sp>
      <p:sp>
        <p:nvSpPr>
          <p:cNvPr id="53" name="Retângulo 16">
            <a:extLst>
              <a:ext uri="{FF2B5EF4-FFF2-40B4-BE49-F238E27FC236}">
                <a16:creationId xmlns:a16="http://schemas.microsoft.com/office/drawing/2014/main" id="{3AFC71D9-0B0C-4EEF-BC35-2C05A04D181B}"/>
              </a:ext>
            </a:extLst>
          </p:cNvPr>
          <p:cNvSpPr/>
          <p:nvPr userDrawn="1"/>
        </p:nvSpPr>
        <p:spPr>
          <a:xfrm>
            <a:off x="10194686" y="3287792"/>
            <a:ext cx="1453064" cy="709200"/>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cs typeface="Avenir Next Regular"/>
              </a:rPr>
              <a:t> Serbia</a:t>
            </a:r>
          </a:p>
          <a:p>
            <a:pPr lvl="0"/>
            <a:r>
              <a:rPr lang="en-US" sz="1000">
                <a:solidFill>
                  <a:srgbClr val="FFFFFF"/>
                </a:solidFill>
                <a:cs typeface="Avenir Next Regular"/>
              </a:rPr>
              <a:t>Info.rs@civitta.com</a:t>
            </a:r>
          </a:p>
          <a:p>
            <a:pPr lvl="0"/>
            <a:r>
              <a:rPr lang="en-US" sz="1000">
                <a:solidFill>
                  <a:srgbClr val="FFFFFF"/>
                </a:solidFill>
                <a:cs typeface="Avenir Next Regular"/>
              </a:rPr>
              <a:t>+381 11 2435 489</a:t>
            </a:r>
          </a:p>
          <a:p>
            <a:pPr lvl="0"/>
            <a:r>
              <a:rPr lang="en-US" sz="1000">
                <a:solidFill>
                  <a:schemeClr val="bg1"/>
                </a:solidFill>
                <a:cs typeface="Avenir Next Regular"/>
              </a:rPr>
              <a:t>www.civitta.rs</a:t>
            </a:r>
            <a:endParaRPr lang="en-US" sz="1000">
              <a:solidFill>
                <a:srgbClr val="FFFFFF"/>
              </a:solidFill>
              <a:cs typeface="Avenir Next Regular"/>
            </a:endParaRPr>
          </a:p>
        </p:txBody>
      </p:sp>
      <p:sp>
        <p:nvSpPr>
          <p:cNvPr id="54" name="Retângulo 15">
            <a:extLst>
              <a:ext uri="{FF2B5EF4-FFF2-40B4-BE49-F238E27FC236}">
                <a16:creationId xmlns:a16="http://schemas.microsoft.com/office/drawing/2014/main" id="{0C0E7EE6-F140-4D33-BB5A-82E6252C41A1}"/>
              </a:ext>
            </a:extLst>
          </p:cNvPr>
          <p:cNvSpPr/>
          <p:nvPr userDrawn="1"/>
        </p:nvSpPr>
        <p:spPr>
          <a:xfrm>
            <a:off x="8682687" y="5470109"/>
            <a:ext cx="1511999" cy="707886"/>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 </a:t>
            </a:r>
            <a:r>
              <a:rPr lang="en-US" sz="1000" b="1">
                <a:solidFill>
                  <a:schemeClr val="accent2"/>
                </a:solidFill>
                <a:latin typeface="Calibri"/>
                <a:cs typeface="Avenir Next Regular"/>
              </a:rPr>
              <a:t>Slovakia</a:t>
            </a:r>
          </a:p>
          <a:p>
            <a:r>
              <a:rPr lang="en-US" sz="1000">
                <a:solidFill>
                  <a:srgbClr val="FFFFFF"/>
                </a:solidFill>
              </a:rPr>
              <a:t>info.sk@civitta.com</a:t>
            </a:r>
          </a:p>
          <a:p>
            <a:r>
              <a:rPr lang="en-US" sz="1000">
                <a:solidFill>
                  <a:srgbClr val="FFFFFF"/>
                </a:solidFill>
              </a:rPr>
              <a:t>+421 901 700 574</a:t>
            </a:r>
            <a:endParaRPr lang="en-US" sz="1000">
              <a:solidFill>
                <a:schemeClr val="bg1"/>
              </a:solidFill>
              <a:cs typeface="Avenir Next Regular"/>
            </a:endParaRPr>
          </a:p>
          <a:p>
            <a:pPr lvl="0"/>
            <a:r>
              <a:rPr lang="en-US" sz="1000">
                <a:solidFill>
                  <a:schemeClr val="bg1"/>
                </a:solidFill>
                <a:cs typeface="Avenir Next Regular"/>
              </a:rPr>
              <a:t>www.civitta.sk</a:t>
            </a:r>
            <a:endParaRPr lang="en-US" sz="1000">
              <a:solidFill>
                <a:srgbClr val="FFFFFF"/>
              </a:solidFill>
            </a:endParaRPr>
          </a:p>
        </p:txBody>
      </p:sp>
      <p:sp>
        <p:nvSpPr>
          <p:cNvPr id="55" name="Retângulo 16">
            <a:extLst>
              <a:ext uri="{FF2B5EF4-FFF2-40B4-BE49-F238E27FC236}">
                <a16:creationId xmlns:a16="http://schemas.microsoft.com/office/drawing/2014/main" id="{DF45354A-76C1-4EF8-97B5-9381E96079F1}"/>
              </a:ext>
            </a:extLst>
          </p:cNvPr>
          <p:cNvSpPr/>
          <p:nvPr userDrawn="1"/>
        </p:nvSpPr>
        <p:spPr>
          <a:xfrm>
            <a:off x="10201098" y="4009819"/>
            <a:ext cx="1453064" cy="709200"/>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cs typeface="Avenir Next Regular"/>
              </a:rPr>
              <a:t> Bulgaria</a:t>
            </a:r>
          </a:p>
          <a:p>
            <a:pPr lvl="0"/>
            <a:r>
              <a:rPr lang="en-US" sz="1000">
                <a:solidFill>
                  <a:srgbClr val="FFFFFF"/>
                </a:solidFill>
                <a:cs typeface="Avenir Next Regular"/>
              </a:rPr>
              <a:t>Info.bg@civitta.com</a:t>
            </a:r>
          </a:p>
          <a:p>
            <a:pPr lvl="0"/>
            <a:r>
              <a:rPr lang="en-US" sz="1000">
                <a:solidFill>
                  <a:srgbClr val="FFFFFF"/>
                </a:solidFill>
                <a:cs typeface="Avenir Next Regular"/>
              </a:rPr>
              <a:t>+359 884 076 576</a:t>
            </a:r>
            <a:br>
              <a:rPr lang="en-US" sz="1000">
                <a:solidFill>
                  <a:srgbClr val="FFFFFF"/>
                </a:solidFill>
                <a:cs typeface="Avenir Next Regular"/>
              </a:rPr>
            </a:br>
            <a:r>
              <a:rPr lang="en-US" sz="1000">
                <a:solidFill>
                  <a:schemeClr val="bg1"/>
                </a:solidFill>
                <a:cs typeface="Avenir Next Regular"/>
              </a:rPr>
              <a:t>www.civitta.bg</a:t>
            </a:r>
            <a:endParaRPr lang="en-US" sz="1000">
              <a:solidFill>
                <a:srgbClr val="FFFFFF"/>
              </a:solidFill>
              <a:cs typeface="Avenir Next Regular"/>
            </a:endParaRPr>
          </a:p>
        </p:txBody>
      </p:sp>
      <p:sp>
        <p:nvSpPr>
          <p:cNvPr id="56" name="Retângulo 15">
            <a:extLst>
              <a:ext uri="{FF2B5EF4-FFF2-40B4-BE49-F238E27FC236}">
                <a16:creationId xmlns:a16="http://schemas.microsoft.com/office/drawing/2014/main" id="{3E72A505-F94B-41E5-8CDE-5F9D8D45B372}"/>
              </a:ext>
            </a:extLst>
          </p:cNvPr>
          <p:cNvSpPr/>
          <p:nvPr userDrawn="1"/>
        </p:nvSpPr>
        <p:spPr>
          <a:xfrm>
            <a:off x="10201098" y="4733406"/>
            <a:ext cx="1594788" cy="707886"/>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latin typeface="Calibri"/>
                <a:cs typeface="Avenir Next Regular"/>
              </a:rPr>
              <a:t> North Macedonia</a:t>
            </a:r>
          </a:p>
          <a:p>
            <a:r>
              <a:rPr lang="en-US" sz="1000">
                <a:solidFill>
                  <a:srgbClr val="FFFFFF"/>
                </a:solidFill>
              </a:rPr>
              <a:t>info.mk@civitta.com</a:t>
            </a:r>
          </a:p>
          <a:p>
            <a:r>
              <a:rPr lang="en-US" sz="1000">
                <a:solidFill>
                  <a:srgbClr val="FFFFFF"/>
                </a:solidFill>
              </a:rPr>
              <a:t>+389 75 230 439 </a:t>
            </a:r>
            <a:r>
              <a:rPr lang="en-US" sz="1000">
                <a:solidFill>
                  <a:schemeClr val="bg1"/>
                </a:solidFill>
                <a:cs typeface="Avenir Next Regular"/>
              </a:rPr>
              <a:t>www.civitta.com</a:t>
            </a:r>
            <a:endParaRPr lang="en-US" sz="1000">
              <a:solidFill>
                <a:srgbClr val="FFFFFF"/>
              </a:solidFill>
              <a:cs typeface="Avenir Next Regular"/>
            </a:endParaRPr>
          </a:p>
        </p:txBody>
      </p:sp>
      <p:sp>
        <p:nvSpPr>
          <p:cNvPr id="57" name="Retângulo 16">
            <a:extLst>
              <a:ext uri="{FF2B5EF4-FFF2-40B4-BE49-F238E27FC236}">
                <a16:creationId xmlns:a16="http://schemas.microsoft.com/office/drawing/2014/main" id="{05861752-0ADA-471B-AB2D-C2523FAA8881}"/>
              </a:ext>
            </a:extLst>
          </p:cNvPr>
          <p:cNvSpPr/>
          <p:nvPr userDrawn="1"/>
        </p:nvSpPr>
        <p:spPr>
          <a:xfrm>
            <a:off x="8712155" y="3272711"/>
            <a:ext cx="1453064" cy="709200"/>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 </a:t>
            </a:r>
            <a:r>
              <a:rPr lang="en-US" sz="1000" b="1">
                <a:solidFill>
                  <a:schemeClr val="accent2"/>
                </a:solidFill>
                <a:cs typeface="Avenir Next Regular"/>
              </a:rPr>
              <a:t>Denmark</a:t>
            </a:r>
          </a:p>
          <a:p>
            <a:pPr lvl="0"/>
            <a:r>
              <a:rPr lang="en-US" sz="1000">
                <a:solidFill>
                  <a:srgbClr val="FFFFFF"/>
                </a:solidFill>
                <a:cs typeface="Avenir Next Regular"/>
              </a:rPr>
              <a:t>Info.dk@civitta.com</a:t>
            </a:r>
          </a:p>
          <a:p>
            <a:pPr lvl="0"/>
            <a:r>
              <a:rPr lang="en-US" sz="1000">
                <a:solidFill>
                  <a:srgbClr val="FFFFFF"/>
                </a:solidFill>
                <a:cs typeface="Avenir Next Regular"/>
              </a:rPr>
              <a:t>+452 762 80 83</a:t>
            </a:r>
            <a:br>
              <a:rPr lang="en-US" sz="1000">
                <a:solidFill>
                  <a:srgbClr val="FFFFFF"/>
                </a:solidFill>
                <a:cs typeface="Avenir Next Regular"/>
              </a:rPr>
            </a:br>
            <a:r>
              <a:rPr lang="en-US" sz="1000">
                <a:solidFill>
                  <a:schemeClr val="bg1"/>
                </a:solidFill>
                <a:cs typeface="Avenir Next Regular"/>
              </a:rPr>
              <a:t>www.civitta.com</a:t>
            </a:r>
            <a:endParaRPr lang="en-US" sz="1000">
              <a:solidFill>
                <a:srgbClr val="FFFFFF"/>
              </a:solidFill>
              <a:cs typeface="Avenir Next Regular"/>
            </a:endParaRPr>
          </a:p>
        </p:txBody>
      </p:sp>
      <p:sp>
        <p:nvSpPr>
          <p:cNvPr id="24" name="Retângulo 15">
            <a:extLst>
              <a:ext uri="{FF2B5EF4-FFF2-40B4-BE49-F238E27FC236}">
                <a16:creationId xmlns:a16="http://schemas.microsoft.com/office/drawing/2014/main" id="{8CEBDE41-3ECC-4398-86B7-8C18DA13ACDE}"/>
              </a:ext>
            </a:extLst>
          </p:cNvPr>
          <p:cNvSpPr/>
          <p:nvPr userDrawn="1"/>
        </p:nvSpPr>
        <p:spPr>
          <a:xfrm>
            <a:off x="10194686" y="5463589"/>
            <a:ext cx="1594788" cy="707886"/>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a:t>
            </a:r>
            <a:r>
              <a:rPr lang="en-US" sz="1000" b="1">
                <a:solidFill>
                  <a:schemeClr val="accent2"/>
                </a:solidFill>
                <a:latin typeface="Calibri"/>
                <a:cs typeface="Avenir Next Regular"/>
              </a:rPr>
              <a:t> Kosovo</a:t>
            </a:r>
          </a:p>
          <a:p>
            <a:r>
              <a:rPr lang="en-US" sz="1000">
                <a:solidFill>
                  <a:srgbClr val="FFFFFF"/>
                </a:solidFill>
              </a:rPr>
              <a:t>info.ks@civitta.com</a:t>
            </a:r>
          </a:p>
          <a:p>
            <a:r>
              <a:rPr lang="en-US" sz="1000">
                <a:solidFill>
                  <a:srgbClr val="FFFFFF"/>
                </a:solidFill>
              </a:rPr>
              <a:t>+383 493 380 55 </a:t>
            </a:r>
            <a:r>
              <a:rPr lang="en-US" sz="1000">
                <a:solidFill>
                  <a:schemeClr val="bg1"/>
                </a:solidFill>
                <a:cs typeface="Avenir Next Regular"/>
              </a:rPr>
              <a:t>www.civitta.com</a:t>
            </a:r>
            <a:endParaRPr lang="en-US" sz="1000">
              <a:solidFill>
                <a:srgbClr val="FFFFFF"/>
              </a:solidFill>
              <a:cs typeface="Avenir Next Regular"/>
            </a:endParaRPr>
          </a:p>
        </p:txBody>
      </p:sp>
      <p:sp>
        <p:nvSpPr>
          <p:cNvPr id="25" name="Retângulo 15">
            <a:extLst>
              <a:ext uri="{FF2B5EF4-FFF2-40B4-BE49-F238E27FC236}">
                <a16:creationId xmlns:a16="http://schemas.microsoft.com/office/drawing/2014/main" id="{EB6A5657-BDE8-497D-89BE-D9F83ECB54DA}"/>
              </a:ext>
            </a:extLst>
          </p:cNvPr>
          <p:cNvSpPr/>
          <p:nvPr userDrawn="1"/>
        </p:nvSpPr>
        <p:spPr>
          <a:xfrm>
            <a:off x="8712155" y="6171475"/>
            <a:ext cx="1511999" cy="707886"/>
          </a:xfrm>
          <a:prstGeom prst="rect">
            <a:avLst/>
          </a:prstGeom>
        </p:spPr>
        <p:txBody>
          <a:bodyPr wrap="square">
            <a:spAutoFit/>
          </a:bodyPr>
          <a:lstStyle/>
          <a:p>
            <a:pPr lvl="0"/>
            <a:r>
              <a:rPr lang="en-US" sz="1000" b="1" kern="1200">
                <a:solidFill>
                  <a:schemeClr val="accent2"/>
                </a:solidFill>
                <a:latin typeface="+mn-lt"/>
                <a:ea typeface="+mn-ea"/>
                <a:cs typeface="Avenir Next Regular"/>
              </a:rPr>
              <a:t>CIVITTA Armenia</a:t>
            </a:r>
            <a:endParaRPr lang="en-US" sz="1000" b="1">
              <a:solidFill>
                <a:schemeClr val="accent2"/>
              </a:solidFill>
              <a:latin typeface="Calibri"/>
              <a:cs typeface="Avenir Next Regular"/>
            </a:endParaRPr>
          </a:p>
          <a:p>
            <a:r>
              <a:rPr lang="en-US" sz="1000">
                <a:solidFill>
                  <a:srgbClr val="FFFFFF"/>
                </a:solidFill>
              </a:rPr>
              <a:t>info.am@civitta.com</a:t>
            </a:r>
          </a:p>
          <a:p>
            <a:r>
              <a:rPr lang="en-US" sz="1000">
                <a:solidFill>
                  <a:srgbClr val="FFFFFF"/>
                </a:solidFill>
              </a:rPr>
              <a:t>+3 741 054 6434</a:t>
            </a:r>
            <a:endParaRPr lang="en-US" sz="1000">
              <a:solidFill>
                <a:schemeClr val="bg1"/>
              </a:solidFill>
              <a:cs typeface="Avenir Next Regular"/>
            </a:endParaRPr>
          </a:p>
          <a:p>
            <a:pPr lvl="0"/>
            <a:r>
              <a:rPr lang="en-US" sz="1000">
                <a:solidFill>
                  <a:schemeClr val="bg1"/>
                </a:solidFill>
                <a:cs typeface="Avenir Next Regular"/>
              </a:rPr>
              <a:t>www.civitta.am</a:t>
            </a:r>
            <a:endParaRPr lang="en-US" sz="1000">
              <a:solidFill>
                <a:srgbClr val="FFFFFF"/>
              </a:solidFill>
            </a:endParaRPr>
          </a:p>
        </p:txBody>
      </p:sp>
    </p:spTree>
    <p:extLst>
      <p:ext uri="{BB962C8B-B14F-4D97-AF65-F5344CB8AC3E}">
        <p14:creationId xmlns:p14="http://schemas.microsoft.com/office/powerpoint/2010/main" val="113679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o de Título">
    <p:bg>
      <p:bgRef idx="1002">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DFAEB-85EF-4617-9988-EF106EB443F2}"/>
              </a:ext>
            </a:extLst>
          </p:cNvPr>
          <p:cNvSpPr>
            <a:spLocks noGrp="1"/>
          </p:cNvSpPr>
          <p:nvPr>
            <p:ph type="ctrTitle"/>
          </p:nvPr>
        </p:nvSpPr>
        <p:spPr>
          <a:xfrm>
            <a:off x="640080" y="2406316"/>
            <a:ext cx="4114800" cy="1581484"/>
          </a:xfrm>
        </p:spPr>
        <p:txBody>
          <a:bodyPr vert="horz" lIns="91440" tIns="45720" rIns="91440" bIns="45720" rtlCol="0" anchor="t" anchorCtr="0">
            <a:noAutofit/>
          </a:bodyPr>
          <a:lstStyle>
            <a:lvl1pPr>
              <a:defRPr lang="pt-PT" sz="4200" dirty="0">
                <a:solidFill>
                  <a:schemeClr val="tx1"/>
                </a:solidFill>
                <a:latin typeface="+mj-lt"/>
              </a:defRPr>
            </a:lvl1pPr>
          </a:lstStyle>
          <a:p>
            <a:pPr lvl="0">
              <a:lnSpc>
                <a:spcPts val="4000"/>
              </a:lnSpc>
            </a:pPr>
            <a:r>
              <a:rPr lang="pt-PT"/>
              <a:t>Clique para editar o estilo de título</a:t>
            </a:r>
          </a:p>
        </p:txBody>
      </p:sp>
      <p:sp>
        <p:nvSpPr>
          <p:cNvPr id="3" name="Subtítulo 2">
            <a:extLst>
              <a:ext uri="{FF2B5EF4-FFF2-40B4-BE49-F238E27FC236}">
                <a16:creationId xmlns:a16="http://schemas.microsoft.com/office/drawing/2014/main" id="{6FBFEB2D-569C-4020-8E34-A39DD4339D2E}"/>
              </a:ext>
            </a:extLst>
          </p:cNvPr>
          <p:cNvSpPr>
            <a:spLocks noGrp="1"/>
          </p:cNvSpPr>
          <p:nvPr>
            <p:ph type="subTitle" idx="1"/>
          </p:nvPr>
        </p:nvSpPr>
        <p:spPr>
          <a:xfrm>
            <a:off x="640080" y="4232366"/>
            <a:ext cx="3735977" cy="1025434"/>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8EC327E0-2172-4CEA-AB89-4CDCEE56E1B3}"/>
              </a:ext>
            </a:extLst>
          </p:cNvPr>
          <p:cNvSpPr>
            <a:spLocks noGrp="1"/>
          </p:cNvSpPr>
          <p:nvPr>
            <p:ph type="dt" sz="half" idx="10"/>
          </p:nvPr>
        </p:nvSpPr>
        <p:spPr>
          <a:xfrm>
            <a:off x="838200" y="6356350"/>
            <a:ext cx="2743200" cy="365125"/>
          </a:xfrm>
          <a:prstGeom prst="rect">
            <a:avLst/>
          </a:prstGeom>
        </p:spPr>
        <p:txBody>
          <a:bodyPr/>
          <a:lstStyle>
            <a:lvl1pPr>
              <a:defRPr>
                <a:solidFill>
                  <a:schemeClr val="accent4"/>
                </a:solidFill>
              </a:defRPr>
            </a:lvl1pPr>
          </a:lstStyle>
          <a:p>
            <a:r>
              <a:rPr lang="pt-PT"/>
              <a:t>2018</a:t>
            </a:r>
          </a:p>
        </p:txBody>
      </p:sp>
    </p:spTree>
    <p:extLst>
      <p:ext uri="{BB962C8B-B14F-4D97-AF65-F5344CB8AC3E}">
        <p14:creationId xmlns:p14="http://schemas.microsoft.com/office/powerpoint/2010/main" val="15253844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99_Custom Layout">
  <p:cSld name="99_Custom Layout">
    <p:spTree>
      <p:nvGrpSpPr>
        <p:cNvPr id="1" name="Shape 26"/>
        <p:cNvGrpSpPr/>
        <p:nvPr/>
      </p:nvGrpSpPr>
      <p:grpSpPr>
        <a:xfrm>
          <a:off x="0" y="0"/>
          <a:ext cx="0" cy="0"/>
          <a:chOff x="0" y="0"/>
          <a:chExt cx="0" cy="0"/>
        </a:xfrm>
      </p:grpSpPr>
      <p:sp>
        <p:nvSpPr>
          <p:cNvPr id="27" name="Google Shape;27;p23"/>
          <p:cNvSpPr>
            <a:spLocks noGrp="1"/>
          </p:cNvSpPr>
          <p:nvPr>
            <p:ph type="pic" idx="2"/>
          </p:nvPr>
        </p:nvSpPr>
        <p:spPr>
          <a:xfrm>
            <a:off x="0" y="0"/>
            <a:ext cx="12192000" cy="6858000"/>
          </a:xfrm>
          <a:prstGeom prst="rect">
            <a:avLst/>
          </a:prstGeom>
          <a:gradFill>
            <a:gsLst>
              <a:gs pos="0">
                <a:srgbClr val="134753">
                  <a:alpha val="40000"/>
                </a:srgbClr>
              </a:gs>
              <a:gs pos="99000">
                <a:srgbClr val="134753">
                  <a:alpha val="20000"/>
                </a:srgbClr>
              </a:gs>
              <a:gs pos="100000">
                <a:srgbClr val="134753">
                  <a:alpha val="20000"/>
                </a:srgbClr>
              </a:gs>
            </a:gsLst>
            <a:lin ang="5400000" scaled="0"/>
          </a:gradFill>
          <a:ln>
            <a:noFill/>
          </a:ln>
        </p:spPr>
      </p:sp>
      <p:sp>
        <p:nvSpPr>
          <p:cNvPr id="28" name="Google Shape;28;p23"/>
          <p:cNvSpPr txBox="1">
            <a:spLocks noGrp="1"/>
          </p:cNvSpPr>
          <p:nvPr>
            <p:ph type="sldNum" idx="12"/>
          </p:nvPr>
        </p:nvSpPr>
        <p:spPr>
          <a:xfrm>
            <a:off x="11168743" y="6394294"/>
            <a:ext cx="69450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rgbClr val="7F7F7F"/>
                </a:solidFill>
                <a:latin typeface="Calibri"/>
                <a:ea typeface="Calibri"/>
                <a:cs typeface="Calibri"/>
                <a:sym typeface="Calibri"/>
              </a:defRPr>
            </a:lvl1pPr>
            <a:lvl2pPr marL="0" lvl="1" indent="0" algn="r">
              <a:spcBef>
                <a:spcPts val="0"/>
              </a:spcBef>
              <a:buNone/>
              <a:defRPr sz="1200" b="1" i="0" u="none" strike="noStrike" cap="none">
                <a:solidFill>
                  <a:srgbClr val="7F7F7F"/>
                </a:solidFill>
                <a:latin typeface="Calibri"/>
                <a:ea typeface="Calibri"/>
                <a:cs typeface="Calibri"/>
                <a:sym typeface="Calibri"/>
              </a:defRPr>
            </a:lvl2pPr>
            <a:lvl3pPr marL="0" lvl="2" indent="0" algn="r">
              <a:spcBef>
                <a:spcPts val="0"/>
              </a:spcBef>
              <a:buNone/>
              <a:defRPr sz="1200" b="1" i="0" u="none" strike="noStrike" cap="none">
                <a:solidFill>
                  <a:srgbClr val="7F7F7F"/>
                </a:solidFill>
                <a:latin typeface="Calibri"/>
                <a:ea typeface="Calibri"/>
                <a:cs typeface="Calibri"/>
                <a:sym typeface="Calibri"/>
              </a:defRPr>
            </a:lvl3pPr>
            <a:lvl4pPr marL="0" lvl="3" indent="0" algn="r">
              <a:spcBef>
                <a:spcPts val="0"/>
              </a:spcBef>
              <a:buNone/>
              <a:defRPr sz="1200" b="1" i="0" u="none" strike="noStrike" cap="none">
                <a:solidFill>
                  <a:srgbClr val="7F7F7F"/>
                </a:solidFill>
                <a:latin typeface="Calibri"/>
                <a:ea typeface="Calibri"/>
                <a:cs typeface="Calibri"/>
                <a:sym typeface="Calibri"/>
              </a:defRPr>
            </a:lvl4pPr>
            <a:lvl5pPr marL="0" lvl="4" indent="0" algn="r">
              <a:spcBef>
                <a:spcPts val="0"/>
              </a:spcBef>
              <a:buNone/>
              <a:defRPr sz="1200" b="1" i="0" u="none" strike="noStrike" cap="none">
                <a:solidFill>
                  <a:srgbClr val="7F7F7F"/>
                </a:solidFill>
                <a:latin typeface="Calibri"/>
                <a:ea typeface="Calibri"/>
                <a:cs typeface="Calibri"/>
                <a:sym typeface="Calibri"/>
              </a:defRPr>
            </a:lvl5pPr>
            <a:lvl6pPr marL="0" lvl="5" indent="0" algn="r">
              <a:spcBef>
                <a:spcPts val="0"/>
              </a:spcBef>
              <a:buNone/>
              <a:defRPr sz="1200" b="1" i="0" u="none" strike="noStrike" cap="none">
                <a:solidFill>
                  <a:srgbClr val="7F7F7F"/>
                </a:solidFill>
                <a:latin typeface="Calibri"/>
                <a:ea typeface="Calibri"/>
                <a:cs typeface="Calibri"/>
                <a:sym typeface="Calibri"/>
              </a:defRPr>
            </a:lvl6pPr>
            <a:lvl7pPr marL="0" lvl="6" indent="0" algn="r">
              <a:spcBef>
                <a:spcPts val="0"/>
              </a:spcBef>
              <a:buNone/>
              <a:defRPr sz="1200" b="1" i="0" u="none" strike="noStrike" cap="none">
                <a:solidFill>
                  <a:srgbClr val="7F7F7F"/>
                </a:solidFill>
                <a:latin typeface="Calibri"/>
                <a:ea typeface="Calibri"/>
                <a:cs typeface="Calibri"/>
                <a:sym typeface="Calibri"/>
              </a:defRPr>
            </a:lvl7pPr>
            <a:lvl8pPr marL="0" lvl="7" indent="0" algn="r">
              <a:spcBef>
                <a:spcPts val="0"/>
              </a:spcBef>
              <a:buNone/>
              <a:defRPr sz="1200" b="1" i="0" u="none" strike="noStrike" cap="none">
                <a:solidFill>
                  <a:srgbClr val="7F7F7F"/>
                </a:solidFill>
                <a:latin typeface="Calibri"/>
                <a:ea typeface="Calibri"/>
                <a:cs typeface="Calibri"/>
                <a:sym typeface="Calibri"/>
              </a:defRPr>
            </a:lvl8pPr>
            <a:lvl9pPr marL="0" lvl="8" indent="0" algn="r">
              <a:spcBef>
                <a:spcPts val="0"/>
              </a:spcBef>
              <a:buNone/>
              <a:defRPr sz="1200" b="1"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extLst>
      <p:ext uri="{BB962C8B-B14F-4D97-AF65-F5344CB8AC3E}">
        <p14:creationId xmlns:p14="http://schemas.microsoft.com/office/powerpoint/2010/main" val="17843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E54430D-6173-48AE-BA19-524E634F69F0}"/>
              </a:ext>
            </a:extLst>
          </p:cNvPr>
          <p:cNvGraphicFramePr>
            <a:graphicFrameLocks noChangeAspect="1"/>
          </p:cNvGraphicFramePr>
          <p:nvPr>
            <p:custDataLst>
              <p:tags r:id="rId10"/>
            </p:custDataLst>
            <p:extLst>
              <p:ext uri="{D42A27DB-BD31-4B8C-83A1-F6EECF244321}">
                <p14:modId xmlns:p14="http://schemas.microsoft.com/office/powerpoint/2010/main" val="581340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279" imgH="277" progId="TCLayout.ActiveDocument.1">
                  <p:embed/>
                </p:oleObj>
              </mc:Choice>
              <mc:Fallback>
                <p:oleObj name="think-cell Slide" r:id="rId12" imgW="279" imgH="277" progId="TCLayout.ActiveDocument.1">
                  <p:embed/>
                  <p:pic>
                    <p:nvPicPr>
                      <p:cNvPr id="4" name="Object 3" hidden="1">
                        <a:extLst>
                          <a:ext uri="{FF2B5EF4-FFF2-40B4-BE49-F238E27FC236}">
                            <a16:creationId xmlns:a16="http://schemas.microsoft.com/office/drawing/2014/main" id="{7E54430D-6173-48AE-BA19-524E634F69F0}"/>
                          </a:ext>
                        </a:extLst>
                      </p:cNvPr>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9337F53-9637-49E5-B30D-45007CD67945}"/>
              </a:ext>
            </a:extLst>
          </p:cNvPr>
          <p:cNvSpPr/>
          <p:nvPr userDrawn="1">
            <p:custDataLst>
              <p:tags r:id="rId11"/>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rtl="0" eaLnBrk="1">
              <a:lnSpc>
                <a:spcPct val="90000"/>
              </a:lnSpc>
              <a:spcBef>
                <a:spcPct val="0"/>
              </a:spcBef>
              <a:spcAft>
                <a:spcPct val="0"/>
              </a:spcAft>
              <a:buClr>
                <a:schemeClr val="accent5"/>
              </a:buClr>
              <a:buSzPct val="90000"/>
            </a:pPr>
            <a:endParaRPr lang="en-GB" sz="2100" b="1" i="0" baseline="0">
              <a:solidFill>
                <a:schemeClr val="bg1"/>
              </a:solidFill>
              <a:latin typeface="Calibri" panose="020F0502020204030204" pitchFamily="34" charset="0"/>
              <a:ea typeface="+mj-ea"/>
              <a:cs typeface="+mj-cs"/>
              <a:sym typeface="Calibri" panose="020F0502020204030204" pitchFamily="34" charset="0"/>
            </a:endParaRPr>
          </a:p>
        </p:txBody>
      </p:sp>
      <p:sp>
        <p:nvSpPr>
          <p:cNvPr id="2" name="Marcador de Posição do Título 1">
            <a:extLst>
              <a:ext uri="{FF2B5EF4-FFF2-40B4-BE49-F238E27FC236}">
                <a16:creationId xmlns:a16="http://schemas.microsoft.com/office/drawing/2014/main" id="{FA25C4B8-EF35-4CC9-86E9-A9341E353FE8}"/>
              </a:ext>
            </a:extLst>
          </p:cNvPr>
          <p:cNvSpPr>
            <a:spLocks noGrp="1"/>
          </p:cNvSpPr>
          <p:nvPr>
            <p:ph type="title"/>
          </p:nvPr>
        </p:nvSpPr>
        <p:spPr>
          <a:xfrm>
            <a:off x="994954" y="185782"/>
            <a:ext cx="10358846" cy="510086"/>
          </a:xfrm>
          <a:prstGeom prst="rect">
            <a:avLst/>
          </a:prstGeom>
        </p:spPr>
        <p:txBody>
          <a:bodyPr vert="horz" lIns="91440" tIns="45720" rIns="91440" bIns="45720" rtlCol="0" anchor="ctr">
            <a:normAutofit/>
          </a:bodyPr>
          <a:lstStyle/>
          <a:p>
            <a:r>
              <a:rPr lang="en-GB"/>
              <a:t>Page title</a:t>
            </a:r>
          </a:p>
        </p:txBody>
      </p:sp>
      <p:sp>
        <p:nvSpPr>
          <p:cNvPr id="3" name="Marcador de Posição do Texto 2">
            <a:extLst>
              <a:ext uri="{FF2B5EF4-FFF2-40B4-BE49-F238E27FC236}">
                <a16:creationId xmlns:a16="http://schemas.microsoft.com/office/drawing/2014/main" id="{CBFBD344-6490-403D-867B-709C1D17AE83}"/>
              </a:ext>
            </a:extLst>
          </p:cNvPr>
          <p:cNvSpPr>
            <a:spLocks noGrp="1"/>
          </p:cNvSpPr>
          <p:nvPr>
            <p:ph type="body" idx="1"/>
          </p:nvPr>
        </p:nvSpPr>
        <p:spPr>
          <a:xfrm>
            <a:off x="994954" y="1253331"/>
            <a:ext cx="10358846" cy="5003778"/>
          </a:xfrm>
          <a:prstGeom prst="rect">
            <a:avLst/>
          </a:prstGeom>
        </p:spPr>
        <p:txBody>
          <a:bodyPr vert="horz" lIns="91440" tIns="45720" rIns="91440" bIns="45720" rtlCol="0">
            <a:normAutofit/>
          </a:bodyPr>
          <a:lstStyle/>
          <a:p>
            <a:pPr lvl="0"/>
            <a:r>
              <a:rPr lang="en-GB"/>
              <a:t>Edit Text</a:t>
            </a:r>
          </a:p>
        </p:txBody>
      </p:sp>
      <p:sp>
        <p:nvSpPr>
          <p:cNvPr id="6" name="Marcador de Posição do Número do Diapositivo 5">
            <a:extLst>
              <a:ext uri="{FF2B5EF4-FFF2-40B4-BE49-F238E27FC236}">
                <a16:creationId xmlns:a16="http://schemas.microsoft.com/office/drawing/2014/main" id="{B10FC80C-CE4D-4076-80BF-9F38F322F6AE}"/>
              </a:ext>
            </a:extLst>
          </p:cNvPr>
          <p:cNvSpPr>
            <a:spLocks noGrp="1"/>
          </p:cNvSpPr>
          <p:nvPr>
            <p:ph type="sldNum" sz="quarter" idx="4"/>
          </p:nvPr>
        </p:nvSpPr>
        <p:spPr>
          <a:xfrm>
            <a:off x="11168743" y="6394294"/>
            <a:ext cx="694507"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58D8A740-D915-479B-91B9-2DDC11B59556}" type="slidenum">
              <a:rPr lang="en-GB" smtClean="0"/>
              <a:pPr/>
              <a:t>‹#›</a:t>
            </a:fld>
            <a:endParaRPr lang="en-GB"/>
          </a:p>
        </p:txBody>
      </p:sp>
    </p:spTree>
    <p:extLst>
      <p:ext uri="{BB962C8B-B14F-4D97-AF65-F5344CB8AC3E}">
        <p14:creationId xmlns:p14="http://schemas.microsoft.com/office/powerpoint/2010/main" val="14512675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12" r:id="rId3"/>
    <p:sldLayoutId id="2147483707" r:id="rId4"/>
    <p:sldLayoutId id="2147483708" r:id="rId5"/>
    <p:sldLayoutId id="2147483662" r:id="rId6"/>
    <p:sldLayoutId id="2147483713" r:id="rId7"/>
    <p:sldLayoutId id="2147483714" r:id="rId8"/>
  </p:sldLayoutIdLst>
  <p:hf hdr="0" ftr="0" dt="0"/>
  <p:txStyles>
    <p:titleStyle>
      <a:lvl1pPr algn="l" defTabSz="914400" rtl="0" eaLnBrk="1" latinLnBrk="0" hangingPunct="1">
        <a:lnSpc>
          <a:spcPct val="90000"/>
        </a:lnSpc>
        <a:spcBef>
          <a:spcPct val="0"/>
        </a:spcBef>
        <a:buNone/>
        <a:defRPr sz="2100" b="1" kern="1200" cap="all"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1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notesSlide" Target="../notesSlides/notesSlide2.xml"/><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slideLayout" Target="../slideLayouts/slideLayout8.xml"/><Relationship Id="rId16" Type="http://schemas.openxmlformats.org/officeDocument/2006/relationships/image" Target="../media/image23.png"/><Relationship Id="rId1" Type="http://schemas.openxmlformats.org/officeDocument/2006/relationships/tags" Target="../tags/tag1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6.emf"/><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oleObject" Target="../embeddings/oleObject9.bin"/><Relationship Id="rId9" Type="http://schemas.openxmlformats.org/officeDocument/2006/relationships/image" Target="../media/image16.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8.sv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27.png"/><Relationship Id="rId5" Type="http://schemas.openxmlformats.org/officeDocument/2006/relationships/image" Target="../media/image6.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0.svg"/><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image" Target="../media/image29.png"/><Relationship Id="rId5" Type="http://schemas.openxmlformats.org/officeDocument/2006/relationships/image" Target="../media/image6.e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2.sv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31.png"/><Relationship Id="rId5" Type="http://schemas.openxmlformats.org/officeDocument/2006/relationships/image" Target="../media/image6.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6.xml"/><Relationship Id="rId7" Type="http://schemas.openxmlformats.org/officeDocument/2006/relationships/image" Target="../media/image34.svg"/><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6.emf"/><Relationship Id="rId10" Type="http://schemas.openxmlformats.org/officeDocument/2006/relationships/image" Target="../media/image37.png"/><Relationship Id="rId4" Type="http://schemas.openxmlformats.org/officeDocument/2006/relationships/oleObject" Target="../embeddings/oleObject13.bin"/><Relationship Id="rId9"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8.xml"/><Relationship Id="rId5" Type="http://schemas.openxmlformats.org/officeDocument/2006/relationships/image" Target="../media/image6.e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39.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descr="Attēls, kurā ir pilsēta, iela, ēka, ārpus telpām&#10;&#10;Apraksts ģenerēts automātiski">
            <a:extLst>
              <a:ext uri="{FF2B5EF4-FFF2-40B4-BE49-F238E27FC236}">
                <a16:creationId xmlns:a16="http://schemas.microsoft.com/office/drawing/2014/main" id="{8B58BAFB-3033-6A3D-2BDD-877AFD0F3F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828" r="23780" b="18856"/>
          <a:stretch/>
        </p:blipFill>
        <p:spPr bwMode="auto">
          <a:xfrm>
            <a:off x="1" y="0"/>
            <a:ext cx="12192000" cy="6858000"/>
          </a:xfrm>
          <a:prstGeom prst="rect">
            <a:avLst/>
          </a:prstGeom>
          <a:ln>
            <a:noFill/>
          </a:ln>
          <a:extLst>
            <a:ext uri="{53640926-AAD7-44D8-BBD7-CCE9431645EC}">
              <a14:shadowObscured xmlns:a14="http://schemas.microsoft.com/office/drawing/2010/main"/>
            </a:ext>
          </a:extLst>
        </p:spPr>
      </p:pic>
      <p:sp>
        <p:nvSpPr>
          <p:cNvPr id="14" name="Parallelogram 3">
            <a:extLst>
              <a:ext uri="{FF2B5EF4-FFF2-40B4-BE49-F238E27FC236}">
                <a16:creationId xmlns:a16="http://schemas.microsoft.com/office/drawing/2014/main" id="{4568F5A0-4EAE-4266-A9A7-082042A68BCB}"/>
              </a:ext>
            </a:extLst>
          </p:cNvPr>
          <p:cNvSpPr/>
          <p:nvPr/>
        </p:nvSpPr>
        <p:spPr>
          <a:xfrm flipH="1">
            <a:off x="-8799" y="-18006"/>
            <a:ext cx="6448236" cy="6876006"/>
          </a:xfrm>
          <a:custGeom>
            <a:avLst/>
            <a:gdLst>
              <a:gd name="connsiteX0" fmla="*/ 0 w 8133907"/>
              <a:gd name="connsiteY0" fmla="*/ 6858000 h 6858000"/>
              <a:gd name="connsiteX1" fmla="*/ 1714500 w 8133907"/>
              <a:gd name="connsiteY1" fmla="*/ 0 h 6858000"/>
              <a:gd name="connsiteX2" fmla="*/ 8133907 w 8133907"/>
              <a:gd name="connsiteY2" fmla="*/ 0 h 6858000"/>
              <a:gd name="connsiteX3" fmla="*/ 6419407 w 8133907"/>
              <a:gd name="connsiteY3" fmla="*/ 6858000 h 6858000"/>
              <a:gd name="connsiteX4" fmla="*/ 0 w 8133907"/>
              <a:gd name="connsiteY4" fmla="*/ 6858000 h 6858000"/>
              <a:gd name="connsiteX0" fmla="*/ 0 w 6419407"/>
              <a:gd name="connsiteY0" fmla="*/ 6879265 h 6879265"/>
              <a:gd name="connsiteX1" fmla="*/ 1714500 w 6419407"/>
              <a:gd name="connsiteY1" fmla="*/ 21265 h 6879265"/>
              <a:gd name="connsiteX2" fmla="*/ 4423144 w 6419407"/>
              <a:gd name="connsiteY2" fmla="*/ 0 h 6879265"/>
              <a:gd name="connsiteX3" fmla="*/ 6419407 w 6419407"/>
              <a:gd name="connsiteY3" fmla="*/ 6879265 h 6879265"/>
              <a:gd name="connsiteX4" fmla="*/ 0 w 6419407"/>
              <a:gd name="connsiteY4" fmla="*/ 6879265 h 6879265"/>
              <a:gd name="connsiteX0" fmla="*/ 0 w 6419407"/>
              <a:gd name="connsiteY0" fmla="*/ 6858000 h 6858000"/>
              <a:gd name="connsiteX1" fmla="*/ 1714500 w 6419407"/>
              <a:gd name="connsiteY1" fmla="*/ 0 h 6858000"/>
              <a:gd name="connsiteX2" fmla="*/ 5284381 w 6419407"/>
              <a:gd name="connsiteY2" fmla="*/ 10633 h 6858000"/>
              <a:gd name="connsiteX3" fmla="*/ 6419407 w 6419407"/>
              <a:gd name="connsiteY3" fmla="*/ 6858000 h 6858000"/>
              <a:gd name="connsiteX4" fmla="*/ 0 w 6419407"/>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4058979 w 5284381"/>
              <a:gd name="connsiteY3" fmla="*/ 6709144 h 6858000"/>
              <a:gd name="connsiteX4" fmla="*/ 0 w 5284381"/>
              <a:gd name="connsiteY4" fmla="*/ 6858000 h 6858000"/>
              <a:gd name="connsiteX0" fmla="*/ 0 w 5284381"/>
              <a:gd name="connsiteY0" fmla="*/ 6858000 h 6858000"/>
              <a:gd name="connsiteX1" fmla="*/ 1714500 w 5284381"/>
              <a:gd name="connsiteY1" fmla="*/ 0 h 6858000"/>
              <a:gd name="connsiteX2" fmla="*/ 5284381 w 5284381"/>
              <a:gd name="connsiteY2" fmla="*/ 10633 h 6858000"/>
              <a:gd name="connsiteX3" fmla="*/ 5239193 w 5284381"/>
              <a:gd name="connsiteY3" fmla="*/ 6857999 h 6858000"/>
              <a:gd name="connsiteX4" fmla="*/ 0 w 5284381"/>
              <a:gd name="connsiteY4" fmla="*/ 6858000 h 6858000"/>
              <a:gd name="connsiteX0" fmla="*/ 0 w 6443330"/>
              <a:gd name="connsiteY0" fmla="*/ 6868632 h 6868632"/>
              <a:gd name="connsiteX1" fmla="*/ 2873449 w 6443330"/>
              <a:gd name="connsiteY1" fmla="*/ 0 h 6868632"/>
              <a:gd name="connsiteX2" fmla="*/ 6443330 w 6443330"/>
              <a:gd name="connsiteY2" fmla="*/ 10633 h 6868632"/>
              <a:gd name="connsiteX3" fmla="*/ 6398142 w 6443330"/>
              <a:gd name="connsiteY3" fmla="*/ 6857999 h 6868632"/>
              <a:gd name="connsiteX4" fmla="*/ 0 w 6443330"/>
              <a:gd name="connsiteY4" fmla="*/ 6868632 h 6868632"/>
              <a:gd name="connsiteX0" fmla="*/ 0 w 6398142"/>
              <a:gd name="connsiteY0" fmla="*/ 6868632 h 6868632"/>
              <a:gd name="connsiteX1" fmla="*/ 2873449 w 6398142"/>
              <a:gd name="connsiteY1" fmla="*/ 0 h 6868632"/>
              <a:gd name="connsiteX2" fmla="*/ 6273209 w 6398142"/>
              <a:gd name="connsiteY2" fmla="*/ 127591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379534 w 6398142"/>
              <a:gd name="connsiteY2" fmla="*/ 0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154858 h 6868632"/>
              <a:gd name="connsiteX3" fmla="*/ 6398142 w 6398142"/>
              <a:gd name="connsiteY3" fmla="*/ 6857999 h 6868632"/>
              <a:gd name="connsiteX4" fmla="*/ 0 w 6398142"/>
              <a:gd name="connsiteY4" fmla="*/ 6868632 h 6868632"/>
              <a:gd name="connsiteX0" fmla="*/ 0 w 6398142"/>
              <a:gd name="connsiteY0" fmla="*/ 6868632 h 6868632"/>
              <a:gd name="connsiteX1" fmla="*/ 2873449 w 6398142"/>
              <a:gd name="connsiteY1" fmla="*/ 0 h 6868632"/>
              <a:gd name="connsiteX2" fmla="*/ 6283669 w 6398142"/>
              <a:gd name="connsiteY2" fmla="*/ 7374 h 6868632"/>
              <a:gd name="connsiteX3" fmla="*/ 6398142 w 6398142"/>
              <a:gd name="connsiteY3" fmla="*/ 6857999 h 6868632"/>
              <a:gd name="connsiteX4" fmla="*/ 0 w 6398142"/>
              <a:gd name="connsiteY4" fmla="*/ 6868632 h 6868632"/>
              <a:gd name="connsiteX0" fmla="*/ 0 w 6403118"/>
              <a:gd name="connsiteY0" fmla="*/ 6868632 h 6868632"/>
              <a:gd name="connsiteX1" fmla="*/ 2873449 w 6403118"/>
              <a:gd name="connsiteY1" fmla="*/ 0 h 6868632"/>
              <a:gd name="connsiteX2" fmla="*/ 6401656 w 6403118"/>
              <a:gd name="connsiteY2" fmla="*/ 0 h 6868632"/>
              <a:gd name="connsiteX3" fmla="*/ 6398142 w 6403118"/>
              <a:gd name="connsiteY3" fmla="*/ 6857999 h 6868632"/>
              <a:gd name="connsiteX4" fmla="*/ 0 w 6403118"/>
              <a:gd name="connsiteY4" fmla="*/ 6868632 h 6868632"/>
              <a:gd name="connsiteX0" fmla="*/ 0 w 6410090"/>
              <a:gd name="connsiteY0" fmla="*/ 6876006 h 6876006"/>
              <a:gd name="connsiteX1" fmla="*/ 2873449 w 6410090"/>
              <a:gd name="connsiteY1" fmla="*/ 7374 h 6876006"/>
              <a:gd name="connsiteX2" fmla="*/ 6409030 w 6410090"/>
              <a:gd name="connsiteY2" fmla="*/ 0 h 6876006"/>
              <a:gd name="connsiteX3" fmla="*/ 6398142 w 6410090"/>
              <a:gd name="connsiteY3" fmla="*/ 6865373 h 6876006"/>
              <a:gd name="connsiteX4" fmla="*/ 0 w 6410090"/>
              <a:gd name="connsiteY4" fmla="*/ 6876006 h 6876006"/>
              <a:gd name="connsiteX0" fmla="*/ 0 w 6417237"/>
              <a:gd name="connsiteY0" fmla="*/ 6876006 h 6876006"/>
              <a:gd name="connsiteX1" fmla="*/ 2873449 w 6417237"/>
              <a:gd name="connsiteY1" fmla="*/ 7374 h 6876006"/>
              <a:gd name="connsiteX2" fmla="*/ 6416404 w 6417237"/>
              <a:gd name="connsiteY2" fmla="*/ 0 h 6876006"/>
              <a:gd name="connsiteX3" fmla="*/ 6398142 w 6417237"/>
              <a:gd name="connsiteY3" fmla="*/ 6865373 h 6876006"/>
              <a:gd name="connsiteX4" fmla="*/ 0 w 6417237"/>
              <a:gd name="connsiteY4" fmla="*/ 6876006 h 6876006"/>
              <a:gd name="connsiteX0" fmla="*/ 0 w 6416689"/>
              <a:gd name="connsiteY0" fmla="*/ 6876006 h 6876006"/>
              <a:gd name="connsiteX1" fmla="*/ 2873449 w 6416689"/>
              <a:gd name="connsiteY1" fmla="*/ 7374 h 6876006"/>
              <a:gd name="connsiteX2" fmla="*/ 6416404 w 6416689"/>
              <a:gd name="connsiteY2" fmla="*/ 0 h 6876006"/>
              <a:gd name="connsiteX3" fmla="*/ 6331774 w 6416689"/>
              <a:gd name="connsiteY3" fmla="*/ 6850625 h 6876006"/>
              <a:gd name="connsiteX4" fmla="*/ 0 w 6416689"/>
              <a:gd name="connsiteY4" fmla="*/ 6876006 h 6876006"/>
              <a:gd name="connsiteX0" fmla="*/ 0 w 6417464"/>
              <a:gd name="connsiteY0" fmla="*/ 6876006 h 6876006"/>
              <a:gd name="connsiteX1" fmla="*/ 2873449 w 6417464"/>
              <a:gd name="connsiteY1" fmla="*/ 7374 h 6876006"/>
              <a:gd name="connsiteX2" fmla="*/ 6416404 w 6417464"/>
              <a:gd name="connsiteY2" fmla="*/ 0 h 6876006"/>
              <a:gd name="connsiteX3" fmla="*/ 6405516 w 6417464"/>
              <a:gd name="connsiteY3" fmla="*/ 6872747 h 6876006"/>
              <a:gd name="connsiteX4" fmla="*/ 0 w 6417464"/>
              <a:gd name="connsiteY4" fmla="*/ 6876006 h 6876006"/>
              <a:gd name="connsiteX0" fmla="*/ 0 w 6417866"/>
              <a:gd name="connsiteY0" fmla="*/ 6876006 h 6876006"/>
              <a:gd name="connsiteX1" fmla="*/ 2873449 w 6417866"/>
              <a:gd name="connsiteY1" fmla="*/ 7374 h 6876006"/>
              <a:gd name="connsiteX2" fmla="*/ 6416404 w 6417866"/>
              <a:gd name="connsiteY2" fmla="*/ 0 h 6876006"/>
              <a:gd name="connsiteX3" fmla="*/ 6412890 w 6417866"/>
              <a:gd name="connsiteY3" fmla="*/ 6872747 h 6876006"/>
              <a:gd name="connsiteX4" fmla="*/ 0 w 6417866"/>
              <a:gd name="connsiteY4" fmla="*/ 6876006 h 687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866" h="6876006">
                <a:moveTo>
                  <a:pt x="0" y="6876006"/>
                </a:moveTo>
                <a:lnTo>
                  <a:pt x="2873449" y="7374"/>
                </a:lnTo>
                <a:lnTo>
                  <a:pt x="6416404" y="0"/>
                </a:lnTo>
                <a:cubicBezTo>
                  <a:pt x="6422607" y="2286000"/>
                  <a:pt x="6406687" y="4586747"/>
                  <a:pt x="6412890" y="6872747"/>
                </a:cubicBezTo>
                <a:lnTo>
                  <a:pt x="0" y="6876006"/>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7" name="Picture 6">
            <a:extLst>
              <a:ext uri="{FF2B5EF4-FFF2-40B4-BE49-F238E27FC236}">
                <a16:creationId xmlns:a16="http://schemas.microsoft.com/office/drawing/2014/main" id="{22B200B8-141F-4BF0-A705-DF59AE8CB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27" y="2688172"/>
            <a:ext cx="196395" cy="337206"/>
          </a:xfrm>
          <a:prstGeom prst="rect">
            <a:avLst/>
          </a:prstGeom>
        </p:spPr>
      </p:pic>
      <p:pic>
        <p:nvPicPr>
          <p:cNvPr id="18" name="Picture 8">
            <a:extLst>
              <a:ext uri="{FF2B5EF4-FFF2-40B4-BE49-F238E27FC236}">
                <a16:creationId xmlns:a16="http://schemas.microsoft.com/office/drawing/2014/main" id="{BDB5731A-DAB9-4DF8-AD70-2758F9E7D5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46" y="564734"/>
            <a:ext cx="1328586" cy="278514"/>
          </a:xfrm>
          <a:prstGeom prst="rect">
            <a:avLst/>
          </a:prstGeom>
        </p:spPr>
      </p:pic>
      <p:sp>
        <p:nvSpPr>
          <p:cNvPr id="19" name="Text Placeholder 3">
            <a:extLst>
              <a:ext uri="{FF2B5EF4-FFF2-40B4-BE49-F238E27FC236}">
                <a16:creationId xmlns:a16="http://schemas.microsoft.com/office/drawing/2014/main" id="{EACDEC42-A078-44A3-BB0E-63BC8AC53C8C}"/>
              </a:ext>
            </a:extLst>
          </p:cNvPr>
          <p:cNvSpPr txBox="1">
            <a:spLocks/>
          </p:cNvSpPr>
          <p:nvPr/>
        </p:nvSpPr>
        <p:spPr>
          <a:xfrm>
            <a:off x="661854" y="6191572"/>
            <a:ext cx="1736060" cy="435652"/>
          </a:xfrm>
          <a:prstGeom prst="rect">
            <a:avLst/>
          </a:prstGeom>
        </p:spPr>
        <p:txBody>
          <a:bodyPr>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1400" b="0" kern="1200">
                <a:solidFill>
                  <a:schemeClr val="tx1">
                    <a:lumMod val="50000"/>
                    <a:lumOff val="50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lv-LV" dirty="0">
                <a:solidFill>
                  <a:schemeClr val="accent4"/>
                </a:solidFill>
              </a:rPr>
              <a:t>2024. gada 25. janvārī</a:t>
            </a:r>
            <a:endParaRPr lang="en-US" dirty="0">
              <a:solidFill>
                <a:schemeClr val="accent4"/>
              </a:solidFill>
            </a:endParaRPr>
          </a:p>
        </p:txBody>
      </p:sp>
      <p:sp>
        <p:nvSpPr>
          <p:cNvPr id="24" name="Text Placeholder 3">
            <a:extLst>
              <a:ext uri="{FF2B5EF4-FFF2-40B4-BE49-F238E27FC236}">
                <a16:creationId xmlns:a16="http://schemas.microsoft.com/office/drawing/2014/main" id="{C9D3E796-B76D-462C-9EA4-925C09B1BAEC}"/>
              </a:ext>
            </a:extLst>
          </p:cNvPr>
          <p:cNvSpPr txBox="1">
            <a:spLocks/>
          </p:cNvSpPr>
          <p:nvPr/>
        </p:nvSpPr>
        <p:spPr>
          <a:xfrm>
            <a:off x="661854" y="5854562"/>
            <a:ext cx="3969937" cy="435653"/>
          </a:xfrm>
          <a:prstGeom prst="rect">
            <a:avLst/>
          </a:prstGeom>
        </p:spPr>
        <p:txBody>
          <a:bodyPr lIns="91440" tIns="45720" rIns="91440" bIns="4572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lv-LV" dirty="0" err="1"/>
              <a:t>Izvērtējuma</a:t>
            </a:r>
            <a:r>
              <a:rPr lang="lv-LV" dirty="0"/>
              <a:t> izstrādātājs SIA «</a:t>
            </a:r>
            <a:r>
              <a:rPr lang="lv-LV" dirty="0" err="1"/>
              <a:t>Civitta</a:t>
            </a:r>
            <a:r>
              <a:rPr lang="lv-LV" dirty="0"/>
              <a:t> Latvija»</a:t>
            </a:r>
            <a:endParaRPr lang="en-US" dirty="0"/>
          </a:p>
        </p:txBody>
      </p:sp>
      <p:grpSp>
        <p:nvGrpSpPr>
          <p:cNvPr id="25" name="Group 15">
            <a:extLst>
              <a:ext uri="{FF2B5EF4-FFF2-40B4-BE49-F238E27FC236}">
                <a16:creationId xmlns:a16="http://schemas.microsoft.com/office/drawing/2014/main" id="{0F6C950D-B9B8-4897-B3B5-59743995C2A0}"/>
              </a:ext>
            </a:extLst>
          </p:cNvPr>
          <p:cNvGrpSpPr/>
          <p:nvPr/>
        </p:nvGrpSpPr>
        <p:grpSpPr>
          <a:xfrm>
            <a:off x="5626334" y="-9003"/>
            <a:ext cx="5859402" cy="6876006"/>
            <a:chOff x="4435505" y="0"/>
            <a:chExt cx="5993262" cy="6897178"/>
          </a:xfrm>
          <a:solidFill>
            <a:schemeClr val="bg1"/>
          </a:solidFill>
        </p:grpSpPr>
        <p:sp>
          <p:nvSpPr>
            <p:cNvPr id="26" name="Parallelogram 1">
              <a:extLst>
                <a:ext uri="{FF2B5EF4-FFF2-40B4-BE49-F238E27FC236}">
                  <a16:creationId xmlns:a16="http://schemas.microsoft.com/office/drawing/2014/main" id="{3929F4E8-410E-47BD-BF95-0679D200CFC1}"/>
                </a:ext>
              </a:extLst>
            </p:cNvPr>
            <p:cNvSpPr/>
            <p:nvPr/>
          </p:nvSpPr>
          <p:spPr>
            <a:xfrm>
              <a:off x="7870751" y="6424"/>
              <a:ext cx="2558016" cy="4252832"/>
            </a:xfrm>
            <a:custGeom>
              <a:avLst/>
              <a:gdLst>
                <a:gd name="connsiteX0" fmla="*/ 0 w 2962275"/>
                <a:gd name="connsiteY0" fmla="*/ 2601906 h 2601906"/>
                <a:gd name="connsiteX1" fmla="*/ 650477 w 2962275"/>
                <a:gd name="connsiteY1" fmla="*/ 0 h 2601906"/>
                <a:gd name="connsiteX2" fmla="*/ 2962275 w 2962275"/>
                <a:gd name="connsiteY2" fmla="*/ 0 h 2601906"/>
                <a:gd name="connsiteX3" fmla="*/ 2311799 w 2962275"/>
                <a:gd name="connsiteY3" fmla="*/ 2601906 h 2601906"/>
                <a:gd name="connsiteX4" fmla="*/ 0 w 2962275"/>
                <a:gd name="connsiteY4" fmla="*/ 2601906 h 2601906"/>
                <a:gd name="connsiteX0" fmla="*/ 0 w 4029075"/>
                <a:gd name="connsiteY0" fmla="*/ 2611431 h 2611431"/>
                <a:gd name="connsiteX1" fmla="*/ 650477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4029075"/>
                <a:gd name="connsiteY0" fmla="*/ 2611431 h 2611431"/>
                <a:gd name="connsiteX1" fmla="*/ 2526902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2552700"/>
                <a:gd name="connsiteY0" fmla="*/ 2382831 h 2611431"/>
                <a:gd name="connsiteX1" fmla="*/ 1050527 w 2552700"/>
                <a:gd name="connsiteY1" fmla="*/ 9525 h 2611431"/>
                <a:gd name="connsiteX2" fmla="*/ 2552700 w 2552700"/>
                <a:gd name="connsiteY2" fmla="*/ 0 h 2611431"/>
                <a:gd name="connsiteX3" fmla="*/ 835424 w 2552700"/>
                <a:gd name="connsiteY3" fmla="*/ 2611431 h 2611431"/>
                <a:gd name="connsiteX4" fmla="*/ 0 w 2552700"/>
                <a:gd name="connsiteY4" fmla="*/ 2382831 h 2611431"/>
                <a:gd name="connsiteX0" fmla="*/ 0 w 2552700"/>
                <a:gd name="connsiteY0" fmla="*/ 2382831 h 4268781"/>
                <a:gd name="connsiteX1" fmla="*/ 1050527 w 2552700"/>
                <a:gd name="connsiteY1" fmla="*/ 9525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1012427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983852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42067"/>
                <a:gd name="connsiteY0" fmla="*/ 2366882 h 4252832"/>
                <a:gd name="connsiteX1" fmla="*/ 983852 w 2542067"/>
                <a:gd name="connsiteY1" fmla="*/ 3101 h 4252832"/>
                <a:gd name="connsiteX2" fmla="*/ 2542067 w 2542067"/>
                <a:gd name="connsiteY2" fmla="*/ 0 h 4252832"/>
                <a:gd name="connsiteX3" fmla="*/ 749699 w 2542067"/>
                <a:gd name="connsiteY3" fmla="*/ 4252832 h 4252832"/>
                <a:gd name="connsiteX4" fmla="*/ 0 w 2542067"/>
                <a:gd name="connsiteY4" fmla="*/ 2366882 h 4252832"/>
                <a:gd name="connsiteX0" fmla="*/ 0 w 2558016"/>
                <a:gd name="connsiteY0" fmla="*/ 2372198 h 4252832"/>
                <a:gd name="connsiteX1" fmla="*/ 999801 w 2558016"/>
                <a:gd name="connsiteY1" fmla="*/ 3101 h 4252832"/>
                <a:gd name="connsiteX2" fmla="*/ 2558016 w 2558016"/>
                <a:gd name="connsiteY2" fmla="*/ 0 h 4252832"/>
                <a:gd name="connsiteX3" fmla="*/ 765648 w 2558016"/>
                <a:gd name="connsiteY3" fmla="*/ 4252832 h 4252832"/>
                <a:gd name="connsiteX4" fmla="*/ 0 w 2558016"/>
                <a:gd name="connsiteY4" fmla="*/ 2372198 h 4252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016" h="4252832">
                  <a:moveTo>
                    <a:pt x="0" y="2372198"/>
                  </a:moveTo>
                  <a:lnTo>
                    <a:pt x="999801" y="3101"/>
                  </a:lnTo>
                  <a:lnTo>
                    <a:pt x="2558016" y="0"/>
                  </a:lnTo>
                  <a:lnTo>
                    <a:pt x="765648" y="4252832"/>
                  </a:lnTo>
                  <a:lnTo>
                    <a:pt x="0" y="2372198"/>
                  </a:lnTo>
                  <a:close/>
                </a:path>
              </a:pathLst>
            </a:cu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PT"/>
            </a:p>
          </p:txBody>
        </p:sp>
        <p:sp>
          <p:nvSpPr>
            <p:cNvPr id="27" name="Parallelogram 1">
              <a:extLst>
                <a:ext uri="{FF2B5EF4-FFF2-40B4-BE49-F238E27FC236}">
                  <a16:creationId xmlns:a16="http://schemas.microsoft.com/office/drawing/2014/main" id="{A3862A9E-67BB-413D-B0B9-6D091F4D9892}"/>
                </a:ext>
              </a:extLst>
            </p:cNvPr>
            <p:cNvSpPr/>
            <p:nvPr/>
          </p:nvSpPr>
          <p:spPr>
            <a:xfrm flipH="1">
              <a:off x="4435505" y="0"/>
              <a:ext cx="3719551" cy="6897178"/>
            </a:xfrm>
            <a:custGeom>
              <a:avLst/>
              <a:gdLst>
                <a:gd name="connsiteX0" fmla="*/ 0 w 2962275"/>
                <a:gd name="connsiteY0" fmla="*/ 2601906 h 2601906"/>
                <a:gd name="connsiteX1" fmla="*/ 650477 w 2962275"/>
                <a:gd name="connsiteY1" fmla="*/ 0 h 2601906"/>
                <a:gd name="connsiteX2" fmla="*/ 2962275 w 2962275"/>
                <a:gd name="connsiteY2" fmla="*/ 0 h 2601906"/>
                <a:gd name="connsiteX3" fmla="*/ 2311799 w 2962275"/>
                <a:gd name="connsiteY3" fmla="*/ 2601906 h 2601906"/>
                <a:gd name="connsiteX4" fmla="*/ 0 w 2962275"/>
                <a:gd name="connsiteY4" fmla="*/ 2601906 h 2601906"/>
                <a:gd name="connsiteX0" fmla="*/ 0 w 4029075"/>
                <a:gd name="connsiteY0" fmla="*/ 2611431 h 2611431"/>
                <a:gd name="connsiteX1" fmla="*/ 650477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4029075"/>
                <a:gd name="connsiteY0" fmla="*/ 2611431 h 2611431"/>
                <a:gd name="connsiteX1" fmla="*/ 2526902 w 4029075"/>
                <a:gd name="connsiteY1" fmla="*/ 9525 h 2611431"/>
                <a:gd name="connsiteX2" fmla="*/ 4029075 w 4029075"/>
                <a:gd name="connsiteY2" fmla="*/ 0 h 2611431"/>
                <a:gd name="connsiteX3" fmla="*/ 2311799 w 4029075"/>
                <a:gd name="connsiteY3" fmla="*/ 2611431 h 2611431"/>
                <a:gd name="connsiteX4" fmla="*/ 0 w 4029075"/>
                <a:gd name="connsiteY4" fmla="*/ 2611431 h 2611431"/>
                <a:gd name="connsiteX0" fmla="*/ 0 w 2552700"/>
                <a:gd name="connsiteY0" fmla="*/ 2382831 h 2611431"/>
                <a:gd name="connsiteX1" fmla="*/ 1050527 w 2552700"/>
                <a:gd name="connsiteY1" fmla="*/ 9525 h 2611431"/>
                <a:gd name="connsiteX2" fmla="*/ 2552700 w 2552700"/>
                <a:gd name="connsiteY2" fmla="*/ 0 h 2611431"/>
                <a:gd name="connsiteX3" fmla="*/ 835424 w 2552700"/>
                <a:gd name="connsiteY3" fmla="*/ 2611431 h 2611431"/>
                <a:gd name="connsiteX4" fmla="*/ 0 w 2552700"/>
                <a:gd name="connsiteY4" fmla="*/ 2382831 h 2611431"/>
                <a:gd name="connsiteX0" fmla="*/ 0 w 2552700"/>
                <a:gd name="connsiteY0" fmla="*/ 2382831 h 4268781"/>
                <a:gd name="connsiteX1" fmla="*/ 1050527 w 2552700"/>
                <a:gd name="connsiteY1" fmla="*/ 9525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1012427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52700"/>
                <a:gd name="connsiteY0" fmla="*/ 2382831 h 4268781"/>
                <a:gd name="connsiteX1" fmla="*/ 983852 w 2552700"/>
                <a:gd name="connsiteY1" fmla="*/ 19050 h 4268781"/>
                <a:gd name="connsiteX2" fmla="*/ 2552700 w 2552700"/>
                <a:gd name="connsiteY2" fmla="*/ 0 h 4268781"/>
                <a:gd name="connsiteX3" fmla="*/ 749699 w 2552700"/>
                <a:gd name="connsiteY3" fmla="*/ 4268781 h 4268781"/>
                <a:gd name="connsiteX4" fmla="*/ 0 w 2552700"/>
                <a:gd name="connsiteY4" fmla="*/ 2382831 h 4268781"/>
                <a:gd name="connsiteX0" fmla="*/ 0 w 2542067"/>
                <a:gd name="connsiteY0" fmla="*/ 2366882 h 4252832"/>
                <a:gd name="connsiteX1" fmla="*/ 983852 w 2542067"/>
                <a:gd name="connsiteY1" fmla="*/ 3101 h 4252832"/>
                <a:gd name="connsiteX2" fmla="*/ 2542067 w 2542067"/>
                <a:gd name="connsiteY2" fmla="*/ 0 h 4252832"/>
                <a:gd name="connsiteX3" fmla="*/ 749699 w 2542067"/>
                <a:gd name="connsiteY3" fmla="*/ 4252832 h 4252832"/>
                <a:gd name="connsiteX4" fmla="*/ 0 w 2542067"/>
                <a:gd name="connsiteY4" fmla="*/ 2366882 h 4252832"/>
                <a:gd name="connsiteX0" fmla="*/ 0 w 2558016"/>
                <a:gd name="connsiteY0" fmla="*/ 2372198 h 4252832"/>
                <a:gd name="connsiteX1" fmla="*/ 999801 w 2558016"/>
                <a:gd name="connsiteY1" fmla="*/ 3101 h 4252832"/>
                <a:gd name="connsiteX2" fmla="*/ 2558016 w 2558016"/>
                <a:gd name="connsiteY2" fmla="*/ 0 h 4252832"/>
                <a:gd name="connsiteX3" fmla="*/ 765648 w 2558016"/>
                <a:gd name="connsiteY3" fmla="*/ 4252832 h 4252832"/>
                <a:gd name="connsiteX4" fmla="*/ 0 w 2558016"/>
                <a:gd name="connsiteY4" fmla="*/ 2372198 h 4252832"/>
                <a:gd name="connsiteX0" fmla="*/ 0 w 3719551"/>
                <a:gd name="connsiteY0" fmla="*/ 5140112 h 5140112"/>
                <a:gd name="connsiteX1" fmla="*/ 2161336 w 3719551"/>
                <a:gd name="connsiteY1" fmla="*/ 3101 h 5140112"/>
                <a:gd name="connsiteX2" fmla="*/ 3719551 w 3719551"/>
                <a:gd name="connsiteY2" fmla="*/ 0 h 5140112"/>
                <a:gd name="connsiteX3" fmla="*/ 1927183 w 3719551"/>
                <a:gd name="connsiteY3" fmla="*/ 4252832 h 5140112"/>
                <a:gd name="connsiteX4" fmla="*/ 0 w 3719551"/>
                <a:gd name="connsiteY4" fmla="*/ 5140112 h 5140112"/>
                <a:gd name="connsiteX0" fmla="*/ 0 w 3719551"/>
                <a:gd name="connsiteY0" fmla="*/ 5140112 h 6897178"/>
                <a:gd name="connsiteX1" fmla="*/ 2161336 w 3719551"/>
                <a:gd name="connsiteY1" fmla="*/ 3101 h 6897178"/>
                <a:gd name="connsiteX2" fmla="*/ 3719551 w 3719551"/>
                <a:gd name="connsiteY2" fmla="*/ 0 h 6897178"/>
                <a:gd name="connsiteX3" fmla="*/ 753291 w 3719551"/>
                <a:gd name="connsiteY3" fmla="*/ 6897178 h 6897178"/>
                <a:gd name="connsiteX4" fmla="*/ 0 w 3719551"/>
                <a:gd name="connsiteY4" fmla="*/ 5140112 h 689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551" h="6897178">
                  <a:moveTo>
                    <a:pt x="0" y="5140112"/>
                  </a:moveTo>
                  <a:lnTo>
                    <a:pt x="2161336" y="3101"/>
                  </a:lnTo>
                  <a:lnTo>
                    <a:pt x="3719551" y="0"/>
                  </a:lnTo>
                  <a:lnTo>
                    <a:pt x="753291" y="6897178"/>
                  </a:lnTo>
                  <a:lnTo>
                    <a:pt x="0" y="5140112"/>
                  </a:lnTo>
                  <a:close/>
                </a:path>
              </a:pathLst>
            </a:cu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PT"/>
            </a:p>
          </p:txBody>
        </p:sp>
      </p:grpSp>
      <p:sp>
        <p:nvSpPr>
          <p:cNvPr id="4" name="Google Shape;89;p19">
            <a:extLst>
              <a:ext uri="{FF2B5EF4-FFF2-40B4-BE49-F238E27FC236}">
                <a16:creationId xmlns:a16="http://schemas.microsoft.com/office/drawing/2014/main" id="{1D6AA232-128C-240E-5ECD-C3A17435F906}"/>
              </a:ext>
            </a:extLst>
          </p:cNvPr>
          <p:cNvSpPr txBox="1">
            <a:spLocks noGrp="1"/>
          </p:cNvSpPr>
          <p:nvPr/>
        </p:nvSpPr>
        <p:spPr>
          <a:xfrm>
            <a:off x="660022" y="1665566"/>
            <a:ext cx="3804906" cy="38519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5"/>
              </a:buClr>
              <a:buSzPts val="3200"/>
              <a:buFont typeface="Arial"/>
              <a:buNone/>
              <a:defRPr sz="3200" b="1"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00"/>
              </a:spcBef>
              <a:spcAft>
                <a:spcPts val="0"/>
              </a:spcAft>
              <a:buClr>
                <a:schemeClr val="lt2"/>
              </a:buClr>
              <a:buSzPts val="1800"/>
              <a:buFont typeface="Calibri"/>
              <a:buChar char="‐"/>
              <a:defRPr sz="12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2"/>
              </a:buClr>
              <a:buSzPts val="1800"/>
              <a:buFont typeface="Arial"/>
              <a:buChar char="•"/>
              <a:defRPr sz="12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Arial"/>
              <a:buChar char="•"/>
              <a:defRPr sz="12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Arial"/>
              <a:buChar char="•"/>
              <a:defRPr sz="12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2"/>
              </a:buClr>
              <a:buSzPts val="1800"/>
              <a:buFont typeface="Arial"/>
              <a:buChar char="•"/>
              <a:defRPr sz="12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2"/>
              </a:buClr>
              <a:buSzPts val="1800"/>
              <a:buFont typeface="Arial"/>
              <a:buChar char="•"/>
              <a:defRPr sz="12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2"/>
              </a:buClr>
              <a:buSzPts val="1800"/>
              <a:buFont typeface="Arial"/>
              <a:buChar char="•"/>
              <a:defRPr sz="12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2"/>
              </a:buClr>
              <a:buSzPts val="1800"/>
              <a:buFont typeface="Arial"/>
              <a:buChar char="•"/>
              <a:defRPr sz="1200" b="0" i="0" u="none" strike="noStrike" cap="none">
                <a:solidFill>
                  <a:schemeClr val="lt1"/>
                </a:solidFill>
                <a:latin typeface="Calibri"/>
                <a:ea typeface="Calibri"/>
                <a:cs typeface="Calibri"/>
                <a:sym typeface="Calibri"/>
              </a:defRPr>
            </a:lvl9pPr>
          </a:lstStyle>
          <a:p>
            <a:pPr marL="0" marR="0" lvl="0" indent="0" algn="l" rtl="0">
              <a:lnSpc>
                <a:spcPct val="90000"/>
              </a:lnSpc>
              <a:spcBef>
                <a:spcPts val="0"/>
              </a:spcBef>
              <a:spcAft>
                <a:spcPts val="0"/>
              </a:spcAft>
              <a:buClr>
                <a:schemeClr val="accent5"/>
              </a:buClr>
              <a:buSzPts val="1800"/>
              <a:buFont typeface="Arial"/>
              <a:buNone/>
            </a:pPr>
            <a:r>
              <a:rPr lang="lv-LV" sz="2800" b="1">
                <a:latin typeface="Calibri"/>
                <a:ea typeface="Calibri"/>
                <a:cs typeface="Calibri"/>
                <a:sym typeface="Calibri"/>
              </a:rPr>
              <a:t>“ES struktūrfondu un Kohēzijas fonda 2014.—2020.gada plānošanas perioda darbības programmas “Izaugsme un nodarbinātība” 9.prioritārā virziena “Sociālā iekļaušana un nabadzības apkarošana” noslēguma </a:t>
            </a:r>
            <a:r>
              <a:rPr lang="lv-LV" sz="2800" b="1" err="1">
                <a:latin typeface="Calibri"/>
                <a:ea typeface="Calibri"/>
                <a:cs typeface="Calibri"/>
                <a:sym typeface="Calibri"/>
              </a:rPr>
              <a:t>izvērtējums</a:t>
            </a:r>
            <a:r>
              <a:rPr lang="lv-LV" sz="2800" b="1">
                <a:latin typeface="Calibri"/>
                <a:ea typeface="Calibri"/>
                <a:cs typeface="Calibri"/>
                <a:sym typeface="Calibri"/>
              </a:rPr>
              <a:t>”</a:t>
            </a:r>
            <a:endParaRPr sz="2800">
              <a:latin typeface="Calibri"/>
              <a:ea typeface="Calibri"/>
              <a:cs typeface="Calibri"/>
              <a:sym typeface="Calibri"/>
            </a:endParaRPr>
          </a:p>
        </p:txBody>
      </p:sp>
    </p:spTree>
    <p:extLst>
      <p:ext uri="{BB962C8B-B14F-4D97-AF65-F5344CB8AC3E}">
        <p14:creationId xmlns:p14="http://schemas.microsoft.com/office/powerpoint/2010/main" val="140605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8145490-59AF-ADF4-760C-321864BAD47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B8145490-59AF-ADF4-760C-321864BAD4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1396FA8C-2205-8903-2DFA-A53E04C7DD0E}"/>
              </a:ext>
            </a:extLst>
          </p:cNvPr>
          <p:cNvSpPr/>
          <p:nvPr/>
        </p:nvSpPr>
        <p:spPr>
          <a:xfrm>
            <a:off x="4702629" y="1283539"/>
            <a:ext cx="7489371" cy="5574461"/>
          </a:xfrm>
          <a:prstGeom prst="rect">
            <a:avLst/>
          </a:prstGeom>
          <a:solidFill>
            <a:srgbClr val="85D1E5">
              <a:lumMod val="20000"/>
              <a:lumOff val="80000"/>
            </a:srgbClr>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30" name="Google Shape;130;p3"/>
          <p:cNvSpPr txBox="1">
            <a:spLocks noGrp="1"/>
          </p:cNvSpPr>
          <p:nvPr>
            <p:ph type="sldNum" idx="12"/>
          </p:nvPr>
        </p:nvSpPr>
        <p:spPr>
          <a:xfrm>
            <a:off x="11168743" y="6394294"/>
            <a:ext cx="694507"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1200" b="1" i="0" u="none" strike="noStrike" kern="0" cap="none" spc="0" normalizeH="0" baseline="0" noProof="0">
                <a:ln>
                  <a:noFill/>
                </a:ln>
                <a:solidFill>
                  <a:srgbClr val="7F7F7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1" i="0" u="none" strike="noStrike" kern="0" cap="none" spc="0" normalizeH="0" baseline="0" noProof="0">
              <a:ln>
                <a:noFill/>
              </a:ln>
              <a:solidFill>
                <a:srgbClr val="7F7F7F"/>
              </a:solidFill>
              <a:effectLst/>
              <a:uLnTx/>
              <a:uFillTx/>
              <a:latin typeface="Calibri"/>
              <a:cs typeface="Calibri"/>
              <a:sym typeface="Calibri"/>
            </a:endParaRPr>
          </a:p>
        </p:txBody>
      </p:sp>
      <p:sp>
        <p:nvSpPr>
          <p:cNvPr id="2" name="Rectangle 1">
            <a:extLst>
              <a:ext uri="{FF2B5EF4-FFF2-40B4-BE49-F238E27FC236}">
                <a16:creationId xmlns:a16="http://schemas.microsoft.com/office/drawing/2014/main" id="{CB713A0F-77F2-55A2-AF2D-678E4CB337B1}"/>
              </a:ext>
            </a:extLst>
          </p:cNvPr>
          <p:cNvSpPr/>
          <p:nvPr/>
        </p:nvSpPr>
        <p:spPr>
          <a:xfrm>
            <a:off x="0" y="-34061"/>
            <a:ext cx="12192000" cy="1317600"/>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r>
              <a:rPr lang="lv-LV" sz="2400" b="1" i="0">
                <a:solidFill>
                  <a:schemeClr val="bg1"/>
                </a:solidFill>
                <a:effectLst/>
                <a:latin typeface="Arial" panose="020B0604020202020204" pitchFamily="34" charset="0"/>
              </a:rPr>
              <a:t>IZVĒRTĒJUMA MĒRĶIS</a:t>
            </a:r>
            <a:endParaRPr lang="en-GB" sz="2400">
              <a:solidFill>
                <a:schemeClr val="bg1"/>
              </a:solidFill>
            </a:endParaRPr>
          </a:p>
        </p:txBody>
      </p:sp>
      <p:sp>
        <p:nvSpPr>
          <p:cNvPr id="3" name="Google Shape;133;p3">
            <a:extLst>
              <a:ext uri="{FF2B5EF4-FFF2-40B4-BE49-F238E27FC236}">
                <a16:creationId xmlns:a16="http://schemas.microsoft.com/office/drawing/2014/main" id="{271203B5-3FA0-1E2A-AF2D-4A2309BC9581}"/>
              </a:ext>
            </a:extLst>
          </p:cNvPr>
          <p:cNvSpPr txBox="1"/>
          <p:nvPr/>
        </p:nvSpPr>
        <p:spPr>
          <a:xfrm>
            <a:off x="159329" y="1307185"/>
            <a:ext cx="3590108" cy="5133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sz="2600" b="1">
                <a:solidFill>
                  <a:srgbClr val="00ABC0"/>
                </a:solidFill>
                <a:latin typeface="Avenir"/>
              </a:rPr>
              <a:t>IZVĒRTĒJUMA</a:t>
            </a:r>
            <a:r>
              <a:rPr lang="lv-LV"/>
              <a:t> </a:t>
            </a:r>
            <a:r>
              <a:rPr lang="lv-LV" sz="2600" b="1">
                <a:solidFill>
                  <a:srgbClr val="00ABC0"/>
                </a:solidFill>
                <a:latin typeface="Avenir"/>
              </a:rPr>
              <a:t>MĒRĶIS</a:t>
            </a:r>
            <a:endParaRPr sz="2600" b="1">
              <a:solidFill>
                <a:srgbClr val="00ABC0"/>
              </a:solidFill>
              <a:latin typeface="Avenir"/>
            </a:endParaRPr>
          </a:p>
        </p:txBody>
      </p:sp>
      <p:sp>
        <p:nvSpPr>
          <p:cNvPr id="4" name="Google Shape;133;p3">
            <a:extLst>
              <a:ext uri="{FF2B5EF4-FFF2-40B4-BE49-F238E27FC236}">
                <a16:creationId xmlns:a16="http://schemas.microsoft.com/office/drawing/2014/main" id="{4033309B-315B-6019-0F0E-7DDC119A5FBE}"/>
              </a:ext>
            </a:extLst>
          </p:cNvPr>
          <p:cNvSpPr txBox="1"/>
          <p:nvPr/>
        </p:nvSpPr>
        <p:spPr>
          <a:xfrm>
            <a:off x="4813741" y="1349588"/>
            <a:ext cx="5206315" cy="5133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sz="2600" b="1" i="0" u="none" strike="noStrike" cap="none">
                <a:latin typeface="Avenir"/>
                <a:ea typeface="Avenir"/>
                <a:cs typeface="Avenir"/>
                <a:sym typeface="Avenir"/>
              </a:rPr>
              <a:t>EFEKTIVITĀTE</a:t>
            </a:r>
            <a:endParaRPr/>
          </a:p>
        </p:txBody>
      </p:sp>
      <p:sp>
        <p:nvSpPr>
          <p:cNvPr id="8" name="TextBox 7">
            <a:extLst>
              <a:ext uri="{FF2B5EF4-FFF2-40B4-BE49-F238E27FC236}">
                <a16:creationId xmlns:a16="http://schemas.microsoft.com/office/drawing/2014/main" id="{8BCB9F0F-084B-51C4-8C35-80FD0A694451}"/>
              </a:ext>
            </a:extLst>
          </p:cNvPr>
          <p:cNvSpPr txBox="1"/>
          <p:nvPr/>
        </p:nvSpPr>
        <p:spPr>
          <a:xfrm>
            <a:off x="328749" y="3676133"/>
            <a:ext cx="5206315" cy="24371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l">
              <a:lnSpc>
                <a:spcPct val="100000"/>
              </a:lnSpc>
              <a:spcBef>
                <a:spcPts val="600"/>
              </a:spcBef>
              <a:buClr>
                <a:schemeClr val="accent5"/>
              </a:buClr>
              <a:buSzPct val="90000"/>
            </a:pPr>
            <a:endParaRPr lang="en-GB">
              <a:latin typeface="+mj-lt"/>
            </a:endParaRPr>
          </a:p>
        </p:txBody>
      </p:sp>
      <p:sp>
        <p:nvSpPr>
          <p:cNvPr id="12" name="TextBox 11">
            <a:extLst>
              <a:ext uri="{FF2B5EF4-FFF2-40B4-BE49-F238E27FC236}">
                <a16:creationId xmlns:a16="http://schemas.microsoft.com/office/drawing/2014/main" id="{665BF9A8-5DA4-B72D-28DE-D7E140604FF7}"/>
              </a:ext>
            </a:extLst>
          </p:cNvPr>
          <p:cNvSpPr txBox="1"/>
          <p:nvPr/>
        </p:nvSpPr>
        <p:spPr>
          <a:xfrm>
            <a:off x="136917" y="1928984"/>
            <a:ext cx="4348074" cy="17471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l">
              <a:lnSpc>
                <a:spcPct val="100000"/>
              </a:lnSpc>
              <a:spcBef>
                <a:spcPts val="600"/>
              </a:spcBef>
              <a:buClr>
                <a:schemeClr val="accent5"/>
              </a:buClr>
              <a:buSzPct val="90000"/>
            </a:pPr>
            <a:r>
              <a:rPr lang="lv-LV"/>
              <a:t>Izvērtēt ES struktūrfondu un Kohēzijas fonda 2014. – 2020.gada plānošanas perioda darbības programmas “Izaugsme un nodarbinātība” 9.PV “Sociālā iekļaušana un nabadzības apkarošana” ieguldījumu lietderību, efektivitāti, ietekmi un ilgtspēju</a:t>
            </a:r>
            <a:endParaRPr lang="en-GB"/>
          </a:p>
        </p:txBody>
      </p:sp>
      <p:sp>
        <p:nvSpPr>
          <p:cNvPr id="6" name="TextBox 5">
            <a:extLst>
              <a:ext uri="{FF2B5EF4-FFF2-40B4-BE49-F238E27FC236}">
                <a16:creationId xmlns:a16="http://schemas.microsoft.com/office/drawing/2014/main" id="{7CBF5EAD-B1D8-FC43-FEE4-421F112C9B6A}"/>
              </a:ext>
            </a:extLst>
          </p:cNvPr>
          <p:cNvSpPr txBox="1"/>
          <p:nvPr/>
        </p:nvSpPr>
        <p:spPr>
          <a:xfrm>
            <a:off x="4973244" y="1865378"/>
            <a:ext cx="6805100" cy="10023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S</a:t>
            </a:r>
            <a:r>
              <a:rPr lang="lv-LV" sz="1800"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asniegtie mērķi, faktiskie ieguldījumu rezultāti, veiksmes faktori un šķēršļi rezultātu sasniegšanā, sniegto atbalsta aktivitāšu atbilstība mērķa grupu vajadzībām, kā arī ārējo faktoru ietekme mērķu sasniegšanā</a:t>
            </a:r>
            <a:endParaRPr lang="en-GB"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endParaRPr>
          </a:p>
        </p:txBody>
      </p:sp>
      <p:sp>
        <p:nvSpPr>
          <p:cNvPr id="5" name="Google Shape;133;p3">
            <a:extLst>
              <a:ext uri="{FF2B5EF4-FFF2-40B4-BE49-F238E27FC236}">
                <a16:creationId xmlns:a16="http://schemas.microsoft.com/office/drawing/2014/main" id="{5AED9C1B-3A83-1609-A3C3-1D87373E4D92}"/>
              </a:ext>
            </a:extLst>
          </p:cNvPr>
          <p:cNvSpPr txBox="1"/>
          <p:nvPr/>
        </p:nvSpPr>
        <p:spPr>
          <a:xfrm>
            <a:off x="4813741" y="2943157"/>
            <a:ext cx="5206315" cy="5133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sz="2600" b="1" i="0" u="none" strike="noStrike" cap="none">
                <a:latin typeface="Avenir"/>
                <a:ea typeface="Avenir"/>
                <a:cs typeface="Avenir"/>
                <a:sym typeface="Avenir"/>
              </a:rPr>
              <a:t>LIETDERĪBA</a:t>
            </a:r>
            <a:endParaRPr/>
          </a:p>
        </p:txBody>
      </p:sp>
      <p:sp>
        <p:nvSpPr>
          <p:cNvPr id="7" name="TextBox 6">
            <a:extLst>
              <a:ext uri="{FF2B5EF4-FFF2-40B4-BE49-F238E27FC236}">
                <a16:creationId xmlns:a16="http://schemas.microsoft.com/office/drawing/2014/main" id="{BBC805FF-8FC4-CF63-7F3B-CBD3FFED3A9B}"/>
              </a:ext>
            </a:extLst>
          </p:cNvPr>
          <p:cNvSpPr txBox="1"/>
          <p:nvPr/>
        </p:nvSpPr>
        <p:spPr>
          <a:xfrm>
            <a:off x="4973244" y="3458947"/>
            <a:ext cx="6805100" cy="71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a:t>
            </a:r>
            <a:r>
              <a:rPr lang="lv-LV" sz="1800"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ieejami resursi gan finanšu, gan </a:t>
            </a:r>
            <a:r>
              <a:rPr lang="lv-LV" sz="1800" dirty="0" err="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cilvēkkapitāla</a:t>
            </a:r>
            <a:r>
              <a:rPr lang="lv-LV" sz="1800"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 to pietiekamība, kā arī citu finanšu instrumentu pieejamība</a:t>
            </a:r>
            <a:endParaRPr lang="en-GB"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endParaRPr>
          </a:p>
        </p:txBody>
      </p:sp>
      <p:sp>
        <p:nvSpPr>
          <p:cNvPr id="11" name="Google Shape;133;p3">
            <a:extLst>
              <a:ext uri="{FF2B5EF4-FFF2-40B4-BE49-F238E27FC236}">
                <a16:creationId xmlns:a16="http://schemas.microsoft.com/office/drawing/2014/main" id="{D409595F-04A0-78E0-40BB-729AC13421C0}"/>
              </a:ext>
            </a:extLst>
          </p:cNvPr>
          <p:cNvSpPr txBox="1"/>
          <p:nvPr/>
        </p:nvSpPr>
        <p:spPr>
          <a:xfrm>
            <a:off x="4813741" y="4174391"/>
            <a:ext cx="5206315" cy="5133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sz="2600" b="1" i="0" u="none" strike="noStrike" cap="none">
                <a:latin typeface="Avenir"/>
                <a:ea typeface="Avenir"/>
                <a:cs typeface="Avenir"/>
                <a:sym typeface="Avenir"/>
              </a:rPr>
              <a:t>IETEKME</a:t>
            </a:r>
            <a:endParaRPr/>
          </a:p>
        </p:txBody>
      </p:sp>
      <p:sp>
        <p:nvSpPr>
          <p:cNvPr id="13" name="TextBox 12">
            <a:extLst>
              <a:ext uri="{FF2B5EF4-FFF2-40B4-BE49-F238E27FC236}">
                <a16:creationId xmlns:a16="http://schemas.microsoft.com/office/drawing/2014/main" id="{0449AA7A-DC46-3ECB-27B5-E269D30F6484}"/>
              </a:ext>
            </a:extLst>
          </p:cNvPr>
          <p:cNvSpPr txBox="1"/>
          <p:nvPr/>
        </p:nvSpPr>
        <p:spPr>
          <a:xfrm>
            <a:off x="4973244" y="4690181"/>
            <a:ext cx="6805100" cy="71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S</a:t>
            </a:r>
            <a:r>
              <a:rPr lang="lv-LV" sz="1800"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asniegtie rezultāti, galvenie ieguvumi gan attiecībā uz izmaiņām kopumā, gan mērķa grupu ieguvumiem</a:t>
            </a:r>
            <a:endParaRPr lang="en-GB"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endParaRPr>
          </a:p>
        </p:txBody>
      </p:sp>
      <p:sp>
        <p:nvSpPr>
          <p:cNvPr id="14" name="Google Shape;133;p3">
            <a:extLst>
              <a:ext uri="{FF2B5EF4-FFF2-40B4-BE49-F238E27FC236}">
                <a16:creationId xmlns:a16="http://schemas.microsoft.com/office/drawing/2014/main" id="{591068C2-F437-CFD2-6586-EE8CBD1B0784}"/>
              </a:ext>
            </a:extLst>
          </p:cNvPr>
          <p:cNvSpPr txBox="1"/>
          <p:nvPr/>
        </p:nvSpPr>
        <p:spPr>
          <a:xfrm>
            <a:off x="4813741" y="5405625"/>
            <a:ext cx="5206315" cy="5133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sz="2600" b="1" i="0" u="none" strike="noStrike" cap="none">
                <a:latin typeface="Avenir"/>
                <a:ea typeface="Avenir"/>
                <a:cs typeface="Avenir"/>
                <a:sym typeface="Avenir"/>
              </a:rPr>
              <a:t>ILGTSPĒJA</a:t>
            </a:r>
            <a:endParaRPr/>
          </a:p>
        </p:txBody>
      </p:sp>
      <p:sp>
        <p:nvSpPr>
          <p:cNvPr id="19" name="TextBox 18">
            <a:extLst>
              <a:ext uri="{FF2B5EF4-FFF2-40B4-BE49-F238E27FC236}">
                <a16:creationId xmlns:a16="http://schemas.microsoft.com/office/drawing/2014/main" id="{20E71BDC-48F5-405D-998B-3AA7F1FCF059}"/>
              </a:ext>
            </a:extLst>
          </p:cNvPr>
          <p:cNvSpPr txBox="1"/>
          <p:nvPr/>
        </p:nvSpPr>
        <p:spPr>
          <a:xfrm>
            <a:off x="4973244" y="5921415"/>
            <a:ext cx="6805100" cy="71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S</a:t>
            </a:r>
            <a:r>
              <a:rPr lang="lv-LV" sz="1800"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asniegto rezultātu noturība un saglabāšanās potenciāls, galvenie riski, kas apdraud rezultātu ilgtspēju</a:t>
            </a:r>
            <a:endParaRPr lang="en-GB"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endParaRPr>
          </a:p>
        </p:txBody>
      </p:sp>
      <p:sp>
        <p:nvSpPr>
          <p:cNvPr id="20" name="Google Shape;133;p3">
            <a:extLst>
              <a:ext uri="{FF2B5EF4-FFF2-40B4-BE49-F238E27FC236}">
                <a16:creationId xmlns:a16="http://schemas.microsoft.com/office/drawing/2014/main" id="{EAF036C9-F7E9-52DE-18AE-C65ECFE43461}"/>
              </a:ext>
            </a:extLst>
          </p:cNvPr>
          <p:cNvSpPr txBox="1"/>
          <p:nvPr/>
        </p:nvSpPr>
        <p:spPr>
          <a:xfrm>
            <a:off x="159329" y="3956452"/>
            <a:ext cx="4383236" cy="5133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sz="2600" b="1">
                <a:solidFill>
                  <a:srgbClr val="00ABC0"/>
                </a:solidFill>
                <a:latin typeface="Avenir"/>
              </a:rPr>
              <a:t>IZVĒRTĒJUMA</a:t>
            </a:r>
            <a:r>
              <a:rPr lang="lv-LV"/>
              <a:t> </a:t>
            </a:r>
            <a:r>
              <a:rPr lang="lv-LV" sz="2600" b="1">
                <a:solidFill>
                  <a:srgbClr val="00ABC0"/>
                </a:solidFill>
                <a:latin typeface="Avenir"/>
              </a:rPr>
              <a:t>LAIKA PERIODS</a:t>
            </a:r>
            <a:endParaRPr sz="2600" b="1">
              <a:solidFill>
                <a:srgbClr val="00ABC0"/>
              </a:solidFill>
              <a:latin typeface="Avenir"/>
            </a:endParaRPr>
          </a:p>
        </p:txBody>
      </p:sp>
      <p:sp>
        <p:nvSpPr>
          <p:cNvPr id="21" name="TextBox 20">
            <a:extLst>
              <a:ext uri="{FF2B5EF4-FFF2-40B4-BE49-F238E27FC236}">
                <a16:creationId xmlns:a16="http://schemas.microsoft.com/office/drawing/2014/main" id="{47314732-EEBC-6EAD-A4EF-90C7B48CC7F7}"/>
              </a:ext>
            </a:extLst>
          </p:cNvPr>
          <p:cNvSpPr txBox="1"/>
          <p:nvPr/>
        </p:nvSpPr>
        <p:spPr>
          <a:xfrm>
            <a:off x="115148" y="4475631"/>
            <a:ext cx="4348074" cy="854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l">
              <a:lnSpc>
                <a:spcPct val="100000"/>
              </a:lnSpc>
              <a:spcBef>
                <a:spcPts val="600"/>
              </a:spcBef>
              <a:buClr>
                <a:schemeClr val="accent5"/>
              </a:buClr>
              <a:buSzPct val="90000"/>
            </a:pPr>
            <a:r>
              <a:rPr lang="lv-LV" dirty="0"/>
              <a:t>No 2023. gada marta līdz decembrim</a:t>
            </a:r>
          </a:p>
          <a:p>
            <a:pPr marL="228600" algn="l">
              <a:lnSpc>
                <a:spcPct val="100000"/>
              </a:lnSpc>
              <a:spcBef>
                <a:spcPts val="600"/>
              </a:spcBef>
              <a:buClr>
                <a:schemeClr val="accent5"/>
              </a:buClr>
              <a:buSzPct val="90000"/>
            </a:pPr>
            <a:r>
              <a:rPr lang="lv-LV" dirty="0"/>
              <a:t>Lauka darbs līdz 2023. gada oktobrim</a:t>
            </a:r>
            <a:endParaRPr lang="en-GB" dirty="0"/>
          </a:p>
        </p:txBody>
      </p:sp>
    </p:spTree>
    <p:extLst>
      <p:ext uri="{BB962C8B-B14F-4D97-AF65-F5344CB8AC3E}">
        <p14:creationId xmlns:p14="http://schemas.microsoft.com/office/powerpoint/2010/main" val="386554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5" name="Rectangle 8">
            <a:extLst>
              <a:ext uri="{FF2B5EF4-FFF2-40B4-BE49-F238E27FC236}">
                <a16:creationId xmlns:a16="http://schemas.microsoft.com/office/drawing/2014/main" id="{A3514C5F-4B90-BD13-F31F-2FDEFFFFF829}"/>
              </a:ext>
            </a:extLst>
          </p:cNvPr>
          <p:cNvSpPr/>
          <p:nvPr/>
        </p:nvSpPr>
        <p:spPr>
          <a:xfrm>
            <a:off x="5995331" y="5050619"/>
            <a:ext cx="6196669" cy="1810192"/>
          </a:xfrm>
          <a:prstGeom prst="rect">
            <a:avLst/>
          </a:prstGeom>
          <a:solidFill>
            <a:srgbClr val="85D1E5">
              <a:lumMod val="20000"/>
              <a:lumOff val="80000"/>
            </a:srgbClr>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Object 9" hidden="1">
            <a:extLst>
              <a:ext uri="{FF2B5EF4-FFF2-40B4-BE49-F238E27FC236}">
                <a16:creationId xmlns:a16="http://schemas.microsoft.com/office/drawing/2014/main" id="{B8145490-59AF-ADF4-760C-321864BAD47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B8145490-59AF-ADF4-760C-321864BAD4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0" name="Google Shape;130;p3"/>
          <p:cNvSpPr txBox="1">
            <a:spLocks noGrp="1"/>
          </p:cNvSpPr>
          <p:nvPr>
            <p:ph type="sldNum" idx="12"/>
          </p:nvPr>
        </p:nvSpPr>
        <p:spPr>
          <a:xfrm>
            <a:off x="11168743" y="6394294"/>
            <a:ext cx="694507"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1200" b="1" i="0" u="none" strike="noStrike" kern="0" cap="none" spc="0" normalizeH="0" baseline="0" noProof="0">
                <a:ln>
                  <a:noFill/>
                </a:ln>
                <a:solidFill>
                  <a:srgbClr val="7F7F7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1" i="0" u="none" strike="noStrike" kern="0" cap="none" spc="0" normalizeH="0" baseline="0" noProof="0">
              <a:ln>
                <a:noFill/>
              </a:ln>
              <a:solidFill>
                <a:srgbClr val="7F7F7F"/>
              </a:solidFill>
              <a:effectLst/>
              <a:uLnTx/>
              <a:uFillTx/>
              <a:latin typeface="Calibri"/>
              <a:cs typeface="Calibri"/>
              <a:sym typeface="Calibri"/>
            </a:endParaRPr>
          </a:p>
        </p:txBody>
      </p:sp>
      <p:sp>
        <p:nvSpPr>
          <p:cNvPr id="2" name="Rectangle 1">
            <a:extLst>
              <a:ext uri="{FF2B5EF4-FFF2-40B4-BE49-F238E27FC236}">
                <a16:creationId xmlns:a16="http://schemas.microsoft.com/office/drawing/2014/main" id="{CB713A0F-77F2-55A2-AF2D-678E4CB337B1}"/>
              </a:ext>
            </a:extLst>
          </p:cNvPr>
          <p:cNvSpPr/>
          <p:nvPr/>
        </p:nvSpPr>
        <p:spPr>
          <a:xfrm>
            <a:off x="0" y="-34060"/>
            <a:ext cx="12192000" cy="1317055"/>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r>
              <a:rPr lang="lv-LV" sz="2400" b="1" i="0">
                <a:solidFill>
                  <a:schemeClr val="bg1"/>
                </a:solidFill>
                <a:effectLst/>
                <a:latin typeface="Arial" panose="020B0604020202020204" pitchFamily="34" charset="0"/>
              </a:rPr>
              <a:t>IZVĒRTĒJUMA METODOLOĢIJA (METODES)</a:t>
            </a:r>
            <a:endParaRPr lang="en-GB" sz="2400">
              <a:solidFill>
                <a:schemeClr val="bg1"/>
              </a:solidFill>
            </a:endParaRPr>
          </a:p>
        </p:txBody>
      </p:sp>
      <p:pic>
        <p:nvPicPr>
          <p:cNvPr id="6" name="Graphic 7" descr="Checklist with solid fill">
            <a:extLst>
              <a:ext uri="{FF2B5EF4-FFF2-40B4-BE49-F238E27FC236}">
                <a16:creationId xmlns:a16="http://schemas.microsoft.com/office/drawing/2014/main" id="{02762AD5-424E-7935-8DC0-0D7A8F4966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731" y="1396995"/>
            <a:ext cx="914400" cy="914400"/>
          </a:xfrm>
          <a:prstGeom prst="rect">
            <a:avLst/>
          </a:prstGeom>
        </p:spPr>
      </p:pic>
      <p:sp>
        <p:nvSpPr>
          <p:cNvPr id="7" name="TextBox 6">
            <a:extLst>
              <a:ext uri="{FF2B5EF4-FFF2-40B4-BE49-F238E27FC236}">
                <a16:creationId xmlns:a16="http://schemas.microsoft.com/office/drawing/2014/main" id="{5E69E326-8556-5432-682E-DFEB13DDECCA}"/>
              </a:ext>
            </a:extLst>
          </p:cNvPr>
          <p:cNvSpPr txBox="1"/>
          <p:nvPr/>
        </p:nvSpPr>
        <p:spPr>
          <a:xfrm>
            <a:off x="1457445" y="1490007"/>
            <a:ext cx="3462898" cy="553998"/>
          </a:xfrm>
          <a:prstGeom prst="rect">
            <a:avLst/>
          </a:prstGeom>
          <a:noFill/>
        </p:spPr>
        <p:txBody>
          <a:bodyPr wrap="square" lIns="0" tIns="0" rIns="0" bIns="0" rtlCol="0">
            <a:spAutoFit/>
          </a:bodyPr>
          <a:lstStyle/>
          <a:p>
            <a:r>
              <a:rPr lang="lv-LV">
                <a:solidFill>
                  <a:schemeClr val="tx1"/>
                </a:solidFill>
                <a:latin typeface="+mj-lt"/>
                <a:cs typeface="Calibri" panose="020F0502020204030204" pitchFamily="34" charset="0"/>
              </a:rPr>
              <a:t>Dokumentu, pētījumu, zin</a:t>
            </a:r>
            <a:r>
              <a:rPr lang="lv-LV">
                <a:latin typeface="+mj-lt"/>
                <a:cs typeface="Calibri" panose="020F0502020204030204" pitchFamily="34" charset="0"/>
              </a:rPr>
              <a:t>ātniski pētnieciskās literatūras analīze</a:t>
            </a:r>
            <a:endParaRPr lang="lv-LV">
              <a:solidFill>
                <a:schemeClr val="tx1"/>
              </a:solidFill>
              <a:latin typeface="+mj-lt"/>
              <a:cs typeface="Calibri" panose="020F0502020204030204" pitchFamily="34" charset="0"/>
            </a:endParaRPr>
          </a:p>
        </p:txBody>
      </p:sp>
      <p:pic>
        <p:nvPicPr>
          <p:cNvPr id="8" name="Graphic 11" descr="Group brainstorm with solid fill">
            <a:extLst>
              <a:ext uri="{FF2B5EF4-FFF2-40B4-BE49-F238E27FC236}">
                <a16:creationId xmlns:a16="http://schemas.microsoft.com/office/drawing/2014/main" id="{DB0F05CE-E58B-A060-6902-4BF3B8E2AA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5331" y="3932345"/>
            <a:ext cx="1036216" cy="1036216"/>
          </a:xfrm>
          <a:prstGeom prst="rect">
            <a:avLst/>
          </a:prstGeom>
        </p:spPr>
      </p:pic>
      <p:sp>
        <p:nvSpPr>
          <p:cNvPr id="11" name="TextBox 10">
            <a:extLst>
              <a:ext uri="{FF2B5EF4-FFF2-40B4-BE49-F238E27FC236}">
                <a16:creationId xmlns:a16="http://schemas.microsoft.com/office/drawing/2014/main" id="{EF13D8A4-5CD0-CB65-B2EE-13C400E79FC4}"/>
              </a:ext>
            </a:extLst>
          </p:cNvPr>
          <p:cNvSpPr txBox="1"/>
          <p:nvPr/>
        </p:nvSpPr>
        <p:spPr>
          <a:xfrm>
            <a:off x="7357091" y="4260726"/>
            <a:ext cx="2180610" cy="553998"/>
          </a:xfrm>
          <a:prstGeom prst="rect">
            <a:avLst/>
          </a:prstGeom>
          <a:noFill/>
        </p:spPr>
        <p:txBody>
          <a:bodyPr wrap="square" lIns="0" tIns="0" rIns="0" bIns="0" rtlCol="0">
            <a:spAutoFit/>
          </a:bodyPr>
          <a:lstStyle/>
          <a:p>
            <a:r>
              <a:rPr lang="lv-LV" dirty="0">
                <a:solidFill>
                  <a:schemeClr val="tx1"/>
                </a:solidFill>
                <a:latin typeface="+mj-lt"/>
                <a:cs typeface="Calibri" panose="020F0502020204030204" pitchFamily="34" charset="0"/>
              </a:rPr>
              <a:t>Darbnīca / seminārs ar ieinteresētajām pusēm</a:t>
            </a:r>
          </a:p>
        </p:txBody>
      </p:sp>
      <p:pic>
        <p:nvPicPr>
          <p:cNvPr id="12" name="Graphic 9" descr="Cycle with people with solid fill">
            <a:extLst>
              <a:ext uri="{FF2B5EF4-FFF2-40B4-BE49-F238E27FC236}">
                <a16:creationId xmlns:a16="http://schemas.microsoft.com/office/drawing/2014/main" id="{8C670CBD-69DB-45ED-89DB-4E3F01ABCF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8731" y="3949790"/>
            <a:ext cx="1046162" cy="1046162"/>
          </a:xfrm>
          <a:prstGeom prst="rect">
            <a:avLst/>
          </a:prstGeom>
        </p:spPr>
      </p:pic>
      <p:sp>
        <p:nvSpPr>
          <p:cNvPr id="13" name="TextBox 12">
            <a:extLst>
              <a:ext uri="{FF2B5EF4-FFF2-40B4-BE49-F238E27FC236}">
                <a16:creationId xmlns:a16="http://schemas.microsoft.com/office/drawing/2014/main" id="{13905C86-DA9E-1063-94F4-CBE92DAB29A1}"/>
              </a:ext>
            </a:extLst>
          </p:cNvPr>
          <p:cNvSpPr txBox="1"/>
          <p:nvPr/>
        </p:nvSpPr>
        <p:spPr>
          <a:xfrm>
            <a:off x="1457445" y="3942623"/>
            <a:ext cx="4375334" cy="1107996"/>
          </a:xfrm>
          <a:prstGeom prst="rect">
            <a:avLst/>
          </a:prstGeom>
          <a:noFill/>
        </p:spPr>
        <p:txBody>
          <a:bodyPr wrap="square" lIns="0" tIns="0" rIns="0" bIns="0" rtlCol="0">
            <a:spAutoFit/>
          </a:bodyPr>
          <a:lstStyle/>
          <a:p>
            <a:r>
              <a:rPr lang="lv-LV">
                <a:latin typeface="+mj-lt"/>
                <a:cs typeface="Calibri" panose="020F0502020204030204" pitchFamily="34" charset="0"/>
              </a:rPr>
              <a:t>Daļēji strukturētas intervijas</a:t>
            </a:r>
          </a:p>
          <a:p>
            <a:r>
              <a:rPr lang="lv-LV">
                <a:latin typeface="+mj-lt"/>
                <a:cs typeface="Calibri" panose="020F0502020204030204" pitchFamily="34" charset="0"/>
              </a:rPr>
              <a:t>11</a:t>
            </a:r>
            <a:r>
              <a:rPr lang="lv-LV">
                <a:solidFill>
                  <a:schemeClr val="tx1"/>
                </a:solidFill>
                <a:latin typeface="+mj-lt"/>
                <a:cs typeface="Calibri" panose="020F0502020204030204" pitchFamily="34" charset="0"/>
              </a:rPr>
              <a:t> intervijas ar ekspertiem</a:t>
            </a:r>
          </a:p>
          <a:p>
            <a:r>
              <a:rPr lang="lv-LV">
                <a:latin typeface="+mj-lt"/>
                <a:cs typeface="Calibri" panose="020F0502020204030204" pitchFamily="34" charset="0"/>
              </a:rPr>
              <a:t>16 intervijas ar projektu īstenotājiem</a:t>
            </a:r>
          </a:p>
          <a:p>
            <a:r>
              <a:rPr lang="lv-LV">
                <a:solidFill>
                  <a:schemeClr val="tx1"/>
                </a:solidFill>
                <a:latin typeface="+mj-lt"/>
                <a:cs typeface="Calibri" panose="020F0502020204030204" pitchFamily="34" charset="0"/>
              </a:rPr>
              <a:t>15 intervijas ar mērķa grupām, t</a:t>
            </a:r>
            <a:r>
              <a:rPr lang="lv-LV">
                <a:latin typeface="+mj-lt"/>
                <a:cs typeface="Calibri" panose="020F0502020204030204" pitchFamily="34" charset="0"/>
              </a:rPr>
              <a:t>o pārstāvjiem</a:t>
            </a:r>
            <a:endParaRPr lang="lv-LV">
              <a:solidFill>
                <a:schemeClr val="tx1"/>
              </a:solidFill>
              <a:latin typeface="+mj-lt"/>
              <a:cs typeface="Calibri" panose="020F0502020204030204" pitchFamily="34" charset="0"/>
            </a:endParaRPr>
          </a:p>
        </p:txBody>
      </p:sp>
      <p:pic>
        <p:nvPicPr>
          <p:cNvPr id="15" name="Grafika 14" descr="Customer review with solid fill">
            <a:extLst>
              <a:ext uri="{FF2B5EF4-FFF2-40B4-BE49-F238E27FC236}">
                <a16:creationId xmlns:a16="http://schemas.microsoft.com/office/drawing/2014/main" id="{5CAF1912-C7EC-790B-8673-E19FC09517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8731" y="5151347"/>
            <a:ext cx="1044000" cy="1044000"/>
          </a:xfrm>
          <a:prstGeom prst="rect">
            <a:avLst/>
          </a:prstGeom>
        </p:spPr>
      </p:pic>
      <p:sp>
        <p:nvSpPr>
          <p:cNvPr id="16" name="TextBox 15">
            <a:extLst>
              <a:ext uri="{FF2B5EF4-FFF2-40B4-BE49-F238E27FC236}">
                <a16:creationId xmlns:a16="http://schemas.microsoft.com/office/drawing/2014/main" id="{10E72D6F-58D2-62CD-D316-D00BA20B2B0E}"/>
              </a:ext>
            </a:extLst>
          </p:cNvPr>
          <p:cNvSpPr txBox="1"/>
          <p:nvPr/>
        </p:nvSpPr>
        <p:spPr>
          <a:xfrm>
            <a:off x="1610490" y="5244359"/>
            <a:ext cx="4845062" cy="1107996"/>
          </a:xfrm>
          <a:prstGeom prst="rect">
            <a:avLst/>
          </a:prstGeom>
          <a:noFill/>
        </p:spPr>
        <p:txBody>
          <a:bodyPr wrap="square" lIns="0" tIns="0" rIns="0" bIns="0" rtlCol="0">
            <a:spAutoFit/>
          </a:bodyPr>
          <a:lstStyle/>
          <a:p>
            <a:r>
              <a:rPr lang="lv-LV">
                <a:latin typeface="+mj-lt"/>
                <a:cs typeface="Calibri" panose="020F0502020204030204" pitchFamily="34" charset="0"/>
              </a:rPr>
              <a:t>Aptaujas (3):</a:t>
            </a:r>
          </a:p>
          <a:p>
            <a:r>
              <a:rPr lang="lv-LV">
                <a:latin typeface="+mj-lt"/>
                <a:cs typeface="Calibri" panose="020F0502020204030204" pitchFamily="34" charset="0"/>
              </a:rPr>
              <a:t>ESF projektu īstenotāji (63 respondenti)</a:t>
            </a:r>
          </a:p>
          <a:p>
            <a:r>
              <a:rPr lang="lv-LV">
                <a:latin typeface="+mj-lt"/>
                <a:cs typeface="Calibri" panose="020F0502020204030204" pitchFamily="34" charset="0"/>
              </a:rPr>
              <a:t>ERAF projektu īstenotāji (108 respondenti)</a:t>
            </a:r>
          </a:p>
          <a:p>
            <a:r>
              <a:rPr lang="lv-LV">
                <a:latin typeface="+mj-lt"/>
                <a:cs typeface="Calibri" panose="020F0502020204030204" pitchFamily="34" charset="0"/>
              </a:rPr>
              <a:t>Sociālie uzņēmumi (35 respondenti)</a:t>
            </a:r>
            <a:endParaRPr lang="lv-LV">
              <a:solidFill>
                <a:schemeClr val="tx1"/>
              </a:solidFill>
              <a:latin typeface="+mj-lt"/>
              <a:cs typeface="Calibri" panose="020F0502020204030204" pitchFamily="34" charset="0"/>
            </a:endParaRPr>
          </a:p>
        </p:txBody>
      </p:sp>
      <p:pic>
        <p:nvPicPr>
          <p:cNvPr id="14" name="Grafika 13" descr="Folder Search with solid fill">
            <a:extLst>
              <a:ext uri="{FF2B5EF4-FFF2-40B4-BE49-F238E27FC236}">
                <a16:creationId xmlns:a16="http://schemas.microsoft.com/office/drawing/2014/main" id="{C498A9BF-87A8-A05E-C97A-F4F4424A3D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8731" y="2669809"/>
            <a:ext cx="914400" cy="914400"/>
          </a:xfrm>
          <a:prstGeom prst="rect">
            <a:avLst/>
          </a:prstGeom>
        </p:spPr>
      </p:pic>
      <p:sp>
        <p:nvSpPr>
          <p:cNvPr id="18" name="TextBox 17">
            <a:extLst>
              <a:ext uri="{FF2B5EF4-FFF2-40B4-BE49-F238E27FC236}">
                <a16:creationId xmlns:a16="http://schemas.microsoft.com/office/drawing/2014/main" id="{7170F56A-3114-072A-3854-6B1188CC0AAA}"/>
              </a:ext>
            </a:extLst>
          </p:cNvPr>
          <p:cNvSpPr txBox="1"/>
          <p:nvPr/>
        </p:nvSpPr>
        <p:spPr>
          <a:xfrm>
            <a:off x="1457445" y="2598003"/>
            <a:ext cx="2778284" cy="830997"/>
          </a:xfrm>
          <a:prstGeom prst="rect">
            <a:avLst/>
          </a:prstGeom>
          <a:noFill/>
        </p:spPr>
        <p:txBody>
          <a:bodyPr wrap="square" lIns="0" tIns="0" rIns="0" bIns="0" rtlCol="0">
            <a:spAutoFit/>
          </a:bodyPr>
          <a:lstStyle/>
          <a:p>
            <a:r>
              <a:rPr lang="lv-LV">
                <a:solidFill>
                  <a:schemeClr val="tx1"/>
                </a:solidFill>
                <a:latin typeface="+mj-lt"/>
                <a:cs typeface="Calibri" panose="020F0502020204030204" pitchFamily="34" charset="0"/>
              </a:rPr>
              <a:t>Statistisko datu </a:t>
            </a:r>
            <a:r>
              <a:rPr lang="lv-LV">
                <a:latin typeface="+mj-lt"/>
                <a:cs typeface="Calibri" panose="020F0502020204030204" pitchFamily="34" charset="0"/>
              </a:rPr>
              <a:t>analīze (KPVIS datu analīze, sekundāro statistikas datu analīze)</a:t>
            </a:r>
            <a:endParaRPr lang="lv-LV">
              <a:solidFill>
                <a:schemeClr val="tx1"/>
              </a:solidFill>
              <a:latin typeface="+mj-lt"/>
              <a:cs typeface="Calibri" panose="020F0502020204030204" pitchFamily="34" charset="0"/>
            </a:endParaRPr>
          </a:p>
        </p:txBody>
      </p:sp>
      <p:pic>
        <p:nvPicPr>
          <p:cNvPr id="20" name="Grafika 19" descr="Research with solid fill">
            <a:extLst>
              <a:ext uri="{FF2B5EF4-FFF2-40B4-BE49-F238E27FC236}">
                <a16:creationId xmlns:a16="http://schemas.microsoft.com/office/drawing/2014/main" id="{15C83B63-DE4B-53AF-6E69-B7CECACDBB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995331" y="1396995"/>
            <a:ext cx="914400" cy="914400"/>
          </a:xfrm>
          <a:prstGeom prst="rect">
            <a:avLst/>
          </a:prstGeom>
        </p:spPr>
      </p:pic>
      <p:sp>
        <p:nvSpPr>
          <p:cNvPr id="21" name="TextBox 20">
            <a:extLst>
              <a:ext uri="{FF2B5EF4-FFF2-40B4-BE49-F238E27FC236}">
                <a16:creationId xmlns:a16="http://schemas.microsoft.com/office/drawing/2014/main" id="{3DC005F7-63CC-0D1E-9092-75A8687DF4AD}"/>
              </a:ext>
            </a:extLst>
          </p:cNvPr>
          <p:cNvSpPr txBox="1"/>
          <p:nvPr/>
        </p:nvSpPr>
        <p:spPr>
          <a:xfrm>
            <a:off x="7357089" y="1429158"/>
            <a:ext cx="3423811" cy="1107996"/>
          </a:xfrm>
          <a:prstGeom prst="rect">
            <a:avLst/>
          </a:prstGeom>
          <a:noFill/>
        </p:spPr>
        <p:txBody>
          <a:bodyPr wrap="square" lIns="0" tIns="0" rIns="0" bIns="0" rtlCol="0">
            <a:spAutoFit/>
          </a:bodyPr>
          <a:lstStyle/>
          <a:p>
            <a:r>
              <a:rPr lang="lv-LV">
                <a:latin typeface="+mj-lt"/>
                <a:cs typeface="Calibri" panose="020F0502020204030204" pitchFamily="34" charset="0"/>
              </a:rPr>
              <a:t>Gadījuma izpētes (6):</a:t>
            </a:r>
          </a:p>
          <a:p>
            <a:r>
              <a:rPr lang="lv-LV">
                <a:latin typeface="+mj-lt"/>
                <a:cs typeface="Calibri" panose="020F0502020204030204" pitchFamily="34" charset="0"/>
              </a:rPr>
              <a:t>3 veselības jomas projekti</a:t>
            </a:r>
          </a:p>
          <a:p>
            <a:r>
              <a:rPr lang="lv-LV">
                <a:latin typeface="+mj-lt"/>
                <a:cs typeface="Calibri" panose="020F0502020204030204" pitchFamily="34" charset="0"/>
              </a:rPr>
              <a:t>2 sociālās jomas projekti</a:t>
            </a:r>
          </a:p>
          <a:p>
            <a:r>
              <a:rPr lang="lv-LV">
                <a:solidFill>
                  <a:schemeClr val="tx1"/>
                </a:solidFill>
                <a:latin typeface="+mj-lt"/>
                <a:cs typeface="Calibri" panose="020F0502020204030204" pitchFamily="34" charset="0"/>
              </a:rPr>
              <a:t>1 tie</a:t>
            </a:r>
            <a:r>
              <a:rPr lang="lv-LV">
                <a:latin typeface="+mj-lt"/>
                <a:cs typeface="Calibri" panose="020F0502020204030204" pitchFamily="34" charset="0"/>
              </a:rPr>
              <a:t>slietu jomas projekts</a:t>
            </a:r>
            <a:endParaRPr lang="lv-LV">
              <a:solidFill>
                <a:schemeClr val="tx1"/>
              </a:solidFill>
              <a:latin typeface="+mj-lt"/>
              <a:cs typeface="Calibri" panose="020F0502020204030204" pitchFamily="34" charset="0"/>
            </a:endParaRPr>
          </a:p>
        </p:txBody>
      </p:sp>
      <p:pic>
        <p:nvPicPr>
          <p:cNvPr id="23" name="Grafika 22" descr="Supply And Demand with solid fill">
            <a:extLst>
              <a:ext uri="{FF2B5EF4-FFF2-40B4-BE49-F238E27FC236}">
                <a16:creationId xmlns:a16="http://schemas.microsoft.com/office/drawing/2014/main" id="{AEB33F5D-074A-3648-5DAE-B7109831125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95331" y="2748619"/>
            <a:ext cx="914400" cy="914400"/>
          </a:xfrm>
          <a:prstGeom prst="rect">
            <a:avLst/>
          </a:prstGeom>
        </p:spPr>
      </p:pic>
      <p:sp>
        <p:nvSpPr>
          <p:cNvPr id="24" name="TextBox 23">
            <a:extLst>
              <a:ext uri="{FF2B5EF4-FFF2-40B4-BE49-F238E27FC236}">
                <a16:creationId xmlns:a16="http://schemas.microsoft.com/office/drawing/2014/main" id="{A7A83EB8-EA44-066A-689F-2B8A63371E92}"/>
              </a:ext>
            </a:extLst>
          </p:cNvPr>
          <p:cNvSpPr txBox="1"/>
          <p:nvPr/>
        </p:nvSpPr>
        <p:spPr>
          <a:xfrm>
            <a:off x="7357089" y="2869122"/>
            <a:ext cx="4375334" cy="830997"/>
          </a:xfrm>
          <a:prstGeom prst="rect">
            <a:avLst/>
          </a:prstGeom>
          <a:noFill/>
        </p:spPr>
        <p:txBody>
          <a:bodyPr wrap="square" lIns="0" tIns="0" rIns="0" bIns="0" rtlCol="0">
            <a:spAutoFit/>
          </a:bodyPr>
          <a:lstStyle/>
          <a:p>
            <a:r>
              <a:rPr lang="lv-LV" err="1">
                <a:latin typeface="+mj-lt"/>
                <a:cs typeface="Calibri" panose="020F0502020204030204" pitchFamily="34" charset="0"/>
              </a:rPr>
              <a:t>Kontrfaktuālā</a:t>
            </a:r>
            <a:r>
              <a:rPr lang="lv-LV">
                <a:latin typeface="+mj-lt"/>
                <a:cs typeface="Calibri" panose="020F0502020204030204" pitchFamily="34" charset="0"/>
              </a:rPr>
              <a:t> analīze ESF projekta nr. 9.1.1.2/15/i/001 «Atbalsts ilgstošajiem bezdarbniekiem» ietvaros</a:t>
            </a:r>
            <a:endParaRPr lang="lv-LV">
              <a:solidFill>
                <a:schemeClr val="tx1"/>
              </a:solidFill>
              <a:latin typeface="+mj-lt"/>
              <a:cs typeface="Calibri" panose="020F0502020204030204" pitchFamily="34" charset="0"/>
            </a:endParaRPr>
          </a:p>
        </p:txBody>
      </p:sp>
      <p:sp>
        <p:nvSpPr>
          <p:cNvPr id="3" name="TextBox 2">
            <a:extLst>
              <a:ext uri="{FF2B5EF4-FFF2-40B4-BE49-F238E27FC236}">
                <a16:creationId xmlns:a16="http://schemas.microsoft.com/office/drawing/2014/main" id="{D40BDBF9-A22B-EB33-800D-80BA91F6C9E7}"/>
              </a:ext>
            </a:extLst>
          </p:cNvPr>
          <p:cNvSpPr txBox="1"/>
          <p:nvPr/>
        </p:nvSpPr>
        <p:spPr>
          <a:xfrm>
            <a:off x="6388305" y="5303847"/>
            <a:ext cx="5410719" cy="1107996"/>
          </a:xfrm>
          <a:prstGeom prst="rect">
            <a:avLst/>
          </a:prstGeom>
          <a:noFill/>
        </p:spPr>
        <p:txBody>
          <a:bodyPr wrap="square" lIns="0" tIns="0" rIns="0" bIns="0" rtlCol="0">
            <a:spAutoFit/>
          </a:bodyPr>
          <a:lstStyle/>
          <a:p>
            <a:r>
              <a:rPr lang="lv-LV" dirty="0" err="1">
                <a:solidFill>
                  <a:schemeClr val="tx1"/>
                </a:solidFill>
                <a:latin typeface="+mj-lt"/>
                <a:cs typeface="Calibri" panose="020F0502020204030204" pitchFamily="34" charset="0"/>
              </a:rPr>
              <a:t>Izvērtējums</a:t>
            </a:r>
            <a:r>
              <a:rPr lang="lv-LV" dirty="0">
                <a:solidFill>
                  <a:schemeClr val="tx1"/>
                </a:solidFill>
                <a:latin typeface="+mj-lt"/>
                <a:cs typeface="Calibri" panose="020F0502020204030204" pitchFamily="34" charset="0"/>
              </a:rPr>
              <a:t> veikts </a:t>
            </a:r>
            <a:r>
              <a:rPr lang="lv-LV" dirty="0">
                <a:latin typeface="+mj-lt"/>
                <a:cs typeface="Calibri" panose="020F0502020204030204" pitchFamily="34" charset="0"/>
              </a:rPr>
              <a:t>sadalījumā pa </a:t>
            </a:r>
            <a:r>
              <a:rPr lang="lv-LV" dirty="0">
                <a:solidFill>
                  <a:schemeClr val="tx1"/>
                </a:solidFill>
                <a:latin typeface="+mj-lt"/>
                <a:cs typeface="Calibri" panose="020F0502020204030204" pitchFamily="34" charset="0"/>
              </a:rPr>
              <a:t>trīs jomām:</a:t>
            </a:r>
          </a:p>
          <a:p>
            <a:pPr marL="720725" indent="-285750">
              <a:buFont typeface="Arial" panose="020B0604020202020204" pitchFamily="34" charset="0"/>
              <a:buChar char="•"/>
            </a:pPr>
            <a:r>
              <a:rPr lang="lv-LV" dirty="0">
                <a:solidFill>
                  <a:schemeClr val="tx1"/>
                </a:solidFill>
                <a:latin typeface="+mj-lt"/>
                <a:cs typeface="Calibri" panose="020F0502020204030204" pitchFamily="34" charset="0"/>
              </a:rPr>
              <a:t>sociālā joma</a:t>
            </a:r>
          </a:p>
          <a:p>
            <a:pPr marL="720725" indent="-285750">
              <a:buFont typeface="Arial" panose="020B0604020202020204" pitchFamily="34" charset="0"/>
              <a:buChar char="•"/>
            </a:pPr>
            <a:r>
              <a:rPr lang="lv-LV" dirty="0">
                <a:solidFill>
                  <a:schemeClr val="tx1"/>
                </a:solidFill>
                <a:latin typeface="+mj-lt"/>
                <a:cs typeface="Calibri" panose="020F0502020204030204" pitchFamily="34" charset="0"/>
              </a:rPr>
              <a:t>veselības joma</a:t>
            </a:r>
          </a:p>
          <a:p>
            <a:pPr marL="720725" indent="-285750">
              <a:buFont typeface="Arial" panose="020B0604020202020204" pitchFamily="34" charset="0"/>
              <a:buChar char="•"/>
            </a:pPr>
            <a:r>
              <a:rPr lang="lv-LV" dirty="0">
                <a:solidFill>
                  <a:schemeClr val="tx1"/>
                </a:solidFill>
                <a:latin typeface="+mj-lt"/>
                <a:cs typeface="Calibri" panose="020F0502020204030204" pitchFamily="34" charset="0"/>
              </a:rPr>
              <a:t>tieslietu joma</a:t>
            </a:r>
          </a:p>
        </p:txBody>
      </p:sp>
    </p:spTree>
    <p:extLst>
      <p:ext uri="{BB962C8B-B14F-4D97-AF65-F5344CB8AC3E}">
        <p14:creationId xmlns:p14="http://schemas.microsoft.com/office/powerpoint/2010/main" val="204683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8145490-59AF-ADF4-760C-321864BAD47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B8145490-59AF-ADF4-760C-321864BAD4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1396FA8C-2205-8903-2DFA-A53E04C7DD0E}"/>
              </a:ext>
            </a:extLst>
          </p:cNvPr>
          <p:cNvSpPr/>
          <p:nvPr/>
        </p:nvSpPr>
        <p:spPr>
          <a:xfrm>
            <a:off x="5017770" y="1283539"/>
            <a:ext cx="7174230" cy="5574461"/>
          </a:xfrm>
          <a:prstGeom prst="rect">
            <a:avLst/>
          </a:prstGeom>
          <a:solidFill>
            <a:srgbClr val="6BA539">
              <a:alpha val="15000"/>
            </a:srgbClr>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30" name="Google Shape;130;p3"/>
          <p:cNvSpPr txBox="1">
            <a:spLocks noGrp="1"/>
          </p:cNvSpPr>
          <p:nvPr>
            <p:ph type="sldNum" idx="12"/>
          </p:nvPr>
        </p:nvSpPr>
        <p:spPr>
          <a:xfrm>
            <a:off x="11168743" y="6394294"/>
            <a:ext cx="694507"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1200" b="1" i="0" u="none" strike="noStrike" kern="0" cap="none" spc="0" normalizeH="0" baseline="0" noProof="0">
                <a:ln>
                  <a:noFill/>
                </a:ln>
                <a:solidFill>
                  <a:srgbClr val="7F7F7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1" i="0" u="none" strike="noStrike" kern="0" cap="none" spc="0" normalizeH="0" baseline="0" noProof="0">
              <a:ln>
                <a:noFill/>
              </a:ln>
              <a:solidFill>
                <a:srgbClr val="7F7F7F"/>
              </a:solidFill>
              <a:effectLst/>
              <a:uLnTx/>
              <a:uFillTx/>
              <a:latin typeface="Calibri"/>
              <a:cs typeface="Calibri"/>
              <a:sym typeface="Calibri"/>
            </a:endParaRPr>
          </a:p>
        </p:txBody>
      </p:sp>
      <p:sp>
        <p:nvSpPr>
          <p:cNvPr id="2" name="Rectangle 1">
            <a:extLst>
              <a:ext uri="{FF2B5EF4-FFF2-40B4-BE49-F238E27FC236}">
                <a16:creationId xmlns:a16="http://schemas.microsoft.com/office/drawing/2014/main" id="{CB713A0F-77F2-55A2-AF2D-678E4CB337B1}"/>
              </a:ext>
            </a:extLst>
          </p:cNvPr>
          <p:cNvSpPr/>
          <p:nvPr/>
        </p:nvSpPr>
        <p:spPr>
          <a:xfrm>
            <a:off x="0" y="-34061"/>
            <a:ext cx="12192000" cy="1317600"/>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r>
              <a:rPr lang="lv-LV" sz="2400" b="1" i="0" dirty="0">
                <a:solidFill>
                  <a:schemeClr val="bg1"/>
                </a:solidFill>
                <a:effectLst/>
                <a:latin typeface="Arial" panose="020B0604020202020204" pitchFamily="34" charset="0"/>
              </a:rPr>
              <a:t>IZVĒRTĒJUMA REZULTĀTI: SOCIĀLĀ JOMA</a:t>
            </a:r>
            <a:endParaRPr lang="en-GB" sz="2400" dirty="0">
              <a:solidFill>
                <a:schemeClr val="bg1"/>
              </a:solidFill>
            </a:endParaRPr>
          </a:p>
        </p:txBody>
      </p:sp>
      <p:sp>
        <p:nvSpPr>
          <p:cNvPr id="3" name="Google Shape;133;p3">
            <a:extLst>
              <a:ext uri="{FF2B5EF4-FFF2-40B4-BE49-F238E27FC236}">
                <a16:creationId xmlns:a16="http://schemas.microsoft.com/office/drawing/2014/main" id="{271203B5-3FA0-1E2A-AF2D-4A2309BC9581}"/>
              </a:ext>
            </a:extLst>
          </p:cNvPr>
          <p:cNvSpPr txBox="1"/>
          <p:nvPr/>
        </p:nvSpPr>
        <p:spPr>
          <a:xfrm>
            <a:off x="861584" y="1429044"/>
            <a:ext cx="3650221" cy="79375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sz="2600" b="1" dirty="0">
                <a:solidFill>
                  <a:srgbClr val="00ABC0"/>
                </a:solidFill>
                <a:latin typeface="Avenir"/>
              </a:rPr>
              <a:t>SOCIĀLĀS JOMAS SAM SAVSTARPĒJĀ SASAISTE</a:t>
            </a:r>
            <a:endParaRPr sz="2600" b="1" dirty="0">
              <a:solidFill>
                <a:srgbClr val="00ABC0"/>
              </a:solidFill>
              <a:latin typeface="Avenir"/>
            </a:endParaRPr>
          </a:p>
        </p:txBody>
      </p:sp>
      <p:sp>
        <p:nvSpPr>
          <p:cNvPr id="8" name="TextBox 7">
            <a:extLst>
              <a:ext uri="{FF2B5EF4-FFF2-40B4-BE49-F238E27FC236}">
                <a16:creationId xmlns:a16="http://schemas.microsoft.com/office/drawing/2014/main" id="{8BCB9F0F-084B-51C4-8C35-80FD0A694451}"/>
              </a:ext>
            </a:extLst>
          </p:cNvPr>
          <p:cNvSpPr txBox="1"/>
          <p:nvPr/>
        </p:nvSpPr>
        <p:spPr>
          <a:xfrm>
            <a:off x="328749" y="3676133"/>
            <a:ext cx="5206315" cy="24371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l">
              <a:lnSpc>
                <a:spcPct val="100000"/>
              </a:lnSpc>
              <a:spcBef>
                <a:spcPts val="600"/>
              </a:spcBef>
              <a:buClr>
                <a:schemeClr val="accent5"/>
              </a:buClr>
              <a:buSzPct val="90000"/>
            </a:pPr>
            <a:endParaRPr lang="en-GB">
              <a:latin typeface="+mj-lt"/>
            </a:endParaRPr>
          </a:p>
        </p:txBody>
      </p:sp>
      <p:sp>
        <p:nvSpPr>
          <p:cNvPr id="6" name="TextBox 5">
            <a:extLst>
              <a:ext uri="{FF2B5EF4-FFF2-40B4-BE49-F238E27FC236}">
                <a16:creationId xmlns:a16="http://schemas.microsoft.com/office/drawing/2014/main" id="{7CBF5EAD-B1D8-FC43-FEE4-421F112C9B6A}"/>
              </a:ext>
            </a:extLst>
          </p:cNvPr>
          <p:cNvSpPr txBox="1"/>
          <p:nvPr/>
        </p:nvSpPr>
        <p:spPr>
          <a:xfrm>
            <a:off x="5614822" y="1769626"/>
            <a:ext cx="6071213" cy="19908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Vidējā iznākumu rādītāju izpilde (93%) un vidējā rezultāta rādītāju izpilde (118%)</a:t>
            </a:r>
          </a:p>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Faktori, kas veicinājuši efektivitāti – zināšanas un izpratne par mērķa grupu vajadzībām, komunikācija ar mērķa grupu pārstāvjiem</a:t>
            </a:r>
          </a:p>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Šķēršļi – speciālistu trūkums jomā un pieejamība, administratīvie/birokrātiskie aspekti</a:t>
            </a:r>
          </a:p>
          <a:p>
            <a:pPr marL="285750" lvl="0" indent="-285750" algn="just">
              <a:spcAft>
                <a:spcPts val="600"/>
              </a:spcAft>
              <a:buFont typeface="Arial" panose="020B0604020202020204" pitchFamily="34" charset="0"/>
              <a:buChar char="•"/>
            </a:pPr>
            <a:endPar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spcAft>
                <a:spcPts val="600"/>
              </a:spcAft>
              <a:buFont typeface="Arial" panose="020B0604020202020204" pitchFamily="34" charset="0"/>
              <a:buChar char="•"/>
            </a:pPr>
            <a:endParaRPr lang="en-GB"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endParaRPr>
          </a:p>
        </p:txBody>
      </p:sp>
      <p:sp>
        <p:nvSpPr>
          <p:cNvPr id="16" name="Google Shape;133;p3">
            <a:extLst>
              <a:ext uri="{FF2B5EF4-FFF2-40B4-BE49-F238E27FC236}">
                <a16:creationId xmlns:a16="http://schemas.microsoft.com/office/drawing/2014/main" id="{6DA2151B-E0E5-9D39-E67F-6C29242BCDFC}"/>
              </a:ext>
            </a:extLst>
          </p:cNvPr>
          <p:cNvSpPr txBox="1"/>
          <p:nvPr/>
        </p:nvSpPr>
        <p:spPr>
          <a:xfrm>
            <a:off x="5185229" y="1362736"/>
            <a:ext cx="5206315" cy="3592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b="1" dirty="0">
                <a:latin typeface="Avenir"/>
                <a:sym typeface="Avenir"/>
              </a:rPr>
              <a:t>EFEKTIVITĀTE UN LIETEDERĪBA</a:t>
            </a:r>
            <a:endParaRPr sz="1200" dirty="0"/>
          </a:p>
        </p:txBody>
      </p:sp>
      <p:sp>
        <p:nvSpPr>
          <p:cNvPr id="18" name="Google Shape;133;p3">
            <a:extLst>
              <a:ext uri="{FF2B5EF4-FFF2-40B4-BE49-F238E27FC236}">
                <a16:creationId xmlns:a16="http://schemas.microsoft.com/office/drawing/2014/main" id="{C508182A-DEB0-3693-C086-5FFE687DD4B3}"/>
              </a:ext>
            </a:extLst>
          </p:cNvPr>
          <p:cNvSpPr txBox="1"/>
          <p:nvPr/>
        </p:nvSpPr>
        <p:spPr>
          <a:xfrm>
            <a:off x="5250741" y="3868834"/>
            <a:ext cx="4815641" cy="3592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b="1" dirty="0">
                <a:latin typeface="Avenir"/>
                <a:sym typeface="Avenir"/>
              </a:rPr>
              <a:t>IETEKME UN ILGTSPĒJA</a:t>
            </a:r>
            <a:endParaRPr sz="1200" dirty="0"/>
          </a:p>
        </p:txBody>
      </p:sp>
      <p:sp>
        <p:nvSpPr>
          <p:cNvPr id="20" name="TextBox 19">
            <a:extLst>
              <a:ext uri="{FF2B5EF4-FFF2-40B4-BE49-F238E27FC236}">
                <a16:creationId xmlns:a16="http://schemas.microsoft.com/office/drawing/2014/main" id="{1B142AE8-4BA0-C451-6F4C-B8462C6AFFF5}"/>
              </a:ext>
            </a:extLst>
          </p:cNvPr>
          <p:cNvSpPr txBox="1"/>
          <p:nvPr/>
        </p:nvSpPr>
        <p:spPr>
          <a:xfrm>
            <a:off x="5609331" y="4291270"/>
            <a:ext cx="6071214" cy="25663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lvl="0" indent="-285750" algn="just">
              <a:spcAft>
                <a:spcPts val="600"/>
              </a:spcAft>
              <a:buFont typeface="Arial" panose="020B0604020202020204" pitchFamily="34" charset="0"/>
              <a:buChar char="•"/>
            </a:pPr>
            <a:r>
              <a:rPr lang="lv-LV"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rPr>
              <a:t>32,9%-37% projektu dalībnieku iesaistījušies tālākā apmācībā vai nodarbinātībā</a:t>
            </a:r>
          </a:p>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rPr>
              <a:t>Apkopotā</a:t>
            </a:r>
            <a:r>
              <a:rPr lang="en-GB" dirty="0">
                <a:solidFill>
                  <a:schemeClr val="tx1">
                    <a:lumMod val="50000"/>
                  </a:schemeClr>
                </a:solidFill>
                <a:latin typeface="Calibri" panose="020F0502020204030204" pitchFamily="34" charset="0"/>
                <a:ea typeface="Calibri" panose="020F0502020204030204" pitchFamily="34" charset="0"/>
              </a:rPr>
              <a:t> </a:t>
            </a:r>
            <a:r>
              <a:rPr lang="lv-LV" dirty="0">
                <a:solidFill>
                  <a:schemeClr val="tx1">
                    <a:lumMod val="50000"/>
                  </a:schemeClr>
                </a:solidFill>
                <a:latin typeface="Calibri" panose="020F0502020204030204" pitchFamily="34" charset="0"/>
                <a:ea typeface="Calibri" panose="020F0502020204030204" pitchFamily="34" charset="0"/>
              </a:rPr>
              <a:t>informācija</a:t>
            </a:r>
            <a:r>
              <a:rPr lang="en-GB" dirty="0">
                <a:solidFill>
                  <a:schemeClr val="tx1">
                    <a:lumMod val="50000"/>
                  </a:schemeClr>
                </a:solidFill>
                <a:latin typeface="Calibri" panose="020F0502020204030204" pitchFamily="34" charset="0"/>
                <a:ea typeface="Calibri" panose="020F0502020204030204" pitchFamily="34" charset="0"/>
              </a:rPr>
              <a:t> par </a:t>
            </a:r>
            <a:r>
              <a:rPr lang="lv-LV" dirty="0">
                <a:solidFill>
                  <a:schemeClr val="tx1">
                    <a:lumMod val="50000"/>
                  </a:schemeClr>
                </a:solidFill>
                <a:latin typeface="Calibri" panose="020F0502020204030204" pitchFamily="34" charset="0"/>
                <a:ea typeface="Calibri" panose="020F0502020204030204" pitchFamily="34" charset="0"/>
              </a:rPr>
              <a:t>iedzīvotāju skaitu, kuriem ir nepieciešami sabiedrībā balstīti sociālie pakalpojumi</a:t>
            </a:r>
          </a:p>
          <a:p>
            <a:pPr marL="285750" indent="-285750" algn="just">
              <a:spcAft>
                <a:spcPts val="600"/>
              </a:spcAft>
              <a:buFont typeface="Arial" panose="020B0604020202020204" pitchFamily="34" charset="0"/>
              <a:buChar char="•"/>
            </a:pPr>
            <a:r>
              <a:rPr lang="lv-LV" dirty="0">
                <a:solidFill>
                  <a:schemeClr val="tx1">
                    <a:lumMod val="50000"/>
                  </a:schemeClr>
                </a:solidFill>
                <a:latin typeface="Calibri"/>
                <a:ea typeface="Calibri" panose="020F0502020204030204" pitchFamily="34" charset="0"/>
                <a:cs typeface="Calibri"/>
              </a:rPr>
              <a:t>Līdz</a:t>
            </a:r>
            <a:r>
              <a:rPr lang="en-GB" dirty="0">
                <a:solidFill>
                  <a:schemeClr val="tx1">
                    <a:lumMod val="50000"/>
                  </a:schemeClr>
                </a:solidFill>
                <a:latin typeface="Calibri"/>
                <a:ea typeface="Calibri" panose="020F0502020204030204" pitchFamily="34" charset="0"/>
                <a:cs typeface="Calibri"/>
              </a:rPr>
              <a:t>  32,3% </a:t>
            </a:r>
            <a:r>
              <a:rPr lang="lv-LV" dirty="0">
                <a:solidFill>
                  <a:schemeClr val="tx1">
                    <a:lumMod val="50000"/>
                  </a:schemeClr>
                </a:solidFill>
                <a:latin typeface="Calibri"/>
                <a:ea typeface="Calibri" panose="020F0502020204030204" pitchFamily="34" charset="0"/>
                <a:cs typeface="Calibri"/>
              </a:rPr>
              <a:t>palielināts pilngadīgu personu ar garīga rakstura traucējumiem īpatsvars</a:t>
            </a:r>
            <a:r>
              <a:rPr lang="en-GB" dirty="0">
                <a:solidFill>
                  <a:schemeClr val="tx1">
                    <a:lumMod val="50000"/>
                  </a:schemeClr>
                </a:solidFill>
                <a:latin typeface="Calibri"/>
                <a:ea typeface="Calibri" panose="020F0502020204030204" pitchFamily="34" charset="0"/>
                <a:cs typeface="Calibri"/>
              </a:rPr>
              <a:t>, </a:t>
            </a:r>
            <a:r>
              <a:rPr lang="lv-LV" dirty="0">
                <a:solidFill>
                  <a:schemeClr val="tx1">
                    <a:lumMod val="50000"/>
                  </a:schemeClr>
                </a:solidFill>
                <a:latin typeface="Calibri"/>
                <a:ea typeface="Calibri" panose="020F0502020204030204" pitchFamily="34" charset="0"/>
                <a:cs typeface="Calibri"/>
              </a:rPr>
              <a:t>kuras dzīvo ārpus </a:t>
            </a:r>
            <a:r>
              <a:rPr lang="en-GB" dirty="0">
                <a:solidFill>
                  <a:schemeClr val="tx1">
                    <a:lumMod val="50000"/>
                  </a:schemeClr>
                </a:solidFill>
                <a:latin typeface="Calibri"/>
                <a:ea typeface="Calibri" panose="020F0502020204030204" pitchFamily="34" charset="0"/>
                <a:cs typeface="Calibri"/>
              </a:rPr>
              <a:t>ISAC un </a:t>
            </a:r>
            <a:r>
              <a:rPr lang="lv-LV" dirty="0">
                <a:solidFill>
                  <a:schemeClr val="tx1">
                    <a:lumMod val="50000"/>
                  </a:schemeClr>
                </a:solidFill>
                <a:latin typeface="Calibri"/>
                <a:ea typeface="Calibri" panose="020F0502020204030204" pitchFamily="34" charset="0"/>
                <a:cs typeface="Calibri"/>
              </a:rPr>
              <a:t>kurām ir pieejami sabiedrībā balstīti sociālie pakalpojumi</a:t>
            </a:r>
          </a:p>
          <a:p>
            <a:pPr marL="28575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mbria" panose="02040503050406030204" pitchFamily="18" charset="0"/>
              </a:rPr>
              <a:t>Uzlabotas speciālistu zināšanas un prasmes</a:t>
            </a:r>
            <a:endParaRPr lang="lv-LV"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endParaRPr>
          </a:p>
        </p:txBody>
      </p:sp>
      <p:pic>
        <p:nvPicPr>
          <p:cNvPr id="5" name="Graphic 833512165">
            <a:extLst>
              <a:ext uri="{FF2B5EF4-FFF2-40B4-BE49-F238E27FC236}">
                <a16:creationId xmlns:a16="http://schemas.microsoft.com/office/drawing/2014/main" id="{FACC3BF4-9869-E5C0-C2CC-2D5BD091C47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9002" t="3143" b="2566"/>
          <a:stretch/>
        </p:blipFill>
        <p:spPr bwMode="auto">
          <a:xfrm>
            <a:off x="49683" y="2248876"/>
            <a:ext cx="4856480" cy="3180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928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4" name="Rectangle 8">
            <a:extLst>
              <a:ext uri="{FF2B5EF4-FFF2-40B4-BE49-F238E27FC236}">
                <a16:creationId xmlns:a16="http://schemas.microsoft.com/office/drawing/2014/main" id="{F6FC1536-1064-FFFA-2ED2-0F6CE6C3D8B6}"/>
              </a:ext>
            </a:extLst>
          </p:cNvPr>
          <p:cNvSpPr/>
          <p:nvPr/>
        </p:nvSpPr>
        <p:spPr>
          <a:xfrm>
            <a:off x="5017770" y="1283539"/>
            <a:ext cx="7174230" cy="5574461"/>
          </a:xfrm>
          <a:prstGeom prst="rect">
            <a:avLst/>
          </a:prstGeom>
          <a:solidFill>
            <a:srgbClr val="E57200">
              <a:alpha val="15000"/>
            </a:srgbClr>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aphicFrame>
        <p:nvGraphicFramePr>
          <p:cNvPr id="10" name="Object 9" hidden="1">
            <a:extLst>
              <a:ext uri="{FF2B5EF4-FFF2-40B4-BE49-F238E27FC236}">
                <a16:creationId xmlns:a16="http://schemas.microsoft.com/office/drawing/2014/main" id="{B8145490-59AF-ADF4-760C-321864BAD47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B8145490-59AF-ADF4-760C-321864BAD4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0" name="Google Shape;130;p3"/>
          <p:cNvSpPr txBox="1">
            <a:spLocks noGrp="1"/>
          </p:cNvSpPr>
          <p:nvPr>
            <p:ph type="sldNum" idx="12"/>
          </p:nvPr>
        </p:nvSpPr>
        <p:spPr>
          <a:xfrm>
            <a:off x="11168743" y="6394294"/>
            <a:ext cx="694507"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1200" b="1" i="0" u="none" strike="noStrike" kern="0" cap="none" spc="0" normalizeH="0" baseline="0" noProof="0">
                <a:ln>
                  <a:noFill/>
                </a:ln>
                <a:solidFill>
                  <a:srgbClr val="7F7F7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1" i="0" u="none" strike="noStrike" kern="0" cap="none" spc="0" normalizeH="0" baseline="0" noProof="0">
              <a:ln>
                <a:noFill/>
              </a:ln>
              <a:solidFill>
                <a:srgbClr val="7F7F7F"/>
              </a:solidFill>
              <a:effectLst/>
              <a:uLnTx/>
              <a:uFillTx/>
              <a:latin typeface="Calibri"/>
              <a:cs typeface="Calibri"/>
              <a:sym typeface="Calibri"/>
            </a:endParaRPr>
          </a:p>
        </p:txBody>
      </p:sp>
      <p:sp>
        <p:nvSpPr>
          <p:cNvPr id="2" name="Rectangle 1">
            <a:extLst>
              <a:ext uri="{FF2B5EF4-FFF2-40B4-BE49-F238E27FC236}">
                <a16:creationId xmlns:a16="http://schemas.microsoft.com/office/drawing/2014/main" id="{CB713A0F-77F2-55A2-AF2D-678E4CB337B1}"/>
              </a:ext>
            </a:extLst>
          </p:cNvPr>
          <p:cNvSpPr/>
          <p:nvPr/>
        </p:nvSpPr>
        <p:spPr>
          <a:xfrm>
            <a:off x="0" y="-34061"/>
            <a:ext cx="12192000" cy="1317600"/>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r>
              <a:rPr lang="lv-LV" sz="2400" b="1" i="0" dirty="0">
                <a:solidFill>
                  <a:schemeClr val="bg1"/>
                </a:solidFill>
                <a:effectLst/>
                <a:latin typeface="Arial" panose="020B0604020202020204" pitchFamily="34" charset="0"/>
              </a:rPr>
              <a:t>IZVĒRTĒJUMA REZULTĀTI: VESELĪBAS JOMA</a:t>
            </a:r>
            <a:endParaRPr lang="en-GB" sz="2400" dirty="0">
              <a:solidFill>
                <a:schemeClr val="bg1"/>
              </a:solidFill>
            </a:endParaRPr>
          </a:p>
        </p:txBody>
      </p:sp>
      <p:sp>
        <p:nvSpPr>
          <p:cNvPr id="3" name="Google Shape;133;p3">
            <a:extLst>
              <a:ext uri="{FF2B5EF4-FFF2-40B4-BE49-F238E27FC236}">
                <a16:creationId xmlns:a16="http://schemas.microsoft.com/office/drawing/2014/main" id="{271203B5-3FA0-1E2A-AF2D-4A2309BC9581}"/>
              </a:ext>
            </a:extLst>
          </p:cNvPr>
          <p:cNvSpPr txBox="1"/>
          <p:nvPr/>
        </p:nvSpPr>
        <p:spPr>
          <a:xfrm>
            <a:off x="861584" y="1429044"/>
            <a:ext cx="3650221" cy="79375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sz="2600" b="1" dirty="0">
                <a:solidFill>
                  <a:srgbClr val="00ABC0"/>
                </a:solidFill>
                <a:latin typeface="Avenir"/>
              </a:rPr>
              <a:t>VESELĪBAS JOMAS SAM SAVSTARPĒJĀ SASAISTE</a:t>
            </a:r>
            <a:endParaRPr sz="2600" b="1" dirty="0">
              <a:solidFill>
                <a:srgbClr val="00ABC0"/>
              </a:solidFill>
              <a:latin typeface="Avenir"/>
            </a:endParaRPr>
          </a:p>
        </p:txBody>
      </p:sp>
      <p:sp>
        <p:nvSpPr>
          <p:cNvPr id="8" name="TextBox 7">
            <a:extLst>
              <a:ext uri="{FF2B5EF4-FFF2-40B4-BE49-F238E27FC236}">
                <a16:creationId xmlns:a16="http://schemas.microsoft.com/office/drawing/2014/main" id="{8BCB9F0F-084B-51C4-8C35-80FD0A694451}"/>
              </a:ext>
            </a:extLst>
          </p:cNvPr>
          <p:cNvSpPr txBox="1"/>
          <p:nvPr/>
        </p:nvSpPr>
        <p:spPr>
          <a:xfrm>
            <a:off x="328749" y="3676133"/>
            <a:ext cx="5206315" cy="24371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l">
              <a:lnSpc>
                <a:spcPct val="100000"/>
              </a:lnSpc>
              <a:spcBef>
                <a:spcPts val="600"/>
              </a:spcBef>
              <a:buClr>
                <a:schemeClr val="accent5"/>
              </a:buClr>
              <a:buSzPct val="90000"/>
            </a:pPr>
            <a:endParaRPr lang="en-GB">
              <a:latin typeface="+mj-lt"/>
            </a:endParaRPr>
          </a:p>
        </p:txBody>
      </p:sp>
      <p:sp>
        <p:nvSpPr>
          <p:cNvPr id="6" name="TextBox 5">
            <a:extLst>
              <a:ext uri="{FF2B5EF4-FFF2-40B4-BE49-F238E27FC236}">
                <a16:creationId xmlns:a16="http://schemas.microsoft.com/office/drawing/2014/main" id="{7CBF5EAD-B1D8-FC43-FEE4-421F112C9B6A}"/>
              </a:ext>
            </a:extLst>
          </p:cNvPr>
          <p:cNvSpPr txBox="1"/>
          <p:nvPr/>
        </p:nvSpPr>
        <p:spPr>
          <a:xfrm>
            <a:off x="5585299" y="1733272"/>
            <a:ext cx="6404771" cy="19908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Vidējā iznākumu rādītāju izpilde (103%) un vidējā rezultāta rādītāju izpilde (93%)</a:t>
            </a:r>
          </a:p>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Faktori, kas veicinājuši efektivitāti – savstarpēja sadarbība starp organizācijām / iestādēm, potenciālo projektu dalībnieku vajadzību izpēte</a:t>
            </a:r>
          </a:p>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Šķēršļi – ierobežota pakalpojumu sniedzēju pieejamība, administratīvie un birokrātiskie aspekti</a:t>
            </a:r>
          </a:p>
        </p:txBody>
      </p:sp>
      <p:sp>
        <p:nvSpPr>
          <p:cNvPr id="16" name="Google Shape;133;p3">
            <a:extLst>
              <a:ext uri="{FF2B5EF4-FFF2-40B4-BE49-F238E27FC236}">
                <a16:creationId xmlns:a16="http://schemas.microsoft.com/office/drawing/2014/main" id="{6DA2151B-E0E5-9D39-E67F-6C29242BCDFC}"/>
              </a:ext>
            </a:extLst>
          </p:cNvPr>
          <p:cNvSpPr txBox="1"/>
          <p:nvPr/>
        </p:nvSpPr>
        <p:spPr>
          <a:xfrm>
            <a:off x="5155706" y="1326382"/>
            <a:ext cx="5206315" cy="3592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b="1" dirty="0">
                <a:latin typeface="Avenir"/>
                <a:sym typeface="Avenir"/>
              </a:rPr>
              <a:t>EFEKTIVITĀTE UN LIETEDERĪBA</a:t>
            </a:r>
            <a:endParaRPr sz="1200" dirty="0"/>
          </a:p>
        </p:txBody>
      </p:sp>
      <p:sp>
        <p:nvSpPr>
          <p:cNvPr id="18" name="Google Shape;133;p3">
            <a:extLst>
              <a:ext uri="{FF2B5EF4-FFF2-40B4-BE49-F238E27FC236}">
                <a16:creationId xmlns:a16="http://schemas.microsoft.com/office/drawing/2014/main" id="{C508182A-DEB0-3693-C086-5FFE687DD4B3}"/>
              </a:ext>
            </a:extLst>
          </p:cNvPr>
          <p:cNvSpPr txBox="1"/>
          <p:nvPr/>
        </p:nvSpPr>
        <p:spPr>
          <a:xfrm>
            <a:off x="5147372" y="3776545"/>
            <a:ext cx="4815641" cy="3592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b="1" dirty="0">
                <a:latin typeface="Avenir"/>
                <a:sym typeface="Avenir"/>
              </a:rPr>
              <a:t>IETEKME UN ILGTSPĒJA</a:t>
            </a:r>
            <a:endParaRPr sz="1200" dirty="0"/>
          </a:p>
        </p:txBody>
      </p:sp>
      <p:sp>
        <p:nvSpPr>
          <p:cNvPr id="20" name="TextBox 19">
            <a:extLst>
              <a:ext uri="{FF2B5EF4-FFF2-40B4-BE49-F238E27FC236}">
                <a16:creationId xmlns:a16="http://schemas.microsoft.com/office/drawing/2014/main" id="{1B142AE8-4BA0-C451-6F4C-B8462C6AFFF5}"/>
              </a:ext>
            </a:extLst>
          </p:cNvPr>
          <p:cNvSpPr txBox="1"/>
          <p:nvPr/>
        </p:nvSpPr>
        <p:spPr>
          <a:xfrm>
            <a:off x="5505962" y="4135804"/>
            <a:ext cx="6277952" cy="25663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indent="-285750" algn="just">
              <a:spcAft>
                <a:spcPts val="600"/>
              </a:spcAft>
              <a:buFont typeface="Arial" panose="020B0604020202020204" pitchFamily="34" charset="0"/>
              <a:buChar char="•"/>
            </a:pPr>
            <a:r>
              <a:rPr lang="lv-LV" sz="1800" dirty="0">
                <a:solidFill>
                  <a:schemeClr val="tx1">
                    <a:lumMod val="50000"/>
                  </a:schemeClr>
                </a:solidFill>
                <a:effectLst/>
                <a:latin typeface="Calibri"/>
                <a:ea typeface="Calibri" panose="020F0502020204030204" pitchFamily="34" charset="0"/>
                <a:cs typeface="Cambria" panose="02040503050406030204" pitchFamily="18" charset="0"/>
              </a:rPr>
              <a:t>53,9 tūkstoši </a:t>
            </a:r>
            <a:r>
              <a:rPr lang="lv-LV" dirty="0">
                <a:solidFill>
                  <a:schemeClr val="tx1">
                    <a:lumMod val="50000"/>
                  </a:schemeClr>
                </a:solidFill>
                <a:latin typeface="Calibri"/>
                <a:ea typeface="Calibri" panose="020F0502020204030204" pitchFamily="34" charset="0"/>
                <a:cs typeface="Cambria" panose="02040503050406030204" pitchFamily="18" charset="0"/>
              </a:rPr>
              <a:t>iedzīvotāji ESF</a:t>
            </a:r>
            <a:r>
              <a:rPr lang="lv-LV" sz="1800" dirty="0">
                <a:solidFill>
                  <a:schemeClr val="tx1">
                    <a:lumMod val="50000"/>
                  </a:schemeClr>
                </a:solidFill>
                <a:effectLst/>
                <a:latin typeface="Calibri"/>
                <a:ea typeface="Calibri" panose="020F0502020204030204" pitchFamily="34" charset="0"/>
                <a:cs typeface="Cambria" panose="02040503050406030204" pitchFamily="18" charset="0"/>
              </a:rPr>
              <a:t> veselības veicināšanas pasākumu ietekmē mainījuši uztura un citus dzīvesveida paradumus</a:t>
            </a:r>
          </a:p>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mbria" panose="02040503050406030204" pitchFamily="18" charset="0"/>
              </a:rPr>
              <a:t>Pasākumi pieejamība bez maksas ir sekmējusi dažādu sociālās atstumtības riskam pakļauto iedzīvotāju grupu dalību tajos </a:t>
            </a:r>
          </a:p>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mbria" panose="02040503050406030204" pitchFamily="18" charset="0"/>
              </a:rPr>
              <a:t>Veicināta </a:t>
            </a:r>
            <a:r>
              <a:rPr lang="lv-LV" dirty="0" err="1">
                <a:solidFill>
                  <a:schemeClr val="tx1">
                    <a:lumMod val="50000"/>
                  </a:schemeClr>
                </a:solidFill>
                <a:latin typeface="Calibri" panose="020F0502020204030204" pitchFamily="34" charset="0"/>
                <a:ea typeface="Calibri" panose="020F0502020204030204" pitchFamily="34" charset="0"/>
                <a:cs typeface="Cambria" panose="02040503050406030204" pitchFamily="18" charset="0"/>
              </a:rPr>
              <a:t>cilvēkkapitāla</a:t>
            </a:r>
            <a:r>
              <a:rPr lang="lv-LV" dirty="0">
                <a:solidFill>
                  <a:schemeClr val="tx1">
                    <a:lumMod val="50000"/>
                  </a:schemeClr>
                </a:solidFill>
                <a:latin typeface="Calibri" panose="020F0502020204030204" pitchFamily="34" charset="0"/>
                <a:ea typeface="Calibri" panose="020F0502020204030204" pitchFamily="34" charset="0"/>
                <a:cs typeface="Cambria" panose="02040503050406030204" pitchFamily="18" charset="0"/>
              </a:rPr>
              <a:t> piesaiste jomai un speciālistu profesionālā pilnveide, ilgtermiņā sekmējot kvalitatīvāku veselības aprūpes pakalpojumu nodrošināšanu un pieejamību iedzīvotājiem</a:t>
            </a:r>
          </a:p>
        </p:txBody>
      </p:sp>
      <p:pic>
        <p:nvPicPr>
          <p:cNvPr id="7" name="Graphic 863398186">
            <a:extLst>
              <a:ext uri="{FF2B5EF4-FFF2-40B4-BE49-F238E27FC236}">
                <a16:creationId xmlns:a16="http://schemas.microsoft.com/office/drawing/2014/main" id="{028723D2-7500-9BA6-B807-006E7B65D78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628" t="7837" r="8939" b="3743"/>
          <a:stretch/>
        </p:blipFill>
        <p:spPr bwMode="auto">
          <a:xfrm>
            <a:off x="85770" y="2667999"/>
            <a:ext cx="4932000" cy="2805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405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5" name="Rectangle 8">
            <a:extLst>
              <a:ext uri="{FF2B5EF4-FFF2-40B4-BE49-F238E27FC236}">
                <a16:creationId xmlns:a16="http://schemas.microsoft.com/office/drawing/2014/main" id="{84C9F937-E6B3-71E6-04DB-796BD4F3A6EF}"/>
              </a:ext>
            </a:extLst>
          </p:cNvPr>
          <p:cNvSpPr/>
          <p:nvPr/>
        </p:nvSpPr>
        <p:spPr>
          <a:xfrm>
            <a:off x="5017770" y="1283539"/>
            <a:ext cx="7174230" cy="5574461"/>
          </a:xfrm>
          <a:prstGeom prst="rect">
            <a:avLst/>
          </a:prstGeom>
          <a:solidFill>
            <a:srgbClr val="840B55">
              <a:alpha val="15000"/>
            </a:srgbClr>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aphicFrame>
        <p:nvGraphicFramePr>
          <p:cNvPr id="10" name="Object 9" hidden="1">
            <a:extLst>
              <a:ext uri="{FF2B5EF4-FFF2-40B4-BE49-F238E27FC236}">
                <a16:creationId xmlns:a16="http://schemas.microsoft.com/office/drawing/2014/main" id="{B8145490-59AF-ADF4-760C-321864BAD47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B8145490-59AF-ADF4-760C-321864BAD4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0" name="Google Shape;130;p3"/>
          <p:cNvSpPr txBox="1">
            <a:spLocks noGrp="1"/>
          </p:cNvSpPr>
          <p:nvPr>
            <p:ph type="sldNum" idx="12"/>
          </p:nvPr>
        </p:nvSpPr>
        <p:spPr>
          <a:xfrm>
            <a:off x="11168743" y="6394294"/>
            <a:ext cx="694507"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1200" b="1" i="0" u="none" strike="noStrike" kern="0" cap="none" spc="0" normalizeH="0" baseline="0" noProof="0">
                <a:ln>
                  <a:noFill/>
                </a:ln>
                <a:solidFill>
                  <a:srgbClr val="7F7F7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1" i="0" u="none" strike="noStrike" kern="0" cap="none" spc="0" normalizeH="0" baseline="0" noProof="0">
              <a:ln>
                <a:noFill/>
              </a:ln>
              <a:solidFill>
                <a:srgbClr val="7F7F7F"/>
              </a:solidFill>
              <a:effectLst/>
              <a:uLnTx/>
              <a:uFillTx/>
              <a:latin typeface="Calibri"/>
              <a:cs typeface="Calibri"/>
              <a:sym typeface="Calibri"/>
            </a:endParaRPr>
          </a:p>
        </p:txBody>
      </p:sp>
      <p:sp>
        <p:nvSpPr>
          <p:cNvPr id="2" name="Rectangle 1">
            <a:extLst>
              <a:ext uri="{FF2B5EF4-FFF2-40B4-BE49-F238E27FC236}">
                <a16:creationId xmlns:a16="http://schemas.microsoft.com/office/drawing/2014/main" id="{CB713A0F-77F2-55A2-AF2D-678E4CB337B1}"/>
              </a:ext>
            </a:extLst>
          </p:cNvPr>
          <p:cNvSpPr/>
          <p:nvPr/>
        </p:nvSpPr>
        <p:spPr>
          <a:xfrm>
            <a:off x="0" y="-34061"/>
            <a:ext cx="12192000" cy="1317600"/>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r>
              <a:rPr lang="lv-LV" sz="2400" b="1" i="0" dirty="0">
                <a:solidFill>
                  <a:schemeClr val="bg1"/>
                </a:solidFill>
                <a:effectLst/>
                <a:latin typeface="Arial" panose="020B0604020202020204" pitchFamily="34" charset="0"/>
              </a:rPr>
              <a:t>IZVĒRTĒJUMA REZULTĀTI: TIESLIETU JOMA</a:t>
            </a:r>
            <a:endParaRPr lang="en-GB" sz="2400" dirty="0">
              <a:solidFill>
                <a:schemeClr val="bg1"/>
              </a:solidFill>
            </a:endParaRPr>
          </a:p>
        </p:txBody>
      </p:sp>
      <p:sp>
        <p:nvSpPr>
          <p:cNvPr id="3" name="Google Shape;133;p3">
            <a:extLst>
              <a:ext uri="{FF2B5EF4-FFF2-40B4-BE49-F238E27FC236}">
                <a16:creationId xmlns:a16="http://schemas.microsoft.com/office/drawing/2014/main" id="{271203B5-3FA0-1E2A-AF2D-4A2309BC9581}"/>
              </a:ext>
            </a:extLst>
          </p:cNvPr>
          <p:cNvSpPr txBox="1"/>
          <p:nvPr/>
        </p:nvSpPr>
        <p:spPr>
          <a:xfrm>
            <a:off x="861584" y="1429044"/>
            <a:ext cx="3650221" cy="79375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sz="2600" b="1" dirty="0">
                <a:solidFill>
                  <a:srgbClr val="00ABC0"/>
                </a:solidFill>
                <a:latin typeface="Avenir"/>
              </a:rPr>
              <a:t>TIESLIETU JOMAS SAM SAVSTARPĒJĀ SASAISTE</a:t>
            </a:r>
            <a:endParaRPr sz="2600" b="1" dirty="0">
              <a:solidFill>
                <a:srgbClr val="00ABC0"/>
              </a:solidFill>
              <a:latin typeface="Avenir"/>
            </a:endParaRPr>
          </a:p>
        </p:txBody>
      </p:sp>
      <p:sp>
        <p:nvSpPr>
          <p:cNvPr id="8" name="TextBox 7">
            <a:extLst>
              <a:ext uri="{FF2B5EF4-FFF2-40B4-BE49-F238E27FC236}">
                <a16:creationId xmlns:a16="http://schemas.microsoft.com/office/drawing/2014/main" id="{8BCB9F0F-084B-51C4-8C35-80FD0A694451}"/>
              </a:ext>
            </a:extLst>
          </p:cNvPr>
          <p:cNvSpPr txBox="1"/>
          <p:nvPr/>
        </p:nvSpPr>
        <p:spPr>
          <a:xfrm>
            <a:off x="328749" y="3676133"/>
            <a:ext cx="5206315" cy="24371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l">
              <a:lnSpc>
                <a:spcPct val="100000"/>
              </a:lnSpc>
              <a:spcBef>
                <a:spcPts val="600"/>
              </a:spcBef>
              <a:buClr>
                <a:schemeClr val="accent5"/>
              </a:buClr>
              <a:buSzPct val="90000"/>
            </a:pPr>
            <a:endParaRPr lang="en-GB">
              <a:latin typeface="+mj-lt"/>
            </a:endParaRPr>
          </a:p>
        </p:txBody>
      </p:sp>
      <p:sp>
        <p:nvSpPr>
          <p:cNvPr id="6" name="TextBox 5">
            <a:extLst>
              <a:ext uri="{FF2B5EF4-FFF2-40B4-BE49-F238E27FC236}">
                <a16:creationId xmlns:a16="http://schemas.microsoft.com/office/drawing/2014/main" id="{7CBF5EAD-B1D8-FC43-FEE4-421F112C9B6A}"/>
              </a:ext>
            </a:extLst>
          </p:cNvPr>
          <p:cNvSpPr txBox="1"/>
          <p:nvPr/>
        </p:nvSpPr>
        <p:spPr>
          <a:xfrm>
            <a:off x="5585299" y="1733272"/>
            <a:ext cx="6071213" cy="19908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Vidējā iznākumu rādītāju izpilde (112%) un vidējā rezultāta rādītāju izpilde (118%)</a:t>
            </a:r>
          </a:p>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Īstenoti jauni atbalsta veidi (ģimenes dienas, brīvprātīgo darbs)</a:t>
            </a:r>
          </a:p>
          <a:p>
            <a:pPr marL="285750" lvl="0" indent="-285750" algn="just">
              <a:spcAft>
                <a:spcPts val="600"/>
              </a:spcAft>
              <a:buFont typeface="Arial" panose="020B0604020202020204" pitchFamily="34" charset="0"/>
              <a:buChar char="•"/>
            </a:pPr>
            <a:r>
              <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Sadarbība ar NVA speciālistiem, kas nodrošina pēc iespējas piemērotāku un mērķētāku atbalstu</a:t>
            </a:r>
            <a:endParaRPr lang="en-GB"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endParaRPr>
          </a:p>
          <a:p>
            <a:pPr marL="285750" lvl="0" indent="-285750" algn="just">
              <a:spcAft>
                <a:spcPts val="600"/>
              </a:spcAft>
              <a:buFont typeface="Arial" panose="020B0604020202020204" pitchFamily="34" charset="0"/>
              <a:buChar char="•"/>
            </a:pPr>
            <a:endParaRPr lang="lv-LV"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just">
              <a:spcAft>
                <a:spcPts val="600"/>
              </a:spcAft>
              <a:buFont typeface="Arial" panose="020B0604020202020204" pitchFamily="34" charset="0"/>
              <a:buChar char="•"/>
            </a:pPr>
            <a:endParaRPr lang="en-GB"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endParaRPr>
          </a:p>
        </p:txBody>
      </p:sp>
      <p:sp>
        <p:nvSpPr>
          <p:cNvPr id="16" name="Google Shape;133;p3">
            <a:extLst>
              <a:ext uri="{FF2B5EF4-FFF2-40B4-BE49-F238E27FC236}">
                <a16:creationId xmlns:a16="http://schemas.microsoft.com/office/drawing/2014/main" id="{6DA2151B-E0E5-9D39-E67F-6C29242BCDFC}"/>
              </a:ext>
            </a:extLst>
          </p:cNvPr>
          <p:cNvSpPr txBox="1"/>
          <p:nvPr/>
        </p:nvSpPr>
        <p:spPr>
          <a:xfrm>
            <a:off x="5155706" y="1326382"/>
            <a:ext cx="5206315" cy="3592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b="1" dirty="0">
                <a:latin typeface="Avenir"/>
                <a:sym typeface="Avenir"/>
              </a:rPr>
              <a:t>EFEKTIVITĀTE UN LIETEDERĪBA</a:t>
            </a:r>
            <a:endParaRPr sz="1200" dirty="0"/>
          </a:p>
        </p:txBody>
      </p:sp>
      <p:sp>
        <p:nvSpPr>
          <p:cNvPr id="18" name="Google Shape;133;p3">
            <a:extLst>
              <a:ext uri="{FF2B5EF4-FFF2-40B4-BE49-F238E27FC236}">
                <a16:creationId xmlns:a16="http://schemas.microsoft.com/office/drawing/2014/main" id="{C508182A-DEB0-3693-C086-5FFE687DD4B3}"/>
              </a:ext>
            </a:extLst>
          </p:cNvPr>
          <p:cNvSpPr txBox="1"/>
          <p:nvPr/>
        </p:nvSpPr>
        <p:spPr>
          <a:xfrm>
            <a:off x="5226708" y="3778472"/>
            <a:ext cx="4815641" cy="3592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ABC0"/>
              </a:buClr>
              <a:buSzPts val="2000"/>
              <a:buFont typeface="Avenir"/>
              <a:buNone/>
            </a:pPr>
            <a:r>
              <a:rPr lang="lv-LV" b="1" dirty="0">
                <a:latin typeface="Avenir"/>
                <a:sym typeface="Avenir"/>
              </a:rPr>
              <a:t>IETEKME UN ILGTSPĒJA</a:t>
            </a:r>
            <a:endParaRPr sz="1200" dirty="0"/>
          </a:p>
        </p:txBody>
      </p:sp>
      <p:sp>
        <p:nvSpPr>
          <p:cNvPr id="20" name="TextBox 19">
            <a:extLst>
              <a:ext uri="{FF2B5EF4-FFF2-40B4-BE49-F238E27FC236}">
                <a16:creationId xmlns:a16="http://schemas.microsoft.com/office/drawing/2014/main" id="{1B142AE8-4BA0-C451-6F4C-B8462C6AFFF5}"/>
              </a:ext>
            </a:extLst>
          </p:cNvPr>
          <p:cNvSpPr txBox="1"/>
          <p:nvPr/>
        </p:nvSpPr>
        <p:spPr>
          <a:xfrm>
            <a:off x="5585298" y="4137731"/>
            <a:ext cx="6071214" cy="25663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lvl="0" indent="-285750" algn="just">
              <a:spcAft>
                <a:spcPts val="600"/>
              </a:spcAft>
              <a:buFont typeface="Arial" panose="020B0604020202020204" pitchFamily="34" charset="0"/>
              <a:buChar char="•"/>
            </a:pPr>
            <a:r>
              <a:rPr lang="lv-LV" sz="1800" dirty="0">
                <a:solidFill>
                  <a:schemeClr val="tx1">
                    <a:lumMod val="50000"/>
                  </a:schemeClr>
                </a:solidFill>
                <a:effectLst/>
                <a:latin typeface="Calibri"/>
                <a:ea typeface="Calibri" panose="020F0502020204030204" pitchFamily="34" charset="0"/>
                <a:cs typeface="Cambria" panose="02040503050406030204" pitchFamily="18" charset="0"/>
              </a:rPr>
              <a:t>12% atbalsta saņēmušo ieslodzīto un bijušo ieslodzīto, kas pēc atbalsta saņemšanas ir uzsākuši darba meklējumus </a:t>
            </a:r>
          </a:p>
          <a:p>
            <a:pPr marL="285750" lvl="0" indent="-285750" algn="just">
              <a:spcAft>
                <a:spcPts val="600"/>
              </a:spcAft>
              <a:buFont typeface="Arial" panose="020B0604020202020204" pitchFamily="34" charset="0"/>
              <a:buChar char="•"/>
            </a:pPr>
            <a:r>
              <a:rPr lang="lv-LV"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rPr>
              <a:t>Veicināta izpratne par </a:t>
            </a:r>
            <a:r>
              <a:rPr lang="lv-LV" sz="1800" dirty="0" err="1">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rPr>
              <a:t>resocializācijas</a:t>
            </a:r>
            <a:r>
              <a:rPr lang="lv-LV" sz="1800" dirty="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rPr>
              <a:t> nozīmi un iespējām to īstenot ieslodzījuma vietās</a:t>
            </a:r>
          </a:p>
          <a:p>
            <a:pPr marL="285750" indent="-285750" algn="just">
              <a:spcAft>
                <a:spcPts val="600"/>
              </a:spcAft>
              <a:buFont typeface="Arial" panose="020B0604020202020204" pitchFamily="34" charset="0"/>
              <a:buChar char="•"/>
            </a:pPr>
            <a:r>
              <a:rPr lang="lv-LV" sz="1800" dirty="0">
                <a:solidFill>
                  <a:schemeClr val="tx1">
                    <a:lumMod val="50000"/>
                  </a:schemeClr>
                </a:solidFill>
                <a:effectLst/>
                <a:latin typeface="Calibri"/>
                <a:ea typeface="Calibri" panose="020F0502020204030204" pitchFamily="34" charset="0"/>
                <a:cs typeface="Cambria" panose="02040503050406030204" pitchFamily="18" charset="0"/>
              </a:rPr>
              <a:t>Stiprināta jomas kapacitāte – speciālistu profesionālā pilnveide, pētniecības aktualizēšana </a:t>
            </a:r>
            <a:r>
              <a:rPr lang="lv-LV" dirty="0" err="1">
                <a:solidFill>
                  <a:schemeClr val="tx1">
                    <a:lumMod val="50000"/>
                  </a:schemeClr>
                </a:solidFill>
                <a:latin typeface="Calibri"/>
                <a:ea typeface="Calibri" panose="020F0502020204030204" pitchFamily="34" charset="0"/>
                <a:cs typeface="Cambria" panose="02040503050406030204" pitchFamily="18" charset="0"/>
              </a:rPr>
              <a:t>resocializācijas</a:t>
            </a:r>
            <a:r>
              <a:rPr lang="lv-LV" dirty="0">
                <a:solidFill>
                  <a:schemeClr val="tx1">
                    <a:lumMod val="50000"/>
                  </a:schemeClr>
                </a:solidFill>
                <a:latin typeface="Calibri"/>
                <a:ea typeface="Calibri" panose="020F0502020204030204" pitchFamily="34" charset="0"/>
                <a:cs typeface="Cambria" panose="02040503050406030204" pitchFamily="18" charset="0"/>
              </a:rPr>
              <a:t> jomā</a:t>
            </a:r>
            <a:endParaRPr lang="lv-LV" sz="1800" dirty="0">
              <a:solidFill>
                <a:schemeClr val="tx1">
                  <a:lumMod val="50000"/>
                </a:schemeClr>
              </a:solidFill>
              <a:effectLst/>
              <a:latin typeface="Calibri"/>
              <a:ea typeface="Calibri" panose="020F0502020204030204" pitchFamily="34" charset="0"/>
              <a:cs typeface="Cambria" panose="02040503050406030204" pitchFamily="18" charset="0"/>
            </a:endParaRPr>
          </a:p>
        </p:txBody>
      </p:sp>
      <p:pic>
        <p:nvPicPr>
          <p:cNvPr id="9" name="Graphic 1283029095">
            <a:extLst>
              <a:ext uri="{FF2B5EF4-FFF2-40B4-BE49-F238E27FC236}">
                <a16:creationId xmlns:a16="http://schemas.microsoft.com/office/drawing/2014/main" id="{AB48F4ED-3546-692B-0C00-A6B0A3FB3E3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8232" t="5499" r="4466" b="38532"/>
          <a:stretch/>
        </p:blipFill>
        <p:spPr bwMode="auto">
          <a:xfrm>
            <a:off x="71535" y="2736870"/>
            <a:ext cx="4896000" cy="1994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741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8145490-59AF-ADF4-760C-321864BAD47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B8145490-59AF-ADF4-760C-321864BAD4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0" name="Google Shape;130;p3"/>
          <p:cNvSpPr txBox="1">
            <a:spLocks noGrp="1"/>
          </p:cNvSpPr>
          <p:nvPr>
            <p:ph type="sldNum" idx="12"/>
          </p:nvPr>
        </p:nvSpPr>
        <p:spPr>
          <a:xfrm>
            <a:off x="11168743" y="6394294"/>
            <a:ext cx="694507"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1200" b="1" i="0" u="none" strike="noStrike" kern="0" cap="none" spc="0" normalizeH="0" baseline="0" noProof="0">
                <a:ln>
                  <a:noFill/>
                </a:ln>
                <a:solidFill>
                  <a:srgbClr val="7F7F7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1" i="0" u="none" strike="noStrike" kern="0" cap="none" spc="0" normalizeH="0" baseline="0" noProof="0">
              <a:ln>
                <a:noFill/>
              </a:ln>
              <a:solidFill>
                <a:srgbClr val="7F7F7F"/>
              </a:solidFill>
              <a:effectLst/>
              <a:uLnTx/>
              <a:uFillTx/>
              <a:latin typeface="Calibri"/>
              <a:cs typeface="Calibri"/>
              <a:sym typeface="Calibri"/>
            </a:endParaRPr>
          </a:p>
        </p:txBody>
      </p:sp>
      <p:sp>
        <p:nvSpPr>
          <p:cNvPr id="2" name="Rectangle 1">
            <a:extLst>
              <a:ext uri="{FF2B5EF4-FFF2-40B4-BE49-F238E27FC236}">
                <a16:creationId xmlns:a16="http://schemas.microsoft.com/office/drawing/2014/main" id="{CB713A0F-77F2-55A2-AF2D-678E4CB337B1}"/>
              </a:ext>
            </a:extLst>
          </p:cNvPr>
          <p:cNvSpPr/>
          <p:nvPr/>
        </p:nvSpPr>
        <p:spPr>
          <a:xfrm>
            <a:off x="0" y="-34061"/>
            <a:ext cx="12192000" cy="1317600"/>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r>
              <a:rPr lang="lv-LV" sz="2400" b="1" i="0" dirty="0">
                <a:solidFill>
                  <a:schemeClr val="bg1"/>
                </a:solidFill>
                <a:effectLst/>
                <a:latin typeface="Arial" panose="020B0604020202020204" pitchFamily="34" charset="0"/>
              </a:rPr>
              <a:t>ĀRĒJIE IETEKMES FAKTORI</a:t>
            </a:r>
            <a:endParaRPr lang="en-GB" sz="2400" dirty="0">
              <a:solidFill>
                <a:schemeClr val="bg1"/>
              </a:solidFill>
            </a:endParaRPr>
          </a:p>
        </p:txBody>
      </p:sp>
      <p:sp>
        <p:nvSpPr>
          <p:cNvPr id="8" name="TextBox 7">
            <a:extLst>
              <a:ext uri="{FF2B5EF4-FFF2-40B4-BE49-F238E27FC236}">
                <a16:creationId xmlns:a16="http://schemas.microsoft.com/office/drawing/2014/main" id="{8BCB9F0F-084B-51C4-8C35-80FD0A694451}"/>
              </a:ext>
            </a:extLst>
          </p:cNvPr>
          <p:cNvSpPr txBox="1"/>
          <p:nvPr/>
        </p:nvSpPr>
        <p:spPr>
          <a:xfrm>
            <a:off x="246261" y="3367523"/>
            <a:ext cx="5206315" cy="24371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l">
              <a:lnSpc>
                <a:spcPct val="100000"/>
              </a:lnSpc>
              <a:spcBef>
                <a:spcPts val="600"/>
              </a:spcBef>
              <a:buClr>
                <a:schemeClr val="accent5"/>
              </a:buClr>
              <a:buSzPct val="90000"/>
            </a:pPr>
            <a:endParaRPr lang="en-GB">
              <a:latin typeface="+mj-lt"/>
            </a:endParaRPr>
          </a:p>
        </p:txBody>
      </p:sp>
      <p:sp>
        <p:nvSpPr>
          <p:cNvPr id="12" name="TextBox 11">
            <a:extLst>
              <a:ext uri="{FF2B5EF4-FFF2-40B4-BE49-F238E27FC236}">
                <a16:creationId xmlns:a16="http://schemas.microsoft.com/office/drawing/2014/main" id="{665BF9A8-5DA4-B72D-28DE-D7E140604FF7}"/>
              </a:ext>
            </a:extLst>
          </p:cNvPr>
          <p:cNvSpPr txBox="1"/>
          <p:nvPr/>
        </p:nvSpPr>
        <p:spPr>
          <a:xfrm>
            <a:off x="1386089" y="1880513"/>
            <a:ext cx="4186286" cy="6569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just">
              <a:lnSpc>
                <a:spcPct val="100000"/>
              </a:lnSpc>
              <a:spcBef>
                <a:spcPts val="600"/>
              </a:spcBef>
              <a:buClr>
                <a:schemeClr val="accent5"/>
              </a:buClr>
              <a:buSzPct val="90000"/>
            </a:pPr>
            <a:r>
              <a:rPr lang="lv-LV" dirty="0"/>
              <a:t>Covid-19 ierobežojumiem ir bijusi gan pozitīva, gan negatīva ietekme:</a:t>
            </a:r>
          </a:p>
        </p:txBody>
      </p:sp>
      <p:sp>
        <p:nvSpPr>
          <p:cNvPr id="20" name="TextBox 19">
            <a:extLst>
              <a:ext uri="{FF2B5EF4-FFF2-40B4-BE49-F238E27FC236}">
                <a16:creationId xmlns:a16="http://schemas.microsoft.com/office/drawing/2014/main" id="{1B142AE8-4BA0-C451-6F4C-B8462C6AFFF5}"/>
              </a:ext>
            </a:extLst>
          </p:cNvPr>
          <p:cNvSpPr txBox="1"/>
          <p:nvPr/>
        </p:nvSpPr>
        <p:spPr>
          <a:xfrm>
            <a:off x="4842130" y="4630196"/>
            <a:ext cx="7103609" cy="22323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85750" lvl="0" indent="-285750" algn="just">
              <a:spcAft>
                <a:spcPts val="600"/>
              </a:spcAft>
              <a:buFont typeface="Arial" panose="020B0604020202020204" pitchFamily="34" charset="0"/>
              <a:buChar char="•"/>
            </a:pPr>
            <a:endParaRPr lang="en-GB" sz="1800">
              <a:solidFill>
                <a:schemeClr val="tx1">
                  <a:lumMod val="50000"/>
                </a:schemeClr>
              </a:solidFill>
              <a:effectLst/>
              <a:latin typeface="Calibri" panose="020F0502020204030204" pitchFamily="34" charset="0"/>
              <a:ea typeface="Calibri" panose="020F0502020204030204" pitchFamily="34" charset="0"/>
              <a:cs typeface="Cambria" panose="02040503050406030204" pitchFamily="18" charset="0"/>
            </a:endParaRPr>
          </a:p>
        </p:txBody>
      </p:sp>
      <p:cxnSp>
        <p:nvCxnSpPr>
          <p:cNvPr id="16" name="Taisns savienotājs 15">
            <a:extLst>
              <a:ext uri="{FF2B5EF4-FFF2-40B4-BE49-F238E27FC236}">
                <a16:creationId xmlns:a16="http://schemas.microsoft.com/office/drawing/2014/main" id="{35D90B09-5ABA-9024-959A-15AD070CE061}"/>
              </a:ext>
            </a:extLst>
          </p:cNvPr>
          <p:cNvCxnSpPr>
            <a:cxnSpLocks/>
          </p:cNvCxnSpPr>
          <p:nvPr/>
        </p:nvCxnSpPr>
        <p:spPr>
          <a:xfrm>
            <a:off x="5736419" y="1664060"/>
            <a:ext cx="13857" cy="414056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Taisns savienotājs 25">
            <a:extLst>
              <a:ext uri="{FF2B5EF4-FFF2-40B4-BE49-F238E27FC236}">
                <a16:creationId xmlns:a16="http://schemas.microsoft.com/office/drawing/2014/main" id="{1E28A339-84D0-B168-E8AB-C8A32D457F21}"/>
              </a:ext>
            </a:extLst>
          </p:cNvPr>
          <p:cNvCxnSpPr>
            <a:cxnSpLocks/>
          </p:cNvCxnSpPr>
          <p:nvPr/>
        </p:nvCxnSpPr>
        <p:spPr>
          <a:xfrm flipH="1">
            <a:off x="1386090" y="1664060"/>
            <a:ext cx="5688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Grafika 4" descr="Surgical mask outline">
            <a:extLst>
              <a:ext uri="{FF2B5EF4-FFF2-40B4-BE49-F238E27FC236}">
                <a16:creationId xmlns:a16="http://schemas.microsoft.com/office/drawing/2014/main" id="{12CB6B28-43FA-EEA8-B7E7-EC809ED3FA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1501" y="1763991"/>
            <a:ext cx="914400" cy="914400"/>
          </a:xfrm>
          <a:prstGeom prst="rect">
            <a:avLst/>
          </a:prstGeom>
        </p:spPr>
      </p:pic>
      <p:sp>
        <p:nvSpPr>
          <p:cNvPr id="7" name="TextBox 6">
            <a:extLst>
              <a:ext uri="{FF2B5EF4-FFF2-40B4-BE49-F238E27FC236}">
                <a16:creationId xmlns:a16="http://schemas.microsoft.com/office/drawing/2014/main" id="{767302CC-4040-16B4-E98C-D9AC61E6CB9B}"/>
              </a:ext>
            </a:extLst>
          </p:cNvPr>
          <p:cNvSpPr txBox="1"/>
          <p:nvPr/>
        </p:nvSpPr>
        <p:spPr>
          <a:xfrm>
            <a:off x="1710260" y="2565880"/>
            <a:ext cx="3884238" cy="286232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lv-LV" dirty="0"/>
              <a:t>Mainīts aktivitāšu formāts no klātienes uz attālināto, uzlabotas digitālās prasmes, atsevišķās aktivitātēs  spēja piesaistīt vairāk dalībnieku</a:t>
            </a:r>
          </a:p>
          <a:p>
            <a:pPr marL="285750" indent="-285750">
              <a:buFont typeface="Arial" panose="020B0604020202020204" pitchFamily="34" charset="0"/>
              <a:buChar char="•"/>
            </a:pPr>
            <a:r>
              <a:rPr lang="lv-LV" dirty="0"/>
              <a:t>Negatīvas sekas nodarbinātības jomā (darba zaudēšana, atteikšanās no sociālā uzņēmuma statusa), veselības jomā uz pieejamo resursu kapacitāti projektu vajadzībām</a:t>
            </a:r>
            <a:endParaRPr lang="en-GB" dirty="0"/>
          </a:p>
        </p:txBody>
      </p:sp>
      <p:sp>
        <p:nvSpPr>
          <p:cNvPr id="9" name="TextBox 8">
            <a:extLst>
              <a:ext uri="{FF2B5EF4-FFF2-40B4-BE49-F238E27FC236}">
                <a16:creationId xmlns:a16="http://schemas.microsoft.com/office/drawing/2014/main" id="{CAA9954A-10D8-A39E-EB94-9053E7B2D646}"/>
              </a:ext>
            </a:extLst>
          </p:cNvPr>
          <p:cNvSpPr txBox="1"/>
          <p:nvPr/>
        </p:nvSpPr>
        <p:spPr>
          <a:xfrm>
            <a:off x="7058497" y="1875863"/>
            <a:ext cx="4186286" cy="3400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just">
              <a:lnSpc>
                <a:spcPct val="100000"/>
              </a:lnSpc>
              <a:spcBef>
                <a:spcPts val="600"/>
              </a:spcBef>
              <a:buClr>
                <a:schemeClr val="accent5"/>
              </a:buClr>
              <a:buSzPct val="90000"/>
            </a:pPr>
            <a:r>
              <a:rPr lang="lv-LV" dirty="0"/>
              <a:t>Administratīvi teritoriālā reforma:</a:t>
            </a:r>
          </a:p>
        </p:txBody>
      </p:sp>
      <p:sp>
        <p:nvSpPr>
          <p:cNvPr id="11" name="TextBox 10">
            <a:extLst>
              <a:ext uri="{FF2B5EF4-FFF2-40B4-BE49-F238E27FC236}">
                <a16:creationId xmlns:a16="http://schemas.microsoft.com/office/drawing/2014/main" id="{2E7AF0A7-0EA8-4DF1-9E4C-0F2828803332}"/>
              </a:ext>
            </a:extLst>
          </p:cNvPr>
          <p:cNvSpPr txBox="1"/>
          <p:nvPr/>
        </p:nvSpPr>
        <p:spPr>
          <a:xfrm>
            <a:off x="7523596" y="2270919"/>
            <a:ext cx="3884238" cy="20313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lv-LV" dirty="0"/>
              <a:t>ATR pašvaldībām prasīja nozīmīgu cilvēkresursu iesaisti, kas savukārt mazināja iespējas veltīt uzmanību citiem pasākumiem </a:t>
            </a:r>
          </a:p>
          <a:p>
            <a:pPr marL="285750" indent="-285750">
              <a:buFont typeface="Arial" panose="020B0604020202020204" pitchFamily="34" charset="0"/>
              <a:buChar char="•"/>
            </a:pPr>
            <a:r>
              <a:rPr lang="lv-LV" dirty="0"/>
              <a:t>Potenciāli efektīvāka komunikācija ar pašvaldībām un uzlabota pakalpojumu sniegšana nākotnē</a:t>
            </a:r>
            <a:endParaRPr lang="en-GB" dirty="0"/>
          </a:p>
        </p:txBody>
      </p:sp>
      <p:pic>
        <p:nvPicPr>
          <p:cNvPr id="15" name="Grafika 14" descr="Map with pin outline">
            <a:extLst>
              <a:ext uri="{FF2B5EF4-FFF2-40B4-BE49-F238E27FC236}">
                <a16:creationId xmlns:a16="http://schemas.microsoft.com/office/drawing/2014/main" id="{63B9174D-EA5A-6152-DBA6-E4600C06B6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92197" y="1657771"/>
            <a:ext cx="914400" cy="914400"/>
          </a:xfrm>
          <a:prstGeom prst="rect">
            <a:avLst/>
          </a:prstGeom>
        </p:spPr>
      </p:pic>
      <p:pic>
        <p:nvPicPr>
          <p:cNvPr id="19" name="Grafika 18" descr="Volcano outline">
            <a:extLst>
              <a:ext uri="{FF2B5EF4-FFF2-40B4-BE49-F238E27FC236}">
                <a16:creationId xmlns:a16="http://schemas.microsoft.com/office/drawing/2014/main" id="{42B41221-4D23-C583-0D33-6DE97F44CF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02175" y="4513802"/>
            <a:ext cx="914400" cy="914400"/>
          </a:xfrm>
          <a:prstGeom prst="rect">
            <a:avLst/>
          </a:prstGeom>
        </p:spPr>
      </p:pic>
      <p:sp>
        <p:nvSpPr>
          <p:cNvPr id="21" name="TextBox 20">
            <a:extLst>
              <a:ext uri="{FF2B5EF4-FFF2-40B4-BE49-F238E27FC236}">
                <a16:creationId xmlns:a16="http://schemas.microsoft.com/office/drawing/2014/main" id="{12D4FF93-48DB-5DEC-EEA3-0C840DB034CC}"/>
              </a:ext>
            </a:extLst>
          </p:cNvPr>
          <p:cNvSpPr txBox="1"/>
          <p:nvPr/>
        </p:nvSpPr>
        <p:spPr>
          <a:xfrm>
            <a:off x="7042456" y="4513802"/>
            <a:ext cx="4186286" cy="3400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just">
              <a:lnSpc>
                <a:spcPct val="100000"/>
              </a:lnSpc>
              <a:spcBef>
                <a:spcPts val="600"/>
              </a:spcBef>
              <a:buClr>
                <a:schemeClr val="accent5"/>
              </a:buClr>
              <a:buSzPct val="90000"/>
            </a:pPr>
            <a:r>
              <a:rPr lang="lv-LV" dirty="0"/>
              <a:t>Karadarbība Ukrainā</a:t>
            </a:r>
          </a:p>
        </p:txBody>
      </p:sp>
      <p:sp>
        <p:nvSpPr>
          <p:cNvPr id="22" name="TextBox 21">
            <a:extLst>
              <a:ext uri="{FF2B5EF4-FFF2-40B4-BE49-F238E27FC236}">
                <a16:creationId xmlns:a16="http://schemas.microsoft.com/office/drawing/2014/main" id="{888D8392-B680-66F9-381D-828FD8EA7F25}"/>
              </a:ext>
            </a:extLst>
          </p:cNvPr>
          <p:cNvSpPr txBox="1"/>
          <p:nvPr/>
        </p:nvSpPr>
        <p:spPr>
          <a:xfrm>
            <a:off x="7489038" y="4880505"/>
            <a:ext cx="3884238" cy="14773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marL="285750" indent="-285750">
              <a:buFont typeface="Arial" panose="020B0604020202020204" pitchFamily="34" charset="0"/>
              <a:buChar char="•"/>
            </a:pPr>
            <a:r>
              <a:rPr lang="lv-LV" dirty="0"/>
              <a:t>Ietekmēta infrastruktūras projektu attīstība – pakalpojumu cenu pieaugums, piegādes ķēdes izmaiņas, pagarināti pakalpojumu izpildes termiņi</a:t>
            </a:r>
          </a:p>
        </p:txBody>
      </p:sp>
    </p:spTree>
    <p:extLst>
      <p:ext uri="{BB962C8B-B14F-4D97-AF65-F5344CB8AC3E}">
        <p14:creationId xmlns:p14="http://schemas.microsoft.com/office/powerpoint/2010/main" val="155513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8145490-59AF-ADF4-760C-321864BAD47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B8145490-59AF-ADF4-760C-321864BAD4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B713A0F-77F2-55A2-AF2D-678E4CB337B1}"/>
              </a:ext>
            </a:extLst>
          </p:cNvPr>
          <p:cNvSpPr/>
          <p:nvPr/>
        </p:nvSpPr>
        <p:spPr>
          <a:xfrm>
            <a:off x="0" y="-44386"/>
            <a:ext cx="12192000" cy="1317055"/>
          </a:xfrm>
          <a:prstGeom prst="rect">
            <a:avLst/>
          </a:prstGeom>
          <a:ln>
            <a:noFill/>
          </a:ln>
        </p:spPr>
        <p:style>
          <a:lnRef idx="3">
            <a:schemeClr val="lt1"/>
          </a:lnRef>
          <a:fillRef idx="1">
            <a:schemeClr val="dk1"/>
          </a:fillRef>
          <a:effectRef idx="1">
            <a:schemeClr val="dk1"/>
          </a:effectRef>
          <a:fontRef idx="minor">
            <a:schemeClr val="lt1"/>
          </a:fontRef>
        </p:style>
        <p:txBody>
          <a:bodyPr rtlCol="0" anchor="ctr"/>
          <a:lstStyle/>
          <a:p>
            <a:pPr algn="ctr"/>
            <a:r>
              <a:rPr lang="lv-LV" sz="2400" b="1" i="0">
                <a:solidFill>
                  <a:schemeClr val="bg1"/>
                </a:solidFill>
                <a:effectLst/>
                <a:latin typeface="Arial" panose="020B0604020202020204" pitchFamily="34" charset="0"/>
              </a:rPr>
              <a:t>BŪTISKĀKĀS REKOMENDĀCIJAS</a:t>
            </a:r>
            <a:endParaRPr lang="en-GB" sz="2400">
              <a:solidFill>
                <a:schemeClr val="bg1"/>
              </a:solidFill>
            </a:endParaRPr>
          </a:p>
        </p:txBody>
      </p:sp>
      <p:sp>
        <p:nvSpPr>
          <p:cNvPr id="3" name="TextBox 2">
            <a:extLst>
              <a:ext uri="{FF2B5EF4-FFF2-40B4-BE49-F238E27FC236}">
                <a16:creationId xmlns:a16="http://schemas.microsoft.com/office/drawing/2014/main" id="{6025E43F-76F4-BBAF-96DC-64AD6B671AE6}"/>
              </a:ext>
            </a:extLst>
          </p:cNvPr>
          <p:cNvSpPr txBox="1"/>
          <p:nvPr/>
        </p:nvSpPr>
        <p:spPr>
          <a:xfrm>
            <a:off x="386672" y="1648544"/>
            <a:ext cx="5143678" cy="11077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just">
              <a:lnSpc>
                <a:spcPct val="100000"/>
              </a:lnSpc>
              <a:spcBef>
                <a:spcPts val="600"/>
              </a:spcBef>
              <a:buClr>
                <a:schemeClr val="accent5"/>
              </a:buClr>
              <a:buSzPct val="90000"/>
            </a:pPr>
            <a:r>
              <a:rPr lang="lv-LV" sz="1700" dirty="0"/>
              <a:t>Programmu un specifisko atbalsta mērķu plānošanas procesā ievērot sistēmisku pieeju tām atbalsta programmām, kas vērstas uz kādas jomas speciālistu un iestāžu kapacitātes stiprināšanu</a:t>
            </a:r>
          </a:p>
        </p:txBody>
      </p:sp>
      <p:sp>
        <p:nvSpPr>
          <p:cNvPr id="4" name="TextBox 3">
            <a:extLst>
              <a:ext uri="{FF2B5EF4-FFF2-40B4-BE49-F238E27FC236}">
                <a16:creationId xmlns:a16="http://schemas.microsoft.com/office/drawing/2014/main" id="{ECF8BF19-5BB0-2460-E834-DDB62E806BC6}"/>
              </a:ext>
            </a:extLst>
          </p:cNvPr>
          <p:cNvSpPr txBox="1"/>
          <p:nvPr/>
        </p:nvSpPr>
        <p:spPr>
          <a:xfrm>
            <a:off x="386672" y="2914209"/>
            <a:ext cx="5143679" cy="16090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just">
              <a:lnSpc>
                <a:spcPct val="100000"/>
              </a:lnSpc>
              <a:spcBef>
                <a:spcPts val="600"/>
              </a:spcBef>
              <a:buClr>
                <a:schemeClr val="accent5"/>
              </a:buClr>
              <a:buSzPct val="90000"/>
            </a:pPr>
            <a:r>
              <a:rPr lang="lv-LV" sz="1700" dirty="0"/>
              <a:t>Ilgtspējīga finanšu modeļa izveide un plānošana attiecībā uz tām atbalsta programmām, kurās secināts, ka finansējuma pieejamības pārtraukšanas gadījumā var tikt zaudēti ES fondu ieguldījumu rezultātā sasniegtie ieguvumi, kā arī mērķa grupām var palielināties risks sociālajai atstumtībai vai nabadzībai</a:t>
            </a:r>
          </a:p>
        </p:txBody>
      </p:sp>
      <p:sp>
        <p:nvSpPr>
          <p:cNvPr id="5" name="TextBox 4">
            <a:extLst>
              <a:ext uri="{FF2B5EF4-FFF2-40B4-BE49-F238E27FC236}">
                <a16:creationId xmlns:a16="http://schemas.microsoft.com/office/drawing/2014/main" id="{4AF3FBF2-9901-3430-EE5E-E3314B968B90}"/>
              </a:ext>
            </a:extLst>
          </p:cNvPr>
          <p:cNvSpPr txBox="1"/>
          <p:nvPr/>
        </p:nvSpPr>
        <p:spPr>
          <a:xfrm>
            <a:off x="386672" y="4681178"/>
            <a:ext cx="5098891" cy="7886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just">
              <a:lnSpc>
                <a:spcPct val="100000"/>
              </a:lnSpc>
              <a:spcBef>
                <a:spcPts val="600"/>
              </a:spcBef>
              <a:buClr>
                <a:schemeClr val="accent5"/>
              </a:buClr>
              <a:buSzPct val="90000"/>
            </a:pPr>
            <a:r>
              <a:rPr lang="lv-LV" sz="1700" dirty="0"/>
              <a:t>Nākotnē turpināt sekmēt NVO sektora iesaisti visos DP ieviešanas posmos</a:t>
            </a:r>
          </a:p>
        </p:txBody>
      </p:sp>
      <p:sp>
        <p:nvSpPr>
          <p:cNvPr id="14" name="TextBox 13">
            <a:extLst>
              <a:ext uri="{FF2B5EF4-FFF2-40B4-BE49-F238E27FC236}">
                <a16:creationId xmlns:a16="http://schemas.microsoft.com/office/drawing/2014/main" id="{6C218AFF-7CDC-3B46-FD54-C41FFA267531}"/>
              </a:ext>
            </a:extLst>
          </p:cNvPr>
          <p:cNvSpPr txBox="1"/>
          <p:nvPr/>
        </p:nvSpPr>
        <p:spPr>
          <a:xfrm>
            <a:off x="6549053" y="1648544"/>
            <a:ext cx="5188723" cy="131705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just">
              <a:lnSpc>
                <a:spcPct val="100000"/>
              </a:lnSpc>
              <a:spcBef>
                <a:spcPts val="600"/>
              </a:spcBef>
              <a:buClr>
                <a:schemeClr val="accent5"/>
              </a:buClr>
              <a:buSzPct val="90000"/>
            </a:pPr>
            <a:r>
              <a:rPr lang="lv-LV" sz="1700" dirty="0"/>
              <a:t>Ir jānodrošina risinājumi un finanšu līdzekļi, lai aktualizētu pasākumu ietvaros izstrādāto metodisko materiālu saturu, nodrošinot sasniegto rezultātu </a:t>
            </a:r>
            <a:r>
              <a:rPr lang="lv-LV" sz="1700" dirty="0" err="1"/>
              <a:t>izmantojamību</a:t>
            </a:r>
            <a:r>
              <a:rPr lang="lv-LV" sz="1700" dirty="0"/>
              <a:t> un ilgtspēju</a:t>
            </a:r>
          </a:p>
        </p:txBody>
      </p:sp>
      <p:sp>
        <p:nvSpPr>
          <p:cNvPr id="16" name="TextBox 15">
            <a:extLst>
              <a:ext uri="{FF2B5EF4-FFF2-40B4-BE49-F238E27FC236}">
                <a16:creationId xmlns:a16="http://schemas.microsoft.com/office/drawing/2014/main" id="{3BFF304A-6610-E365-16AC-7055E1E498AD}"/>
              </a:ext>
            </a:extLst>
          </p:cNvPr>
          <p:cNvSpPr txBox="1"/>
          <p:nvPr/>
        </p:nvSpPr>
        <p:spPr>
          <a:xfrm>
            <a:off x="6549053" y="3034195"/>
            <a:ext cx="5188723" cy="11562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t" anchorCtr="0">
            <a:noAutofit/>
          </a:bodyPr>
          <a:lstStyle/>
          <a:p>
            <a:pPr marL="228600" algn="just">
              <a:lnSpc>
                <a:spcPct val="100000"/>
              </a:lnSpc>
              <a:spcBef>
                <a:spcPts val="600"/>
              </a:spcBef>
              <a:buClr>
                <a:schemeClr val="accent5"/>
              </a:buClr>
              <a:buSzPct val="90000"/>
            </a:pPr>
            <a:r>
              <a:rPr lang="lv-LV" sz="1700" dirty="0"/>
              <a:t>Projektu īstenošanas paātrināšanai un ES fondu ieguldījumu mērķtiecīgākai investēšanai nepieciešams aktīvi turpināt darbu pie administratīvā sloga samazināšanas, t.sk. mazināt laikietilpīgās administratīvās prasības un vienkāršot projektu dokumentācijas un pārbaužu prasības</a:t>
            </a:r>
          </a:p>
        </p:txBody>
      </p:sp>
      <p:cxnSp>
        <p:nvCxnSpPr>
          <p:cNvPr id="6" name="Taisns savienotājs 5">
            <a:extLst>
              <a:ext uri="{FF2B5EF4-FFF2-40B4-BE49-F238E27FC236}">
                <a16:creationId xmlns:a16="http://schemas.microsoft.com/office/drawing/2014/main" id="{96A6BAD5-4DBB-5C1A-A62D-BA8712B34E9A}"/>
              </a:ext>
            </a:extLst>
          </p:cNvPr>
          <p:cNvCxnSpPr>
            <a:cxnSpLocks/>
          </p:cNvCxnSpPr>
          <p:nvPr/>
        </p:nvCxnSpPr>
        <p:spPr>
          <a:xfrm flipH="1">
            <a:off x="2351003" y="1460606"/>
            <a:ext cx="5148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Taisns savienotājs 6">
            <a:extLst>
              <a:ext uri="{FF2B5EF4-FFF2-40B4-BE49-F238E27FC236}">
                <a16:creationId xmlns:a16="http://schemas.microsoft.com/office/drawing/2014/main" id="{C85B5B11-E2CF-BC3C-BEE7-CDF9AB36948C}"/>
              </a:ext>
            </a:extLst>
          </p:cNvPr>
          <p:cNvCxnSpPr>
            <a:cxnSpLocks/>
          </p:cNvCxnSpPr>
          <p:nvPr/>
        </p:nvCxnSpPr>
        <p:spPr>
          <a:xfrm>
            <a:off x="6096000" y="1479559"/>
            <a:ext cx="0" cy="4848089"/>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37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4072E1-CD65-4CC1-9CD5-B8A393F7033A}"/>
              </a:ext>
            </a:extLst>
          </p:cNvPr>
          <p:cNvGraphicFramePr>
            <a:graphicFrameLocks noChangeAspect="1"/>
          </p:cNvGraphicFramePr>
          <p:nvPr>
            <p:custDataLst>
              <p:tags r:id="rId1"/>
            </p:custDataLst>
            <p:extLst>
              <p:ext uri="{D42A27DB-BD31-4B8C-83A1-F6EECF244321}">
                <p14:modId xmlns:p14="http://schemas.microsoft.com/office/powerpoint/2010/main" val="1988819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634072E1-CD65-4CC1-9CD5-B8A393F703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3">
            <a:extLst>
              <a:ext uri="{FF2B5EF4-FFF2-40B4-BE49-F238E27FC236}">
                <a16:creationId xmlns:a16="http://schemas.microsoft.com/office/drawing/2014/main" id="{C5231741-6843-47B4-B226-385EA45694A5}"/>
              </a:ext>
            </a:extLst>
          </p:cNvPr>
          <p:cNvSpPr>
            <a:spLocks noGrp="1"/>
          </p:cNvSpPr>
          <p:nvPr>
            <p:ph type="ctrTitle"/>
          </p:nvPr>
        </p:nvSpPr>
        <p:spPr/>
        <p:txBody>
          <a:bodyPr vert="horz"/>
          <a:lstStyle/>
          <a:p>
            <a:r>
              <a:rPr lang="lv-LV"/>
              <a:t>Pateicamies par sadarbību</a:t>
            </a:r>
            <a:r>
              <a:rPr lang="en-US"/>
              <a:t>!</a:t>
            </a:r>
            <a:endParaRPr lang="pt-PT"/>
          </a:p>
        </p:txBody>
      </p:sp>
    </p:spTree>
    <p:extLst>
      <p:ext uri="{BB962C8B-B14F-4D97-AF65-F5344CB8AC3E}">
        <p14:creationId xmlns:p14="http://schemas.microsoft.com/office/powerpoint/2010/main" val="1023886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EWNAMES" val="True"/>
  <p:tag name="PREVIOUSNAME" val="C:\Users\Yulia Klyushina\Downloads\20180624 good slides first draft .pptx"/>
  <p:tag name="THINKCELLUNDODONOTDELETE" val="0"/>
  <p:tag name="THINKCELLPRESENTATIONDONOTDELETE" val="&lt;?xml version=&quot;1.0&quot; encoding=&quot;UTF-16&quot; standalone=&quot;yes&quot;?&gt;&lt;root reqver=&quot;27037&quot;&gt;&lt;version val=&quot;32832&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1.00000000000000000000E+00&quot;&gt;&lt;m_msothmcolidx val=&quot;0&quot;/&gt;&lt;m_rgb r=&quot;01&quot; g=&quot;B1&quot; b=&quot;C2&quot;/&gt;&lt;/elem&gt;&lt;elem m_fUsage=&quot;9.00000000000000022204E-01&quot;&gt;&lt;m_msothmcolidx val=&quot;0&quot;/&gt;&lt;m_rgb r=&quot;AC&quot; g=&quot;AC&quot; b=&quot;AC&quot;/&gt;&lt;/elem&gt;&lt;elem m_fUsage=&quot;8.10000000000000053291E-01&quot;&gt;&lt;m_msothmcolidx val=&quot;0&quot;/&gt;&lt;m_rgb r=&quot;F0&quot; g=&quot;DE&quot; b=&quot;DD&quot;/&gt;&lt;/elem&gt;&lt;elem m_fUsage=&quot;7.29000000000000092371E-01&quot;&gt;&lt;m_msothmcolidx val=&quot;0&quot;/&gt;&lt;m_rgb r=&quot;BE&quot; g=&quot;70&quot; b=&quot;6B&quot;/&gt;&lt;/elem&gt;&lt;elem m_fUsage=&quot;6.56100000000000127542E-01&quot;&gt;&lt;m_msothmcolidx val=&quot;0&quot;/&gt;&lt;m_rgb r=&quot;C2&quot; g=&quot;C9&quot; b=&quot;C9&quot;/&gt;&lt;/elem&gt;&lt;elem m_fUsage=&quot;5.90490000000000181402E-01&quot;&gt;&lt;m_msothmcolidx val=&quot;0&quot;/&gt;&lt;m_rgb r=&quot;DA&quot; g=&quot;E9&quot; b=&quot;A7&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31R7vEPRBa6hoT1q6XA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9F7ah7lSm2NhFIUZ1gD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31R7vEPRBa6hoT1q6XA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 2022">
  <a:themeElements>
    <a:clrScheme name="Civitta">
      <a:dk1>
        <a:srgbClr val="134753"/>
      </a:dk1>
      <a:lt1>
        <a:srgbClr val="FFFFFF"/>
      </a:lt1>
      <a:dk2>
        <a:srgbClr val="4C4C4C"/>
      </a:dk2>
      <a:lt2>
        <a:srgbClr val="C2E8F1"/>
      </a:lt2>
      <a:accent1>
        <a:srgbClr val="3CA1BC"/>
      </a:accent1>
      <a:accent2>
        <a:srgbClr val="48B9D5"/>
      </a:accent2>
      <a:accent3>
        <a:srgbClr val="502523"/>
      </a:accent3>
      <a:accent4>
        <a:srgbClr val="00ABC0"/>
      </a:accent4>
      <a:accent5>
        <a:srgbClr val="ABCD3A"/>
      </a:accent5>
      <a:accent6>
        <a:srgbClr val="588133"/>
      </a:accent6>
      <a:hlink>
        <a:srgbClr val="00ABC0"/>
      </a:hlink>
      <a:folHlink>
        <a:srgbClr val="134753"/>
      </a:folHlink>
    </a:clrScheme>
    <a:fontScheme name="Civitta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buClr>
            <a:schemeClr val="accent5"/>
          </a:buClr>
          <a:buSzPct val="90000"/>
          <a:defRPr sz="12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rtlCol="0" anchor="t" anchorCtr="0">
        <a:noAutofit/>
      </a:bodyPr>
      <a:lstStyle>
        <a:defPPr marL="228600" algn="l">
          <a:lnSpc>
            <a:spcPct val="100000"/>
          </a:lnSpc>
          <a:spcBef>
            <a:spcPts val="600"/>
          </a:spcBef>
          <a:buClr>
            <a:schemeClr val="accent5"/>
          </a:buClr>
          <a:buSzPct val="90000"/>
          <a:defRPr sz="1200" dirty="0" err="1" smtClean="0">
            <a:solidFill>
              <a:srgbClr val="000000"/>
            </a:solidFill>
          </a:defRPr>
        </a:defPPr>
      </a:lstStyle>
    </a:txDef>
  </a:objectDefaults>
  <a:extraClrSchemeLst/>
  <a:extLst>
    <a:ext uri="{05A4C25C-085E-4340-85A3-A5531E510DB2}">
      <thm15:themeFamily xmlns:thm15="http://schemas.microsoft.com/office/thememl/2012/main" name="Presentation3" id="{56CA1594-1D31-4521-9C00-C67C1E3E4CB2}" vid="{F8CB5E05-7374-4055-99FE-C8957C56ECA6}"/>
    </a:ext>
  </a:extLst>
</a:theme>
</file>

<file path=ppt/theme/theme2.xml><?xml version="1.0" encoding="utf-8"?>
<a:theme xmlns:a="http://schemas.openxmlformats.org/drawingml/2006/main" name="Tema do Office">
  <a:themeElements>
    <a:clrScheme name="CIVITTA 2020">
      <a:dk1>
        <a:srgbClr val="000000"/>
      </a:dk1>
      <a:lt1>
        <a:srgbClr val="FFFFFF"/>
      </a:lt1>
      <a:dk2>
        <a:srgbClr val="ABCD3A"/>
      </a:dk2>
      <a:lt2>
        <a:srgbClr val="BFBFBF"/>
      </a:lt2>
      <a:accent1>
        <a:srgbClr val="134753"/>
      </a:accent1>
      <a:accent2>
        <a:srgbClr val="00ABC0"/>
      </a:accent2>
      <a:accent3>
        <a:srgbClr val="7F7F7F"/>
      </a:accent3>
      <a:accent4>
        <a:srgbClr val="A6A6A6"/>
      </a:accent4>
      <a:accent5>
        <a:srgbClr val="BFBFBF"/>
      </a:accent5>
      <a:accent6>
        <a:srgbClr val="D9D9D9"/>
      </a:accent6>
      <a:hlink>
        <a:srgbClr val="48B9D5"/>
      </a:hlink>
      <a:folHlink>
        <a:srgbClr val="134753"/>
      </a:folHlink>
    </a:clrScheme>
    <a:fontScheme name="CIVIT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VITTA 2020">
      <a:dk1>
        <a:srgbClr val="000000"/>
      </a:dk1>
      <a:lt1>
        <a:srgbClr val="FFFFFF"/>
      </a:lt1>
      <a:dk2>
        <a:srgbClr val="ABCD3A"/>
      </a:dk2>
      <a:lt2>
        <a:srgbClr val="BFBFBF"/>
      </a:lt2>
      <a:accent1>
        <a:srgbClr val="134753"/>
      </a:accent1>
      <a:accent2>
        <a:srgbClr val="00ABC0"/>
      </a:accent2>
      <a:accent3>
        <a:srgbClr val="7F7F7F"/>
      </a:accent3>
      <a:accent4>
        <a:srgbClr val="A6A6A6"/>
      </a:accent4>
      <a:accent5>
        <a:srgbClr val="BFBFBF"/>
      </a:accent5>
      <a:accent6>
        <a:srgbClr val="D9D9D9"/>
      </a:accent6>
      <a:hlink>
        <a:srgbClr val="48B9D5"/>
      </a:hlink>
      <a:folHlink>
        <a:srgbClr val="134753"/>
      </a:folHlink>
    </a:clrScheme>
    <a:fontScheme name="CIVIT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CIVITTA PowerPoint template 2022</Template>
  <TotalTime>7</TotalTime>
  <Words>879</Words>
  <Application>Microsoft Office PowerPoint</Application>
  <PresentationFormat>Platekrāna</PresentationFormat>
  <Paragraphs>99</Paragraphs>
  <Slides>9</Slides>
  <Notes>8</Notes>
  <HiddenSlides>0</HiddenSlides>
  <MMClips>0</MMClips>
  <ScaleCrop>false</ScaleCrop>
  <HeadingPairs>
    <vt:vector size="8" baseType="variant">
      <vt:variant>
        <vt:lpstr>Lietotie fonti</vt:lpstr>
      </vt:variant>
      <vt:variant>
        <vt:i4>4</vt:i4>
      </vt:variant>
      <vt:variant>
        <vt:lpstr>Dizains</vt:lpstr>
      </vt:variant>
      <vt:variant>
        <vt:i4>1</vt:i4>
      </vt:variant>
      <vt:variant>
        <vt:lpstr>Iegulti OLE serveri</vt:lpstr>
      </vt:variant>
      <vt:variant>
        <vt:i4>1</vt:i4>
      </vt:variant>
      <vt:variant>
        <vt:lpstr>Slaidu virsraksti</vt:lpstr>
      </vt:variant>
      <vt:variant>
        <vt:i4>9</vt:i4>
      </vt:variant>
    </vt:vector>
  </HeadingPairs>
  <TitlesOfParts>
    <vt:vector size="15" baseType="lpstr">
      <vt:lpstr>Arial</vt:lpstr>
      <vt:lpstr>Avenir</vt:lpstr>
      <vt:lpstr>Calibri</vt:lpstr>
      <vt:lpstr>Times New Roman</vt:lpstr>
      <vt:lpstr>TEMPLATE 2022</vt:lpstr>
      <vt:lpstr>think-cell Slide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Pateicamies par sadarbību!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Ingvilda Štrāla</dc:creator>
  <cp:lastModifiedBy>Ingvilda Štrāla</cp:lastModifiedBy>
  <cp:revision>16</cp:revision>
  <dcterms:created xsi:type="dcterms:W3CDTF">2023-08-22T08:30:38Z</dcterms:created>
  <dcterms:modified xsi:type="dcterms:W3CDTF">2023-12-19T11:04:03Z</dcterms:modified>
</cp:coreProperties>
</file>